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72" r:id="rId4"/>
    <p:sldId id="284" r:id="rId5"/>
    <p:sldId id="286" r:id="rId6"/>
    <p:sldId id="283" r:id="rId7"/>
    <p:sldId id="296" r:id="rId8"/>
    <p:sldId id="297" r:id="rId9"/>
    <p:sldId id="298" r:id="rId10"/>
    <p:sldId id="304" r:id="rId11"/>
    <p:sldId id="305" r:id="rId12"/>
    <p:sldId id="292" r:id="rId13"/>
    <p:sldId id="293" r:id="rId14"/>
    <p:sldId id="294" r:id="rId15"/>
    <p:sldId id="307" r:id="rId16"/>
    <p:sldId id="308" r:id="rId17"/>
    <p:sldId id="295" r:id="rId18"/>
    <p:sldId id="306" r:id="rId19"/>
    <p:sldId id="300" r:id="rId20"/>
    <p:sldId id="309" r:id="rId21"/>
    <p:sldId id="301" r:id="rId22"/>
    <p:sldId id="302" r:id="rId23"/>
    <p:sldId id="303" r:id="rId24"/>
    <p:sldId id="299" r:id="rId25"/>
    <p:sldId id="310" r:id="rId26"/>
    <p:sldId id="312" r:id="rId27"/>
    <p:sldId id="313" r:id="rId28"/>
    <p:sldId id="315" r:id="rId29"/>
    <p:sldId id="314" r:id="rId30"/>
    <p:sldId id="311" r:id="rId31"/>
    <p:sldId id="316" r:id="rId32"/>
    <p:sldId id="285" r:id="rId33"/>
    <p:sldId id="282" r:id="rId34"/>
    <p:sldId id="271" r:id="rId35"/>
    <p:sldId id="287" r:id="rId36"/>
    <p:sldId id="273" r:id="rId37"/>
    <p:sldId id="265" r:id="rId38"/>
    <p:sldId id="258" r:id="rId39"/>
    <p:sldId id="259" r:id="rId40"/>
    <p:sldId id="260" r:id="rId41"/>
    <p:sldId id="270" r:id="rId42"/>
    <p:sldId id="288" r:id="rId43"/>
    <p:sldId id="261" r:id="rId44"/>
    <p:sldId id="262" r:id="rId45"/>
    <p:sldId id="278" r:id="rId46"/>
    <p:sldId id="279" r:id="rId47"/>
    <p:sldId id="289" r:id="rId48"/>
    <p:sldId id="290" r:id="rId49"/>
    <p:sldId id="291" r:id="rId50"/>
    <p:sldId id="280" r:id="rId51"/>
    <p:sldId id="281" r:id="rId52"/>
    <p:sldId id="264"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D681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944"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3C3DA6CF-2919-41FB-96AB-0FC1F6E47F4E}" type="datetimeFigureOut">
              <a:rPr lang="pt-BR" smtClean="0"/>
              <a:pPr/>
              <a:t>25/11/2015</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FA295904-8F89-46E1-9743-BBE428892DC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3C3DA6CF-2919-41FB-96AB-0FC1F6E47F4E}" type="datetimeFigureOut">
              <a:rPr lang="pt-BR" smtClean="0"/>
              <a:pPr/>
              <a:t>25/11/2015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FA295904-8F89-46E1-9743-BBE428892DC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3C3DA6CF-2919-41FB-96AB-0FC1F6E47F4E}" type="datetimeFigureOut">
              <a:rPr lang="pt-BR" smtClean="0"/>
              <a:pPr/>
              <a:t>25/11/2015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FA295904-8F89-46E1-9743-BBE428892DC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3C3DA6CF-2919-41FB-96AB-0FC1F6E47F4E}" type="datetimeFigureOut">
              <a:rPr lang="pt-BR" smtClean="0"/>
              <a:pPr/>
              <a:t>25/11/2015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FA295904-8F89-46E1-9743-BBE428892DC4}" type="slidenum">
              <a:rPr lang="pt-BR" smtClean="0"/>
              <a:pPr/>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3C3DA6CF-2919-41FB-96AB-0FC1F6E47F4E}" type="datetimeFigureOut">
              <a:rPr lang="pt-BR" smtClean="0"/>
              <a:pPr/>
              <a:t>25/11/2015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FA295904-8F89-46E1-9743-BBE428892DC4}"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3C3DA6CF-2919-41FB-96AB-0FC1F6E47F4E}" type="datetimeFigureOut">
              <a:rPr lang="pt-BR" smtClean="0"/>
              <a:pPr/>
              <a:t>25/11/2015</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FA295904-8F89-46E1-9743-BBE428892DC4}" type="slidenum">
              <a:rPr lang="pt-BR" smtClean="0"/>
              <a:pPr/>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3C3DA6CF-2919-41FB-96AB-0FC1F6E47F4E}" type="datetimeFigureOut">
              <a:rPr lang="pt-BR" smtClean="0"/>
              <a:pPr/>
              <a:t>25/11/2015</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FA295904-8F89-46E1-9743-BBE428892DC4}"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3C3DA6CF-2919-41FB-96AB-0FC1F6E47F4E}" type="datetimeFigureOut">
              <a:rPr lang="pt-BR" smtClean="0"/>
              <a:pPr/>
              <a:t>25/11/2015</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FA295904-8F89-46E1-9743-BBE428892DC4}" type="slidenum">
              <a:rPr lang="pt-BR" smtClean="0"/>
              <a:pPr/>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3C3DA6CF-2919-41FB-96AB-0FC1F6E47F4E}" type="datetimeFigureOut">
              <a:rPr lang="pt-BR" smtClean="0"/>
              <a:pPr/>
              <a:t>25/11/2015</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FA295904-8F89-46E1-9743-BBE428892DC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3C3DA6CF-2919-41FB-96AB-0FC1F6E47F4E}" type="datetimeFigureOut">
              <a:rPr lang="pt-BR" smtClean="0"/>
              <a:pPr/>
              <a:t>25/11/2015</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FA295904-8F89-46E1-9743-BBE428892DC4}"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3C3DA6CF-2919-41FB-96AB-0FC1F6E47F4E}" type="datetimeFigureOut">
              <a:rPr lang="pt-BR" smtClean="0"/>
              <a:pPr/>
              <a:t>25/11/2015</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FA295904-8F89-46E1-9743-BBE428892DC4}"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C3DA6CF-2919-41FB-96AB-0FC1F6E47F4E}" type="datetimeFigureOut">
              <a:rPr lang="pt-BR" smtClean="0"/>
              <a:pPr/>
              <a:t>25/11/2015</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A295904-8F89-46E1-9743-BBE428892DC4}"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lanalto.gov.br/ccivil_03/_Ato2015-2018/2015/Decreto/D8456.htm" TargetMode="External"/><Relationship Id="rId2" Type="http://schemas.openxmlformats.org/officeDocument/2006/relationships/hyperlink" Target="http://www.planalto.gov.br/ccivil_03/_Ato2015-2018/2015/Lei/L13115.htm" TargetMode="External"/><Relationship Id="rId1" Type="http://schemas.openxmlformats.org/officeDocument/2006/relationships/slideLayout" Target="../slideLayouts/slideLayout2.xml"/><Relationship Id="rId4" Type="http://schemas.openxmlformats.org/officeDocument/2006/relationships/hyperlink" Target="http://www.planalto.gov.br/ccivil_03/_Ato2015-2018/2015/Lei/L13080.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lanalto.gov.br/ccivil_03/Constituicao/Constituicao.htm" TargetMode="External"/><Relationship Id="rId2" Type="http://schemas.openxmlformats.org/officeDocument/2006/relationships/hyperlink" Target="http://www.planalto.gov.br/ccivil_03/leis/L8080.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brasco.org.br/site/2015/06/conass-critica-contingenciamento-de-r-11-bilhoes/"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1.folha.uol.com.br/poder/826394-receita-cresceu-duas-cpmfs-mas-verba-nao-foi-para-a-saude.s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cid:image002.png@01CF5E49.812BAB2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brasil.gov.br/saude/2014/01/saude-tera-orcamento-de-r-106-bilhoes-em-201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egraziane@tce.sp.gov.br"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financiamentodosdireitosfundamentai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politica.estadao.com.br/noticias/geral,saude-caminha-para-um-colapso--diz-ministro--imp-,177022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1.folha.uol.com.br/equilibrioesaude/2015/10/1699916-repasses-para-hospitais-e-farmacia-popular-atrasarao-diz-ministro-da-saud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1.folha.uol.com.br/equilibrioesaude/2015/10/1699916-repasses-para-hospitais-e-farmacia-popular-atrasarao-diz-ministro-da-saude.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5008" y="1124744"/>
            <a:ext cx="8928992" cy="2448272"/>
          </a:xfrm>
        </p:spPr>
        <p:txBody>
          <a:bodyPr>
            <a:noAutofit/>
          </a:bodyPr>
          <a:lstStyle/>
          <a:p>
            <a:pPr algn="ctr"/>
            <a:r>
              <a:rPr lang="pt-BR" sz="3200" dirty="0" smtClean="0">
                <a:solidFill>
                  <a:srgbClr val="CD6815"/>
                </a:solidFill>
                <a:latin typeface="Arial Black" pitchFamily="34" charset="0"/>
              </a:rPr>
              <a:t>Controle do subfinanciamento da </a:t>
            </a:r>
            <a:r>
              <a:rPr lang="pt-BR" sz="3200" smtClean="0">
                <a:solidFill>
                  <a:srgbClr val="CD6815"/>
                </a:solidFill>
                <a:latin typeface="Arial Black" pitchFamily="34" charset="0"/>
              </a:rPr>
              <a:t>saúde pública: </a:t>
            </a:r>
            <a:r>
              <a:rPr lang="pt-BR" sz="3200" dirty="0" smtClean="0">
                <a:solidFill>
                  <a:srgbClr val="CD6815"/>
                </a:solidFill>
                <a:latin typeface="Arial Black" pitchFamily="34" charset="0"/>
              </a:rPr>
              <a:t>desafios e possibilidades</a:t>
            </a:r>
            <a:endParaRPr lang="pt-BR" sz="3200" dirty="0">
              <a:solidFill>
                <a:srgbClr val="CD6815"/>
              </a:solidFill>
              <a:latin typeface="Arial Black" pitchFamily="34" charset="0"/>
            </a:endParaRPr>
          </a:p>
        </p:txBody>
      </p:sp>
      <p:sp>
        <p:nvSpPr>
          <p:cNvPr id="3" name="Subtítulo 2"/>
          <p:cNvSpPr>
            <a:spLocks noGrp="1"/>
          </p:cNvSpPr>
          <p:nvPr>
            <p:ph type="subTitle" idx="1"/>
          </p:nvPr>
        </p:nvSpPr>
        <p:spPr>
          <a:xfrm>
            <a:off x="215008" y="3933056"/>
            <a:ext cx="8928992" cy="1152128"/>
          </a:xfrm>
        </p:spPr>
        <p:txBody>
          <a:bodyPr>
            <a:noAutofit/>
          </a:bodyPr>
          <a:lstStyle/>
          <a:p>
            <a:r>
              <a:rPr lang="pt-BR" sz="2400" b="1" dirty="0" smtClean="0">
                <a:solidFill>
                  <a:srgbClr val="002060"/>
                </a:solidFill>
                <a:latin typeface="Arial" pitchFamily="34" charset="0"/>
                <a:cs typeface="Arial" pitchFamily="34" charset="0"/>
              </a:rPr>
              <a:t>Dra. Élida Graziane Pinto</a:t>
            </a:r>
          </a:p>
          <a:p>
            <a:r>
              <a:rPr lang="pt-BR" sz="1600" dirty="0" smtClean="0">
                <a:solidFill>
                  <a:srgbClr val="002060"/>
                </a:solidFill>
                <a:latin typeface="Arial" pitchFamily="34" charset="0"/>
                <a:cs typeface="Arial" pitchFamily="34" charset="0"/>
              </a:rPr>
              <a:t>Procuradora do Ministério Público de Contas do Estado de São Paulo</a:t>
            </a:r>
          </a:p>
          <a:p>
            <a:r>
              <a:rPr lang="pt-BR" sz="1600" dirty="0" smtClean="0">
                <a:solidFill>
                  <a:srgbClr val="002060"/>
                </a:solidFill>
                <a:latin typeface="Arial" pitchFamily="34" charset="0"/>
                <a:cs typeface="Arial" pitchFamily="34" charset="0"/>
              </a:rPr>
              <a:t>Pós-doutora em Administração pela EBAPE-FGV/ Doutora em Direito Administrativo pela UFMG</a:t>
            </a:r>
          </a:p>
        </p:txBody>
      </p:sp>
      <p:pic>
        <p:nvPicPr>
          <p:cNvPr id="1026" name="Picture 2"/>
          <p:cNvPicPr>
            <a:picLocks noChangeAspect="1" noChangeArrowheads="1"/>
          </p:cNvPicPr>
          <p:nvPr/>
        </p:nvPicPr>
        <p:blipFill>
          <a:blip r:embed="rId2" cstate="print"/>
          <a:srcRect/>
          <a:stretch>
            <a:fillRect/>
          </a:stretch>
        </p:blipFill>
        <p:spPr bwMode="auto">
          <a:xfrm>
            <a:off x="0" y="1"/>
            <a:ext cx="9144000" cy="17728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39718"/>
          </a:xfrm>
        </p:spPr>
        <p:txBody>
          <a:bodyPr>
            <a:noAutofit/>
          </a:bodyPr>
          <a:lstStyle/>
          <a:p>
            <a:pPr algn="ctr"/>
            <a:r>
              <a:rPr lang="pt-BR" sz="2800" dirty="0" smtClean="0">
                <a:solidFill>
                  <a:srgbClr val="CD6815"/>
                </a:solidFill>
                <a:latin typeface="Arial Black" pitchFamily="34" charset="0"/>
              </a:rPr>
              <a:t>Cenário do orçamento de 2016 e EC 86/2015: ajuste fiscal e direito à saúde</a:t>
            </a:r>
            <a:endParaRPr lang="pt-BR" sz="2800" dirty="0">
              <a:solidFill>
                <a:srgbClr val="CD6815"/>
              </a:solidFill>
              <a:latin typeface="Arial Black" pitchFamily="34" charset="0"/>
            </a:endParaRPr>
          </a:p>
        </p:txBody>
      </p:sp>
      <p:sp>
        <p:nvSpPr>
          <p:cNvPr id="6" name="Espaço Reservado para Conteúdo 5"/>
          <p:cNvSpPr>
            <a:spLocks noGrp="1"/>
          </p:cNvSpPr>
          <p:nvPr>
            <p:ph idx="1"/>
          </p:nvPr>
        </p:nvSpPr>
        <p:spPr/>
        <p:txBody>
          <a:bodyPr/>
          <a:lstStyle/>
          <a:p>
            <a:pPr>
              <a:buNone/>
            </a:pPr>
            <a:endParaRPr lang="pt-BR" dirty="0"/>
          </a:p>
        </p:txBody>
      </p:sp>
      <p:pic>
        <p:nvPicPr>
          <p:cNvPr id="1027" name="Picture 3"/>
          <p:cNvPicPr>
            <a:picLocks noChangeAspect="1" noChangeArrowheads="1"/>
          </p:cNvPicPr>
          <p:nvPr/>
        </p:nvPicPr>
        <p:blipFill>
          <a:blip r:embed="rId2"/>
          <a:srcRect/>
          <a:stretch>
            <a:fillRect/>
          </a:stretch>
        </p:blipFill>
        <p:spPr bwMode="auto">
          <a:xfrm>
            <a:off x="928662" y="928670"/>
            <a:ext cx="7500990" cy="5786478"/>
          </a:xfrm>
          <a:prstGeom prst="rect">
            <a:avLst/>
          </a:prstGeom>
          <a:noFill/>
          <a:ln w="9525">
            <a:noFill/>
            <a:miter lim="800000"/>
            <a:headEnd/>
            <a:tailEnd/>
          </a:ln>
          <a:effectLst/>
        </p:spPr>
      </p:pic>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39718"/>
          </a:xfrm>
        </p:spPr>
        <p:txBody>
          <a:bodyPr>
            <a:noAutofit/>
          </a:bodyPr>
          <a:lstStyle/>
          <a:p>
            <a:pPr algn="ctr"/>
            <a:r>
              <a:rPr lang="pt-BR" sz="2800" dirty="0" smtClean="0">
                <a:solidFill>
                  <a:srgbClr val="CD6815"/>
                </a:solidFill>
                <a:latin typeface="Arial Black" pitchFamily="34" charset="0"/>
              </a:rPr>
              <a:t>Cenário do orçamento de 2016 e EC 86/2015: ajuste fiscal e direito à saúde</a:t>
            </a:r>
            <a:endParaRPr lang="pt-BR" sz="2800" dirty="0">
              <a:solidFill>
                <a:srgbClr val="CD6815"/>
              </a:solidFill>
              <a:latin typeface="Arial Black" pitchFamily="34"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1214414" y="857232"/>
            <a:ext cx="7143800" cy="5857916"/>
          </a:xfrm>
          <a:prstGeom prst="rect">
            <a:avLst/>
          </a:prstGeom>
          <a:noFill/>
          <a:ln w="9525">
            <a:noFill/>
            <a:miter lim="800000"/>
            <a:headEnd/>
            <a:tailEnd/>
          </a:ln>
          <a:effectLst/>
        </p:spPr>
      </p:pic>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082660"/>
          </a:xfrm>
        </p:spPr>
        <p:txBody>
          <a:bodyPr>
            <a:noAutofit/>
          </a:bodyPr>
          <a:lstStyle/>
          <a:p>
            <a:pPr algn="ctr"/>
            <a:r>
              <a:rPr lang="pt-BR" sz="2800" dirty="0" smtClean="0">
                <a:solidFill>
                  <a:srgbClr val="CD6815"/>
                </a:solidFill>
                <a:latin typeface="Arial Black" pitchFamily="34" charset="0"/>
              </a:rPr>
              <a:t>Anexo VII do Decreto 8.456/2015 e lesão ao art. 9, § 2º da LRF, ao art. 51, § 1º, III da LDO e ao art. 28 da LC 141/2012</a:t>
            </a:r>
            <a:endParaRPr lang="pt-BR" sz="2800" dirty="0">
              <a:solidFill>
                <a:srgbClr val="CD6815"/>
              </a:solidFill>
              <a:latin typeface="Arial Black"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42844" y="1428736"/>
            <a:ext cx="8858312" cy="5286412"/>
          </a:xfrm>
          <a:prstGeom prst="rect">
            <a:avLst/>
          </a:prstGeom>
          <a:noFill/>
          <a:ln w="9525">
            <a:noFill/>
            <a:miter lim="800000"/>
            <a:headEnd/>
            <a:tailEnd/>
          </a:ln>
        </p:spPr>
      </p:pic>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797040"/>
          </a:xfrm>
        </p:spPr>
        <p:txBody>
          <a:bodyPr>
            <a:noAutofit/>
          </a:bodyPr>
          <a:lstStyle/>
          <a:p>
            <a:pPr algn="ctr"/>
            <a:r>
              <a:rPr lang="pt-BR" sz="2800" dirty="0" smtClean="0">
                <a:solidFill>
                  <a:srgbClr val="CD6815"/>
                </a:solidFill>
                <a:latin typeface="Arial Black" pitchFamily="34" charset="0"/>
              </a:rPr>
              <a:t>Anexo VII do Decreto 8.456/2015 e lesão ao art. 9, § 2º da LRF, ao art. 51, § 1º, III da LDO e ao art. 28 da LC 141/2012</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2214554"/>
            <a:ext cx="8229600" cy="3792737"/>
          </a:xfrm>
        </p:spPr>
        <p:txBody>
          <a:bodyPr>
            <a:normAutofit/>
          </a:bodyPr>
          <a:lstStyle/>
          <a:p>
            <a:pPr algn="just"/>
            <a:r>
              <a:rPr lang="pt-BR" dirty="0" smtClean="0">
                <a:latin typeface="Arial" pitchFamily="34" charset="0"/>
                <a:cs typeface="Arial" pitchFamily="34" charset="0"/>
              </a:rPr>
              <a:t>Contingenciamento ilegal e inconstitucional na forma subliminar de “despesa obrigatória </a:t>
            </a:r>
            <a:r>
              <a:rPr lang="pt-BR" b="1" u="sng" dirty="0" smtClean="0">
                <a:latin typeface="Arial" pitchFamily="34" charset="0"/>
                <a:cs typeface="Arial" pitchFamily="34" charset="0"/>
              </a:rPr>
              <a:t>sujeita</a:t>
            </a:r>
            <a:r>
              <a:rPr lang="pt-BR" dirty="0" smtClean="0">
                <a:latin typeface="Arial" pitchFamily="34" charset="0"/>
                <a:cs typeface="Arial" pitchFamily="34" charset="0"/>
              </a:rPr>
              <a:t> à programação financeira”</a:t>
            </a:r>
          </a:p>
          <a:p>
            <a:pPr algn="just"/>
            <a:r>
              <a:rPr lang="pt-BR" dirty="0" smtClean="0">
                <a:latin typeface="Arial" pitchFamily="34" charset="0"/>
                <a:cs typeface="Arial" pitchFamily="34" charset="0"/>
              </a:rPr>
              <a:t>Lesão aos Acórdãos 183 e 1574/2005 do TCU</a:t>
            </a:r>
          </a:p>
          <a:p>
            <a:pPr algn="just"/>
            <a:r>
              <a:rPr lang="pt-BR" dirty="0" smtClean="0">
                <a:latin typeface="Arial" pitchFamily="34" charset="0"/>
                <a:cs typeface="Arial" pitchFamily="34" charset="0"/>
              </a:rPr>
              <a:t>Estoque de R$13 bilhões de restos a pagar sem suficiente cobertura financeira no Fundo Nacional de Saúde, em conflito com o art. 24, II da LC 141/2012.</a:t>
            </a:r>
            <a:endParaRPr lang="pt-BR" dirty="0">
              <a:latin typeface="Arial" pitchFamily="34" charset="0"/>
              <a:cs typeface="Arial" pitchFamily="34" charset="0"/>
            </a:endParaRP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428736"/>
            <a:ext cx="8229600" cy="4929222"/>
          </a:xfrm>
        </p:spPr>
        <p:txBody>
          <a:bodyPr>
            <a:normAutofit fontScale="92500" lnSpcReduction="10000"/>
          </a:bodyPr>
          <a:lstStyle/>
          <a:p>
            <a:pPr algn="just">
              <a:spcBef>
                <a:spcPts val="0"/>
              </a:spcBef>
              <a:spcAft>
                <a:spcPts val="600"/>
              </a:spcAft>
              <a:buNone/>
            </a:pPr>
            <a:r>
              <a:rPr lang="pt-BR" dirty="0" smtClean="0">
                <a:latin typeface="Arial" pitchFamily="34" charset="0"/>
                <a:cs typeface="Arial" pitchFamily="34" charset="0"/>
              </a:rPr>
              <a:t>É preciso fixação de regime transitório para o Governo Federal, com a adoção de medidas cautelares aptas a:</a:t>
            </a:r>
          </a:p>
          <a:p>
            <a:pPr marL="624078" indent="-514350" algn="just">
              <a:buAutoNum type="arabicParenR"/>
            </a:pPr>
            <a:r>
              <a:rPr lang="pt-BR" dirty="0" smtClean="0">
                <a:latin typeface="Arial" pitchFamily="34" charset="0"/>
                <a:cs typeface="Arial" pitchFamily="34" charset="0"/>
              </a:rPr>
              <a:t>vedar </a:t>
            </a:r>
            <a:r>
              <a:rPr lang="pt-BR" dirty="0" smtClean="0">
                <a:latin typeface="Arial" pitchFamily="34" charset="0"/>
                <a:cs typeface="Arial" pitchFamily="34" charset="0"/>
              </a:rPr>
              <a:t>que as disponibilidades de caixa depositadas no Fundo Nacional de Saúde (para fazer face à cobertura financeira integral do expressivo volume de restos a pagar acumulados pela União e que tenham sido contabilizados como ASPS, na forma do art. 24, II da LC 141/2012) sejam computadas formalmente como superávit primário do Governo Central, em </a:t>
            </a:r>
            <a:r>
              <a:rPr lang="pt-BR" b="1" dirty="0" smtClean="0">
                <a:solidFill>
                  <a:srgbClr val="FF0000"/>
                </a:solidFill>
                <a:latin typeface="Arial" pitchFamily="34" charset="0"/>
                <a:cs typeface="Arial" pitchFamily="34" charset="0"/>
              </a:rPr>
              <a:t>uso abusivo do regime de caixa para “pedalar” temporalmente o dever de gasto mínimo em saúde da União</a:t>
            </a:r>
            <a:r>
              <a:rPr lang="pt-BR" dirty="0" smtClean="0">
                <a:latin typeface="Arial" pitchFamily="34" charset="0"/>
                <a:cs typeface="Arial" pitchFamily="34" charset="0"/>
              </a:rPr>
              <a:t>. </a:t>
            </a:r>
          </a:p>
          <a:p>
            <a:pPr marL="624078" indent="-514350" algn="just">
              <a:buAutoNum type="arabicParenR"/>
            </a:pPr>
            <a:endParaRPr lang="pt-BR" dirty="0"/>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428736"/>
            <a:ext cx="8229600" cy="4929222"/>
          </a:xfrm>
        </p:spPr>
        <p:txBody>
          <a:bodyPr>
            <a:normAutofit fontScale="92500"/>
          </a:bodyPr>
          <a:lstStyle/>
          <a:p>
            <a:pPr algn="just">
              <a:buNone/>
            </a:pPr>
            <a:r>
              <a:rPr lang="pt-BR" dirty="0" smtClean="0">
                <a:latin typeface="Arial" pitchFamily="34" charset="0"/>
                <a:cs typeface="Arial" pitchFamily="34" charset="0"/>
              </a:rPr>
              <a:t>Se </a:t>
            </a:r>
            <a:r>
              <a:rPr lang="pt-BR" dirty="0" smtClean="0">
                <a:latin typeface="Arial" pitchFamily="34" charset="0"/>
                <a:cs typeface="Arial" pitchFamily="34" charset="0"/>
              </a:rPr>
              <a:t>o </a:t>
            </a:r>
            <a:r>
              <a:rPr lang="pt-BR" dirty="0" smtClean="0">
                <a:solidFill>
                  <a:srgbClr val="FF0000"/>
                </a:solidFill>
                <a:latin typeface="Arial" pitchFamily="34" charset="0"/>
                <a:cs typeface="Arial" pitchFamily="34" charset="0"/>
              </a:rPr>
              <a:t>regime de competência</a:t>
            </a:r>
            <a:r>
              <a:rPr lang="pt-BR" dirty="0" smtClean="0">
                <a:latin typeface="Arial" pitchFamily="34" charset="0"/>
                <a:cs typeface="Arial" pitchFamily="34" charset="0"/>
              </a:rPr>
              <a:t> foi adotado para fins de </a:t>
            </a:r>
            <a:r>
              <a:rPr lang="pt-BR" dirty="0" smtClean="0">
                <a:solidFill>
                  <a:srgbClr val="FF0000"/>
                </a:solidFill>
                <a:latin typeface="Arial" pitchFamily="34" charset="0"/>
                <a:cs typeface="Arial" pitchFamily="34" charset="0"/>
              </a:rPr>
              <a:t>fixação do piso em ASPS</a:t>
            </a:r>
            <a:r>
              <a:rPr lang="pt-BR" dirty="0" smtClean="0">
                <a:latin typeface="Arial" pitchFamily="34" charset="0"/>
                <a:cs typeface="Arial" pitchFamily="34" charset="0"/>
              </a:rPr>
              <a:t>, também deverá sê-lo para </a:t>
            </a:r>
            <a:r>
              <a:rPr lang="pt-BR" b="1" dirty="0" smtClean="0">
                <a:latin typeface="Arial" pitchFamily="34" charset="0"/>
                <a:cs typeface="Arial" pitchFamily="34" charset="0"/>
              </a:rPr>
              <a:t>excluir do </a:t>
            </a:r>
            <a:r>
              <a:rPr lang="pt-BR" b="1" dirty="0" smtClean="0">
                <a:solidFill>
                  <a:srgbClr val="FF0000"/>
                </a:solidFill>
                <a:latin typeface="Arial" pitchFamily="34" charset="0"/>
                <a:cs typeface="Arial" pitchFamily="34" charset="0"/>
              </a:rPr>
              <a:t>manejo falseado</a:t>
            </a:r>
            <a:r>
              <a:rPr lang="pt-BR" b="1" dirty="0" smtClean="0">
                <a:latin typeface="Arial" pitchFamily="34" charset="0"/>
                <a:cs typeface="Arial" pitchFamily="34" charset="0"/>
              </a:rPr>
              <a:t> de cumprimento da meta de resultado </a:t>
            </a:r>
            <a:r>
              <a:rPr lang="pt-BR" b="1" dirty="0" smtClean="0">
                <a:latin typeface="Arial" pitchFamily="34" charset="0"/>
                <a:cs typeface="Arial" pitchFamily="34" charset="0"/>
              </a:rPr>
              <a:t>primário (ou de redução do déficit primário) </a:t>
            </a:r>
            <a:r>
              <a:rPr lang="pt-BR" b="1" dirty="0" smtClean="0">
                <a:solidFill>
                  <a:srgbClr val="FF0000"/>
                </a:solidFill>
                <a:latin typeface="Arial" pitchFamily="34" charset="0"/>
                <a:cs typeface="Arial" pitchFamily="34" charset="0"/>
              </a:rPr>
              <a:t>os recursos destinados a assegurar o gasto mínimo federal em </a:t>
            </a:r>
            <a:r>
              <a:rPr lang="pt-BR" b="1" dirty="0" smtClean="0">
                <a:solidFill>
                  <a:srgbClr val="FF0000"/>
                </a:solidFill>
                <a:latin typeface="Arial" pitchFamily="34" charset="0"/>
                <a:cs typeface="Arial" pitchFamily="34" charset="0"/>
              </a:rPr>
              <a:t>saúde</a:t>
            </a:r>
            <a:r>
              <a:rPr lang="pt-BR" dirty="0" smtClean="0">
                <a:latin typeface="Arial" pitchFamily="34" charset="0"/>
                <a:cs typeface="Arial" pitchFamily="34" charset="0"/>
              </a:rPr>
              <a:t>.</a:t>
            </a:r>
          </a:p>
          <a:p>
            <a:pPr algn="just">
              <a:buNone/>
            </a:pPr>
            <a:r>
              <a:rPr lang="pt-BR" dirty="0" smtClean="0">
                <a:latin typeface="Arial" pitchFamily="34" charset="0"/>
                <a:cs typeface="Arial" pitchFamily="34" charset="0"/>
              </a:rPr>
              <a:t>Manter restos a pagar não liquidados desde 2003 em volume superior a R$12 bilhões interessa à União, pois se ela os cancelar, será obrigada a compensá-los, já que os computou em seu piso constitucional, sem assegurar horizonte de real fluxo de pagamento com os recursos do Fundo Nacional de Saúde.</a:t>
            </a:r>
            <a:endParaRPr lang="pt-BR" dirty="0" smtClean="0">
              <a:latin typeface="Arial" pitchFamily="34" charset="0"/>
              <a:cs typeface="Arial" pitchFamily="34" charset="0"/>
            </a:endParaRPr>
          </a:p>
          <a:p>
            <a:pPr algn="just"/>
            <a:endParaRPr lang="pt-BR" dirty="0"/>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428736"/>
            <a:ext cx="8229600" cy="4786346"/>
          </a:xfrm>
        </p:spPr>
        <p:txBody>
          <a:bodyPr>
            <a:normAutofit fontScale="92500" lnSpcReduction="20000"/>
          </a:bodyPr>
          <a:lstStyle/>
          <a:p>
            <a:pPr algn="just">
              <a:buNone/>
            </a:pPr>
            <a:r>
              <a:rPr lang="pt-BR" dirty="0" smtClean="0">
                <a:latin typeface="Arial" pitchFamily="34" charset="0"/>
                <a:cs typeface="Arial" pitchFamily="34" charset="0"/>
              </a:rPr>
              <a:t>A título de exemplo, a FUNASA possui um estoque de restos a pagar equivalente a dois anos do seu orçamento atual.</a:t>
            </a:r>
          </a:p>
          <a:p>
            <a:pPr algn="just">
              <a:buNone/>
            </a:pPr>
            <a:r>
              <a:rPr lang="pt-BR" dirty="0" smtClean="0">
                <a:latin typeface="Arial" pitchFamily="34" charset="0"/>
                <a:cs typeface="Arial" pitchFamily="34" charset="0"/>
              </a:rPr>
              <a:t>O grande problema é o controle da prestação de contas dos repasses feitos a Estados e Municípios que implica expressivo volume de restos a pagar não processados, pendentes de liquidação desde 2003.</a:t>
            </a:r>
          </a:p>
          <a:p>
            <a:pPr algn="just">
              <a:buNone/>
            </a:pPr>
            <a:r>
              <a:rPr lang="pt-BR" dirty="0" smtClean="0">
                <a:latin typeface="Arial" pitchFamily="34" charset="0"/>
                <a:cs typeface="Arial" pitchFamily="34" charset="0"/>
              </a:rPr>
              <a:t>Para quebrar o </a:t>
            </a:r>
            <a:r>
              <a:rPr lang="pt-BR" dirty="0" smtClean="0">
                <a:solidFill>
                  <a:srgbClr val="FF0000"/>
                </a:solidFill>
                <a:latin typeface="Arial" pitchFamily="34" charset="0"/>
                <a:cs typeface="Arial" pitchFamily="34" charset="0"/>
              </a:rPr>
              <a:t>ciclo vicioso de adiamento</a:t>
            </a:r>
            <a:r>
              <a:rPr lang="pt-BR" dirty="0" smtClean="0">
                <a:latin typeface="Arial" pitchFamily="34" charset="0"/>
                <a:cs typeface="Arial" pitchFamily="34" charset="0"/>
              </a:rPr>
              <a:t>, é preciso que os recursos depositados no FNS, para fins do art. 24 da LC 141/2012 (RP + saldo de empenhos do exercício), sejam liberados imediatamente para pagamento das despesas assim que forem liquidadas, sem rolagem do “passivo” indefinidamente exercício após exercício.</a:t>
            </a:r>
            <a:endParaRPr lang="pt-BR" dirty="0"/>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4032"/>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285860"/>
            <a:ext cx="8401080" cy="5572140"/>
          </a:xfrm>
        </p:spPr>
        <p:txBody>
          <a:bodyPr>
            <a:noAutofit/>
          </a:bodyPr>
          <a:lstStyle/>
          <a:p>
            <a:pPr algn="just">
              <a:buNone/>
            </a:pPr>
            <a:r>
              <a:rPr lang="pt-BR" sz="2100" dirty="0" smtClean="0">
                <a:latin typeface="Arial" pitchFamily="34" charset="0"/>
                <a:cs typeface="Arial" pitchFamily="34" charset="0"/>
              </a:rPr>
              <a:t>Também é preciso: </a:t>
            </a:r>
          </a:p>
          <a:p>
            <a:pPr algn="just">
              <a:buNone/>
            </a:pPr>
            <a:r>
              <a:rPr lang="pt-BR" sz="2100" dirty="0" smtClean="0">
                <a:latin typeface="Arial" pitchFamily="34" charset="0"/>
                <a:cs typeface="Arial" pitchFamily="34" charset="0"/>
              </a:rPr>
              <a:t>2)  vedar a inclusão, sob qualquer designação ou pretexto, dos programas federais incluídos no dever de gasto mínimo a que se refere o art. 198 da CR/1988, no rol de “</a:t>
            </a:r>
            <a:r>
              <a:rPr lang="pt-BR" sz="2100" b="1" dirty="0" smtClean="0">
                <a:latin typeface="Arial" pitchFamily="34" charset="0"/>
                <a:cs typeface="Arial" pitchFamily="34" charset="0"/>
              </a:rPr>
              <a:t>DESPESAS OBRIGATÓRIAS SUJEITAS À PROGRAMAÇÃO FINANCEIRA</a:t>
            </a:r>
            <a:r>
              <a:rPr lang="pt-BR" sz="2100" dirty="0" smtClean="0">
                <a:latin typeface="Arial" pitchFamily="34" charset="0"/>
                <a:cs typeface="Arial" pitchFamily="34" charset="0"/>
              </a:rPr>
              <a:t>”.</a:t>
            </a:r>
          </a:p>
          <a:p>
            <a:pPr algn="just">
              <a:buNone/>
            </a:pPr>
            <a:r>
              <a:rPr lang="pt-BR" sz="2100" dirty="0" smtClean="0">
                <a:latin typeface="Arial" pitchFamily="34" charset="0"/>
                <a:cs typeface="Arial" pitchFamily="34" charset="0"/>
              </a:rPr>
              <a:t>A previsão </a:t>
            </a:r>
            <a:r>
              <a:rPr lang="pt-BR" sz="2100" dirty="0" err="1" smtClean="0">
                <a:latin typeface="Arial" pitchFamily="34" charset="0"/>
                <a:cs typeface="Arial" pitchFamily="34" charset="0"/>
              </a:rPr>
              <a:t>infralegal</a:t>
            </a:r>
            <a:r>
              <a:rPr lang="pt-BR" sz="2100" dirty="0" smtClean="0">
                <a:latin typeface="Arial" pitchFamily="34" charset="0"/>
                <a:cs typeface="Arial" pitchFamily="34" charset="0"/>
              </a:rPr>
              <a:t> de tal discriminação implica que os programas arrolados no decreto de programação financeira deixam de ser protegidos nos moldes da lei de diretrizes orçamentárias – LDO como despesas não suscetíveis de contingenciamento, razão pela qual passam a ser constrangidos não só por limites de empenho, mas – o mais grave – </a:t>
            </a:r>
            <a:r>
              <a:rPr lang="pt-BR" sz="2100" b="1" u="sng" dirty="0" smtClean="0">
                <a:latin typeface="Arial" pitchFamily="34" charset="0"/>
                <a:cs typeface="Arial" pitchFamily="34" charset="0"/>
              </a:rPr>
              <a:t>são fortemente tolhidos por limites de pagamento sempre inferiores aos limites de empenho, mesmo já incluídos os restos a pagar de exercícios anteriores</a:t>
            </a:r>
            <a:r>
              <a:rPr lang="pt-BR" sz="2100" dirty="0" smtClean="0">
                <a:latin typeface="Arial" pitchFamily="34" charset="0"/>
                <a:cs typeface="Arial" pitchFamily="34" charset="0"/>
              </a:rPr>
              <a:t>.</a:t>
            </a:r>
            <a:endParaRPr lang="pt-BR" sz="2100" dirty="0" smtClean="0">
              <a:latin typeface="Arial" pitchFamily="34" charset="0"/>
              <a:cs typeface="Arial" pitchFamily="34" charset="0"/>
            </a:endParaRP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4032"/>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285860"/>
            <a:ext cx="8401080" cy="4929222"/>
          </a:xfrm>
        </p:spPr>
        <p:txBody>
          <a:bodyPr>
            <a:noAutofit/>
          </a:bodyPr>
          <a:lstStyle/>
          <a:p>
            <a:pPr algn="just">
              <a:buNone/>
            </a:pPr>
            <a:r>
              <a:rPr lang="pt-BR" sz="2000" dirty="0" smtClean="0">
                <a:latin typeface="Arial" pitchFamily="34" charset="0"/>
                <a:cs typeface="Arial" pitchFamily="34" charset="0"/>
              </a:rPr>
              <a:t>Apenas </a:t>
            </a:r>
            <a:r>
              <a:rPr lang="pt-BR" sz="2000" dirty="0" smtClean="0">
                <a:latin typeface="Arial" pitchFamily="34" charset="0"/>
                <a:cs typeface="Arial" pitchFamily="34" charset="0"/>
              </a:rPr>
              <a:t>a título de exemplo, tem-se que, no exercício de 2015, o art. 51, §1º, inciso III da LDO vigente (Lei 13.080, de 2 de janeiro de 2015), veda expressamente a inclusão das despesas obrigatórias no cronograma de pagamentos mensais à conta do Tesouro Nacional. Mas a leitura conjugada do art. 2º, </a:t>
            </a:r>
            <a:r>
              <a:rPr lang="pt-BR" sz="2000" i="1" dirty="0" smtClean="0">
                <a:latin typeface="Arial" pitchFamily="34" charset="0"/>
                <a:cs typeface="Arial" pitchFamily="34" charset="0"/>
              </a:rPr>
              <a:t>caput</a:t>
            </a:r>
            <a:r>
              <a:rPr lang="pt-BR" sz="2000" dirty="0" smtClean="0">
                <a:latin typeface="Arial" pitchFamily="34" charset="0"/>
                <a:cs typeface="Arial" pitchFamily="34" charset="0"/>
              </a:rPr>
              <a:t> e respectivo §1º com o art. 1º, </a:t>
            </a:r>
            <a:r>
              <a:rPr lang="pt-BR" sz="2000" i="1" dirty="0" smtClean="0">
                <a:latin typeface="Arial" pitchFamily="34" charset="0"/>
                <a:cs typeface="Arial" pitchFamily="34" charset="0"/>
              </a:rPr>
              <a:t>caput</a:t>
            </a:r>
            <a:r>
              <a:rPr lang="pt-BR" sz="2000" dirty="0" smtClean="0">
                <a:latin typeface="Arial" pitchFamily="34" charset="0"/>
                <a:cs typeface="Arial" pitchFamily="34" charset="0"/>
              </a:rPr>
              <a:t> e §1º, inciso IV do Decreto nº 8.456, de 22 de maio de 2015[ indica afronta ao dispositivo da LDO em comento.</a:t>
            </a:r>
          </a:p>
          <a:p>
            <a:pPr algn="just">
              <a:buNone/>
            </a:pPr>
            <a:r>
              <a:rPr lang="pt-BR" sz="2000" dirty="0" smtClean="0">
                <a:latin typeface="Arial" pitchFamily="34" charset="0"/>
                <a:cs typeface="Arial" pitchFamily="34" charset="0"/>
              </a:rPr>
              <a:t>Tal manobra ilegal e inconstitucional entra em rota de colisão concomitantemente com o art. 28 da LC 141/2012, com o art. 9º, §2º da Lei Complementar nº 101, de 4 de maio de 2000 (doravante apenas LRF) e com a previsão taxativa das leis de diretrizes orçamentárias de cada exercício a que se referiram[ na medida em que há – em cada qual delas – um anexo específico de despesas obrigatórias não sujeitas a quaisquer limites de empenho, de pagamento e/ou de movimentação financeira.</a:t>
            </a: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428736"/>
            <a:ext cx="8229600" cy="4786346"/>
          </a:xfrm>
        </p:spPr>
        <p:txBody>
          <a:bodyPr>
            <a:normAutofit fontScale="32500" lnSpcReduction="20000"/>
          </a:bodyPr>
          <a:lstStyle/>
          <a:p>
            <a:pPr algn="just">
              <a:buNone/>
            </a:pPr>
            <a:r>
              <a:rPr lang="pt-BR" sz="7200" dirty="0" smtClean="0">
                <a:latin typeface="Arial" pitchFamily="34" charset="0"/>
                <a:cs typeface="Arial" pitchFamily="34" charset="0"/>
              </a:rPr>
              <a:t>A aludida manobra tem sido empreendida nos decretos de programação financeira do Executivo federal, como se a matéria fosse apenas “regulamentação ao art. 8º da LRF”, mas sua repercussão prática e normativa é a de </a:t>
            </a:r>
            <a:r>
              <a:rPr lang="pt-BR" sz="7200" dirty="0" smtClean="0">
                <a:solidFill>
                  <a:srgbClr val="FF0000"/>
                </a:solidFill>
                <a:latin typeface="Arial" pitchFamily="34" charset="0"/>
                <a:cs typeface="Arial" pitchFamily="34" charset="0"/>
              </a:rPr>
              <a:t>esvaziar a proteção constitucional das despesas obrigatórias, as quais, no caso em apreço, dizem respeito ao piso de gasto federal em ações e serviços públicos de saúde, adiando indefinidamente as despesas empenhadas e transferidas para exercícios futuros na qualidade de restos a pagar</a:t>
            </a:r>
            <a:r>
              <a:rPr lang="pt-BR" sz="7200" dirty="0" smtClean="0">
                <a:latin typeface="Arial" pitchFamily="34" charset="0"/>
                <a:cs typeface="Arial" pitchFamily="34" charset="0"/>
              </a:rPr>
              <a:t>.</a:t>
            </a:r>
          </a:p>
          <a:p>
            <a:pPr algn="just">
              <a:buNone/>
            </a:pPr>
            <a:r>
              <a:rPr lang="pt-BR" sz="7200" dirty="0" smtClean="0">
                <a:latin typeface="Arial" pitchFamily="34" charset="0"/>
                <a:cs typeface="Arial" pitchFamily="34" charset="0"/>
              </a:rPr>
              <a:t>Reitere-se, por oportuno, que os limites de pagamento são sempre inferiores aos limites de empenho, mesmo já incluídos naqueles a perspectiva de pagamento do estoque expressivo e crescente, ao longo dos anos, de restos a pagar</a:t>
            </a:r>
            <a:r>
              <a:rPr lang="pt-BR" sz="7200" dirty="0" smtClean="0">
                <a:latin typeface="Arial" pitchFamily="34" charset="0"/>
                <a:cs typeface="Arial" pitchFamily="34" charset="0"/>
              </a:rPr>
              <a:t>.</a:t>
            </a:r>
            <a:endParaRPr lang="pt-BR" sz="7200" dirty="0" smtClean="0">
              <a:latin typeface="Arial" pitchFamily="34" charset="0"/>
              <a:cs typeface="Arial" pitchFamily="34" charset="0"/>
            </a:endParaRP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1484784"/>
            <a:ext cx="8496944" cy="4680520"/>
          </a:xfrm>
        </p:spPr>
        <p:txBody>
          <a:bodyPr>
            <a:normAutofit fontScale="85000" lnSpcReduction="10000"/>
          </a:bodyPr>
          <a:lstStyle/>
          <a:p>
            <a:pPr algn="just">
              <a:spcAft>
                <a:spcPts val="600"/>
              </a:spcAft>
            </a:pPr>
            <a:r>
              <a:rPr lang="pt-BR" dirty="0" smtClean="0">
                <a:latin typeface="Arial" pitchFamily="34" charset="0"/>
                <a:cs typeface="Arial" pitchFamily="34" charset="0"/>
              </a:rPr>
              <a:t>Art. 55 do ADCT – 30% do OSS, o que, segundo a LOA/2015, corresponderia a aproximadamente R$240 bilhões, ao invés dos R$98 bilhões previstos para ASPS;</a:t>
            </a:r>
          </a:p>
          <a:p>
            <a:pPr algn="just">
              <a:spcAft>
                <a:spcPts val="600"/>
              </a:spcAft>
            </a:pPr>
            <a:r>
              <a:rPr lang="pt-BR" dirty="0" smtClean="0">
                <a:latin typeface="Arial" pitchFamily="34" charset="0"/>
                <a:cs typeface="Arial" pitchFamily="34" charset="0"/>
              </a:rPr>
              <a:t>Instituição do FSE, posteriormente convertido em FEF e </a:t>
            </a:r>
            <a:r>
              <a:rPr lang="pt-BR" b="1" dirty="0" smtClean="0">
                <a:solidFill>
                  <a:srgbClr val="FF0000"/>
                </a:solidFill>
                <a:latin typeface="Arial" pitchFamily="34" charset="0"/>
                <a:cs typeface="Arial" pitchFamily="34" charset="0"/>
              </a:rPr>
              <a:t>DRU</a:t>
            </a:r>
            <a:r>
              <a:rPr lang="pt-BR" dirty="0" smtClean="0">
                <a:latin typeface="Arial" pitchFamily="34" charset="0"/>
                <a:cs typeface="Arial" pitchFamily="34" charset="0"/>
              </a:rPr>
              <a:t>, por meio da ECR nº 1/1994 e das </a:t>
            </a:r>
            <a:r>
              <a:rPr lang="pt-BR" dirty="0" err="1" smtClean="0">
                <a:latin typeface="Arial" pitchFamily="34" charset="0"/>
                <a:cs typeface="Arial" pitchFamily="34" charset="0"/>
              </a:rPr>
              <a:t>EC’s</a:t>
            </a:r>
            <a:r>
              <a:rPr lang="pt-BR" dirty="0" smtClean="0">
                <a:latin typeface="Arial" pitchFamily="34" charset="0"/>
                <a:cs typeface="Arial" pitchFamily="34" charset="0"/>
              </a:rPr>
              <a:t> nº 10/1996, 17/1997, 27/2000, 42/2003, 56/2007 e 68/2011, com vigência programada até 31/12/2015. Com a PEC 87/2015, a 8ª DRU pode se estender até 2023, mediante desvinculação majorada de 30%;</a:t>
            </a:r>
          </a:p>
          <a:p>
            <a:pPr algn="just">
              <a:spcAft>
                <a:spcPts val="600"/>
              </a:spcAft>
            </a:pPr>
            <a:r>
              <a:rPr lang="pt-BR" dirty="0" smtClean="0">
                <a:latin typeface="Arial" pitchFamily="34" charset="0"/>
                <a:cs typeface="Arial" pitchFamily="34" charset="0"/>
              </a:rPr>
              <a:t>CPMF – instituída pela EC nº 12/1996 e última prorrogação pela EC 42/2003 até 31/12/2007;</a:t>
            </a:r>
          </a:p>
          <a:p>
            <a:pPr algn="just">
              <a:spcAft>
                <a:spcPts val="600"/>
              </a:spcAft>
            </a:pPr>
            <a:r>
              <a:rPr lang="pt-BR" dirty="0" smtClean="0">
                <a:latin typeface="Arial" pitchFamily="34" charset="0"/>
                <a:cs typeface="Arial" pitchFamily="34" charset="0"/>
              </a:rPr>
              <a:t>Segregação do custeio da previdência dentro do OSS, por meio do art. 167, XI da CR/1988, inserido pela EC 20/1998;</a:t>
            </a:r>
          </a:p>
          <a:p>
            <a:pPr algn="just"/>
            <a:endParaRPr lang="pt-BR" dirty="0">
              <a:latin typeface="Arial" pitchFamily="34" charset="0"/>
              <a:cs typeface="Arial" pitchFamily="34" charset="0"/>
            </a:endParaRPr>
          </a:p>
        </p:txBody>
      </p:sp>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Trajetória errática do dever de custeio adequado do direito à saúde na CR/1988</a:t>
            </a:r>
            <a:endParaRPr lang="pt-BR" sz="2800" dirty="0">
              <a:solidFill>
                <a:srgbClr val="CD6815"/>
              </a:solidFill>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285860"/>
            <a:ext cx="8229600" cy="4714908"/>
          </a:xfrm>
        </p:spPr>
        <p:txBody>
          <a:bodyPr>
            <a:noAutofit/>
          </a:bodyPr>
          <a:lstStyle/>
          <a:p>
            <a:pPr algn="just">
              <a:buNone/>
            </a:pPr>
            <a:r>
              <a:rPr lang="pt-BR" sz="2200" dirty="0" smtClean="0">
                <a:latin typeface="Arial" pitchFamily="34" charset="0"/>
                <a:cs typeface="Arial" pitchFamily="34" charset="0"/>
              </a:rPr>
              <a:t>Tal </a:t>
            </a:r>
            <a:r>
              <a:rPr lang="pt-BR" sz="2200" dirty="0" smtClean="0">
                <a:latin typeface="Arial" pitchFamily="34" charset="0"/>
                <a:cs typeface="Arial" pitchFamily="34" charset="0"/>
              </a:rPr>
              <a:t>proceder reiterado do Executivo federal colide frontalmente com as decisões prolatadas nos Acórdãos 183 e 1.574, ambos exarados em 2005 pelo TCU.</a:t>
            </a:r>
          </a:p>
          <a:p>
            <a:pPr algn="just">
              <a:buNone/>
            </a:pPr>
            <a:r>
              <a:rPr lang="pt-BR" sz="2200" dirty="0" smtClean="0">
                <a:latin typeface="Arial" pitchFamily="34" charset="0"/>
                <a:cs typeface="Arial" pitchFamily="34" charset="0"/>
              </a:rPr>
              <a:t> Eis a razão pela qual substantivos volumes de dotações do Ministério da Saúde, incluídos os repasses que deveriam ser feitos </a:t>
            </a:r>
            <a:r>
              <a:rPr lang="pt-BR" sz="2200" dirty="0" err="1" smtClean="0">
                <a:latin typeface="Arial" pitchFamily="34" charset="0"/>
                <a:cs typeface="Arial" pitchFamily="34" charset="0"/>
              </a:rPr>
              <a:t>fundo-a-fundo</a:t>
            </a:r>
            <a:r>
              <a:rPr lang="pt-BR" sz="2200" dirty="0" smtClean="0">
                <a:latin typeface="Arial" pitchFamily="34" charset="0"/>
                <a:cs typeface="Arial" pitchFamily="34" charset="0"/>
              </a:rPr>
              <a:t> no âmbito do Sistema Único de Saúde (SUS), têm sido </a:t>
            </a:r>
            <a:r>
              <a:rPr lang="pt-BR" sz="2200" b="1" dirty="0" smtClean="0">
                <a:solidFill>
                  <a:srgbClr val="FF0000"/>
                </a:solidFill>
                <a:latin typeface="Arial" pitchFamily="34" charset="0"/>
                <a:cs typeface="Arial" pitchFamily="34" charset="0"/>
              </a:rPr>
              <a:t>postergados indefinidamente em restos a pagar sem suficiente cobertura financeira em uma espécie de “orçamento paralelo”</a:t>
            </a:r>
            <a:r>
              <a:rPr lang="pt-BR" sz="2200" dirty="0" smtClean="0">
                <a:latin typeface="Arial" pitchFamily="34" charset="0"/>
                <a:cs typeface="Arial" pitchFamily="34" charset="0"/>
              </a:rPr>
              <a:t> já denunciado várias vezes pela Corte de Contas da União</a:t>
            </a:r>
            <a:r>
              <a:rPr lang="pt-BR" sz="2200" dirty="0" smtClean="0">
                <a:latin typeface="Arial" pitchFamily="34" charset="0"/>
                <a:cs typeface="Arial" pitchFamily="34" charset="0"/>
              </a:rPr>
              <a:t>.</a:t>
            </a:r>
            <a:endParaRPr lang="pt-BR" sz="2200" dirty="0">
              <a:latin typeface="Arial" pitchFamily="34" charset="0"/>
              <a:cs typeface="Arial" pitchFamily="34" charset="0"/>
            </a:endParaRPr>
          </a:p>
          <a:p>
            <a:pPr algn="just">
              <a:buNone/>
            </a:pPr>
            <a:r>
              <a:rPr lang="pt-BR" sz="2200" dirty="0" smtClean="0">
                <a:latin typeface="Arial" pitchFamily="34" charset="0"/>
                <a:cs typeface="Arial" pitchFamily="34" charset="0"/>
              </a:rPr>
              <a:t>Alé</a:t>
            </a:r>
            <a:r>
              <a:rPr lang="pt-BR" sz="2200" dirty="0" smtClean="0">
                <a:latin typeface="Arial" pitchFamily="34" charset="0"/>
                <a:cs typeface="Arial" pitchFamily="34" charset="0"/>
              </a:rPr>
              <a:t>m disso, há o grande problema da falta de devida e tempestiva compensação dos restos a pagar cancelados, caso tenham sido contabilizados para atingir o piso federal em ASPS.</a:t>
            </a:r>
            <a:endParaRPr lang="pt-BR" sz="2200" dirty="0" smtClean="0">
              <a:latin typeface="Arial" pitchFamily="34" charset="0"/>
              <a:cs typeface="Arial" pitchFamily="34" charset="0"/>
            </a:endParaRP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357298"/>
            <a:ext cx="8229600" cy="4857784"/>
          </a:xfrm>
        </p:spPr>
        <p:txBody>
          <a:bodyPr>
            <a:noAutofit/>
          </a:bodyPr>
          <a:lstStyle/>
          <a:p>
            <a:pPr algn="just">
              <a:buNone/>
            </a:pPr>
            <a:r>
              <a:rPr lang="pt-BR" sz="2200" dirty="0" smtClean="0">
                <a:latin typeface="Arial" pitchFamily="34" charset="0"/>
                <a:cs typeface="Arial" pitchFamily="34" charset="0"/>
              </a:rPr>
              <a:t>O mérito reside na questão de ato regulamentar que exorbita os limites da lei, discriminando despesas obrigatórias em duas categorias, a saber, as que não sofrem qualquer limite de pagamento (como folha de salários e aposentadorias e despesas da dívida) e as que estão contidas em limites de programação financeira, o que as adia na forma de restos a pagar crescentes e historicamente postergados.</a:t>
            </a:r>
          </a:p>
          <a:p>
            <a:pPr algn="just">
              <a:buNone/>
            </a:pPr>
            <a:r>
              <a:rPr lang="pt-BR" sz="2200" dirty="0" smtClean="0">
                <a:latin typeface="Arial" pitchFamily="34" charset="0"/>
                <a:cs typeface="Arial" pitchFamily="34" charset="0"/>
              </a:rPr>
              <a:t>A tese nuclear é a de que </a:t>
            </a:r>
            <a:r>
              <a:rPr lang="pt-BR" sz="2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não há dois regimes de despesas obrigatórias: ou elas são todas executadas na forma do art. 9º, §2º da LRF e do art. 51, §1º, III da LDO, ou todas devem ser submetidas à programação financeira</a:t>
            </a:r>
            <a:r>
              <a:rPr lang="pt-BR" sz="2200" dirty="0" smtClean="0">
                <a:latin typeface="Arial" pitchFamily="34" charset="0"/>
                <a:cs typeface="Arial" pitchFamily="34" charset="0"/>
              </a:rPr>
              <a:t>, com calendário e limites de empenho e de pagamento bem delimitados, na forma dos anexos I a III do aludido Decreto.</a:t>
            </a: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82594"/>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071546"/>
            <a:ext cx="8229600" cy="5143536"/>
          </a:xfrm>
        </p:spPr>
        <p:txBody>
          <a:bodyPr>
            <a:noAutofit/>
          </a:bodyPr>
          <a:lstStyle/>
          <a:p>
            <a:pPr algn="just">
              <a:buNone/>
            </a:pPr>
            <a:r>
              <a:rPr lang="pt-BR" sz="1500" dirty="0" smtClean="0">
                <a:latin typeface="Arial" pitchFamily="34" charset="0"/>
                <a:cs typeface="Arial" pitchFamily="34" charset="0"/>
              </a:rPr>
              <a:t>Inconstitucional é a discriminação pelos incisos do art. 1º, §1º , replicada no art. 2º, §1º do Decreto 8.456/2015, especialmente na parte final do inciso IV que arrola um conjunto de despesas inscritas como obrigatórias mas sujeitas à programação financeira no Anexo VII do citado Decreto:</a:t>
            </a:r>
          </a:p>
          <a:p>
            <a:pPr lvl="1" algn="just">
              <a:buNone/>
            </a:pPr>
            <a:r>
              <a:rPr lang="pt-BR" sz="1300" dirty="0" smtClean="0">
                <a:latin typeface="Arial" pitchFamily="34" charset="0"/>
                <a:cs typeface="Arial" pitchFamily="34" charset="0"/>
              </a:rPr>
              <a:t>“</a:t>
            </a:r>
            <a:r>
              <a:rPr lang="pt-BR" sz="1300" b="1" i="1" dirty="0" smtClean="0">
                <a:latin typeface="Arial" pitchFamily="34" charset="0"/>
                <a:cs typeface="Arial" pitchFamily="34" charset="0"/>
              </a:rPr>
              <a:t>Art. 1</a:t>
            </a:r>
            <a:r>
              <a:rPr lang="pt-BR" sz="1300" b="1" i="1" baseline="30000" dirty="0" smtClean="0">
                <a:latin typeface="Arial" pitchFamily="34" charset="0"/>
                <a:cs typeface="Arial" pitchFamily="34" charset="0"/>
              </a:rPr>
              <a:t>o</a:t>
            </a:r>
            <a:r>
              <a:rPr lang="pt-BR" sz="1300" b="1" i="1" dirty="0" smtClean="0">
                <a:latin typeface="Arial" pitchFamily="34" charset="0"/>
                <a:cs typeface="Arial" pitchFamily="34" charset="0"/>
              </a:rPr>
              <a:t> Os órgãos, os fundos e as entidades do Poder Executivo integrantes dos Orçamentos Fiscal e da Seguridade Social da União poderão empenhar as dotações orçamentárias aprovadas na </a:t>
            </a:r>
            <a:r>
              <a:rPr lang="pt-BR" sz="1300" b="1" i="1" dirty="0" smtClean="0">
                <a:latin typeface="Arial" pitchFamily="34" charset="0"/>
                <a:cs typeface="Arial" pitchFamily="34" charset="0"/>
                <a:hlinkClick r:id="rId2"/>
              </a:rPr>
              <a:t>Lei n</a:t>
            </a:r>
            <a:r>
              <a:rPr lang="pt-BR" sz="1300" b="1" i="1" baseline="30000" dirty="0" smtClean="0">
                <a:latin typeface="Arial" pitchFamily="34" charset="0"/>
                <a:cs typeface="Arial" pitchFamily="34" charset="0"/>
                <a:hlinkClick r:id="rId2"/>
              </a:rPr>
              <a:t>o</a:t>
            </a:r>
            <a:r>
              <a:rPr lang="pt-BR" sz="1300" b="1" i="1" dirty="0" smtClean="0">
                <a:latin typeface="Arial" pitchFamily="34" charset="0"/>
                <a:cs typeface="Arial" pitchFamily="34" charset="0"/>
                <a:hlinkClick r:id="rId2"/>
              </a:rPr>
              <a:t> 13.115, de 20 de abril de 2015</a:t>
            </a:r>
            <a:r>
              <a:rPr lang="pt-BR" sz="1300" b="1" i="1" dirty="0" smtClean="0">
                <a:latin typeface="Arial" pitchFamily="34" charset="0"/>
                <a:cs typeface="Arial" pitchFamily="34" charset="0"/>
              </a:rPr>
              <a:t>, observados os limites estabelecidos no</a:t>
            </a:r>
            <a:r>
              <a:rPr lang="pt-BR" sz="1300" b="1" i="1" dirty="0" smtClean="0">
                <a:latin typeface="Arial" pitchFamily="34" charset="0"/>
                <a:cs typeface="Arial" pitchFamily="34" charset="0"/>
                <a:hlinkClick r:id="rId3"/>
              </a:rPr>
              <a:t> Anexo I</a:t>
            </a:r>
            <a:r>
              <a:rPr lang="pt-BR" sz="1300" b="1" i="1" dirty="0" smtClean="0">
                <a:latin typeface="Arial" pitchFamily="34" charset="0"/>
                <a:cs typeface="Arial" pitchFamily="34" charset="0"/>
              </a:rPr>
              <a:t>.</a:t>
            </a:r>
            <a:endParaRPr lang="pt-BR" sz="1300" dirty="0" smtClean="0">
              <a:latin typeface="Arial" pitchFamily="34" charset="0"/>
              <a:cs typeface="Arial" pitchFamily="34" charset="0"/>
            </a:endParaRPr>
          </a:p>
          <a:p>
            <a:pPr lvl="1" algn="just">
              <a:buNone/>
            </a:pPr>
            <a:r>
              <a:rPr lang="pt-BR" sz="1300" i="1" dirty="0" smtClean="0">
                <a:latin typeface="Arial" pitchFamily="34" charset="0"/>
                <a:cs typeface="Arial" pitchFamily="34" charset="0"/>
              </a:rPr>
              <a:t>§ 1</a:t>
            </a:r>
            <a:r>
              <a:rPr lang="pt-BR" sz="1300" i="1" baseline="30000" dirty="0" smtClean="0">
                <a:latin typeface="Arial" pitchFamily="34" charset="0"/>
                <a:cs typeface="Arial" pitchFamily="34" charset="0"/>
              </a:rPr>
              <a:t>o</a:t>
            </a:r>
            <a:r>
              <a:rPr lang="pt-BR" sz="1300" i="1" dirty="0" smtClean="0">
                <a:latin typeface="Arial" pitchFamily="34" charset="0"/>
                <a:cs typeface="Arial" pitchFamily="34" charset="0"/>
              </a:rPr>
              <a:t> Não se aplica o disposto no </a:t>
            </a:r>
            <a:r>
              <a:rPr lang="pt-BR" sz="1300" b="1" i="1" dirty="0" smtClean="0">
                <a:latin typeface="Arial" pitchFamily="34" charset="0"/>
                <a:cs typeface="Arial" pitchFamily="34" charset="0"/>
              </a:rPr>
              <a:t>caput </a:t>
            </a:r>
            <a:r>
              <a:rPr lang="pt-BR" sz="1300" i="1" dirty="0" smtClean="0">
                <a:latin typeface="Arial" pitchFamily="34" charset="0"/>
                <a:cs typeface="Arial" pitchFamily="34" charset="0"/>
              </a:rPr>
              <a:t>às dotações orçamentárias relativas:</a:t>
            </a:r>
            <a:endParaRPr lang="pt-BR" sz="1300" dirty="0" smtClean="0">
              <a:latin typeface="Arial" pitchFamily="34" charset="0"/>
              <a:cs typeface="Arial" pitchFamily="34" charset="0"/>
            </a:endParaRPr>
          </a:p>
          <a:p>
            <a:pPr lvl="1" algn="just">
              <a:buNone/>
            </a:pPr>
            <a:r>
              <a:rPr lang="pt-BR" sz="1300" i="1" dirty="0" smtClean="0">
                <a:latin typeface="Arial" pitchFamily="34" charset="0"/>
                <a:cs typeface="Arial" pitchFamily="34" charset="0"/>
              </a:rPr>
              <a:t>I - aos grupos de natureza de despesa:</a:t>
            </a:r>
            <a:endParaRPr lang="pt-BR" sz="1300" dirty="0" smtClean="0">
              <a:latin typeface="Arial" pitchFamily="34" charset="0"/>
              <a:cs typeface="Arial" pitchFamily="34" charset="0"/>
            </a:endParaRPr>
          </a:p>
          <a:p>
            <a:pPr lvl="1" algn="just">
              <a:buNone/>
            </a:pPr>
            <a:r>
              <a:rPr lang="pt-BR" sz="1300" i="1" dirty="0" smtClean="0">
                <a:latin typeface="Arial" pitchFamily="34" charset="0"/>
                <a:cs typeface="Arial" pitchFamily="34" charset="0"/>
              </a:rPr>
              <a:t>a) “1 - Pessoal e Encargos Sociais”;</a:t>
            </a:r>
            <a:endParaRPr lang="pt-BR" sz="1300" dirty="0" smtClean="0">
              <a:latin typeface="Arial" pitchFamily="34" charset="0"/>
              <a:cs typeface="Arial" pitchFamily="34" charset="0"/>
            </a:endParaRPr>
          </a:p>
          <a:p>
            <a:pPr lvl="1" algn="just">
              <a:buNone/>
            </a:pPr>
            <a:r>
              <a:rPr lang="pt-BR" sz="1300" i="1" dirty="0" smtClean="0">
                <a:latin typeface="Arial" pitchFamily="34" charset="0"/>
                <a:cs typeface="Arial" pitchFamily="34" charset="0"/>
              </a:rPr>
              <a:t>b) “2 - Juros e Encargos da Dívida”; e</a:t>
            </a:r>
            <a:endParaRPr lang="pt-BR" sz="1300" dirty="0" smtClean="0">
              <a:latin typeface="Arial" pitchFamily="34" charset="0"/>
              <a:cs typeface="Arial" pitchFamily="34" charset="0"/>
            </a:endParaRPr>
          </a:p>
          <a:p>
            <a:pPr lvl="1" algn="just">
              <a:buNone/>
            </a:pPr>
            <a:r>
              <a:rPr lang="pt-BR" sz="1300" i="1" dirty="0" smtClean="0">
                <a:latin typeface="Arial" pitchFamily="34" charset="0"/>
                <a:cs typeface="Arial" pitchFamily="34" charset="0"/>
              </a:rPr>
              <a:t>c) “6 - Amortização da Dívida”;</a:t>
            </a:r>
            <a:endParaRPr lang="pt-BR" sz="1300" dirty="0" smtClean="0">
              <a:latin typeface="Arial" pitchFamily="34" charset="0"/>
              <a:cs typeface="Arial" pitchFamily="34" charset="0"/>
            </a:endParaRPr>
          </a:p>
          <a:p>
            <a:pPr lvl="1" algn="just">
              <a:buNone/>
            </a:pPr>
            <a:r>
              <a:rPr lang="pt-BR" sz="1300" i="1" dirty="0" smtClean="0">
                <a:latin typeface="Arial" pitchFamily="34" charset="0"/>
                <a:cs typeface="Arial" pitchFamily="34" charset="0"/>
              </a:rPr>
              <a:t>II - às despesas financeiras, relacionadas no </a:t>
            </a:r>
            <a:r>
              <a:rPr lang="pt-BR" sz="1300" i="1" dirty="0" smtClean="0">
                <a:latin typeface="Arial" pitchFamily="34" charset="0"/>
                <a:cs typeface="Arial" pitchFamily="34" charset="0"/>
                <a:hlinkClick r:id="rId3"/>
              </a:rPr>
              <a:t>Anexo VI</a:t>
            </a:r>
            <a:r>
              <a:rPr lang="pt-BR" sz="1300" i="1" dirty="0" smtClean="0">
                <a:latin typeface="Arial" pitchFamily="34" charset="0"/>
                <a:cs typeface="Arial" pitchFamily="34" charset="0"/>
              </a:rPr>
              <a:t>;</a:t>
            </a:r>
            <a:endParaRPr lang="pt-BR" sz="1300" dirty="0" smtClean="0">
              <a:latin typeface="Arial" pitchFamily="34" charset="0"/>
              <a:cs typeface="Arial" pitchFamily="34" charset="0"/>
            </a:endParaRPr>
          </a:p>
          <a:p>
            <a:pPr lvl="1" algn="just">
              <a:buNone/>
            </a:pPr>
            <a:r>
              <a:rPr lang="pt-BR" sz="1300" i="1" dirty="0" smtClean="0">
                <a:latin typeface="Arial" pitchFamily="34" charset="0"/>
                <a:cs typeface="Arial" pitchFamily="34" charset="0"/>
              </a:rPr>
              <a:t>III - às despesas custeadas com receitas oriundas de doações e de convênios; e</a:t>
            </a:r>
            <a:endParaRPr lang="pt-BR" sz="1300" dirty="0" smtClean="0">
              <a:latin typeface="Arial" pitchFamily="34" charset="0"/>
              <a:cs typeface="Arial" pitchFamily="34" charset="0"/>
            </a:endParaRPr>
          </a:p>
          <a:p>
            <a:pPr lvl="1" algn="just">
              <a:buNone/>
            </a:pPr>
            <a:r>
              <a:rPr lang="pt-BR" sz="1300" b="1" i="1" dirty="0" smtClean="0">
                <a:latin typeface="Arial" pitchFamily="34" charset="0"/>
                <a:cs typeface="Arial" pitchFamily="34" charset="0"/>
              </a:rPr>
              <a:t>IV - às despesas relacionadas na </a:t>
            </a:r>
            <a:r>
              <a:rPr lang="pt-BR" sz="1300" b="1" i="1" dirty="0" smtClean="0">
                <a:latin typeface="Arial" pitchFamily="34" charset="0"/>
                <a:cs typeface="Arial" pitchFamily="34" charset="0"/>
                <a:hlinkClick r:id="rId4"/>
              </a:rPr>
              <a:t>Seção I do Anexo III à Lei n</a:t>
            </a:r>
            <a:r>
              <a:rPr lang="pt-BR" sz="1300" b="1" i="1" baseline="30000" dirty="0" smtClean="0">
                <a:latin typeface="Arial" pitchFamily="34" charset="0"/>
                <a:cs typeface="Arial" pitchFamily="34" charset="0"/>
                <a:hlinkClick r:id="rId4"/>
              </a:rPr>
              <a:t>o</a:t>
            </a:r>
            <a:r>
              <a:rPr lang="pt-BR" sz="1300" b="1" i="1" dirty="0" smtClean="0">
                <a:latin typeface="Arial" pitchFamily="34" charset="0"/>
                <a:cs typeface="Arial" pitchFamily="34" charset="0"/>
                <a:hlinkClick r:id="rId4"/>
              </a:rPr>
              <a:t> 13.080, de 2 de janeiro de 2015</a:t>
            </a:r>
            <a:r>
              <a:rPr lang="pt-BR" sz="1300" b="1" i="1" dirty="0" smtClean="0">
                <a:latin typeface="Arial" pitchFamily="34" charset="0"/>
                <a:cs typeface="Arial" pitchFamily="34" charset="0"/>
              </a:rPr>
              <a:t>, e não constantes do Anexo VII.   </a:t>
            </a:r>
            <a:r>
              <a:rPr lang="pt-BR" sz="1300" dirty="0" smtClean="0">
                <a:latin typeface="Arial" pitchFamily="34" charset="0"/>
                <a:cs typeface="Arial" pitchFamily="34" charset="0"/>
              </a:rPr>
              <a:t>[...]</a:t>
            </a:r>
          </a:p>
          <a:p>
            <a:pPr lvl="1" algn="just">
              <a:buNone/>
            </a:pPr>
            <a:r>
              <a:rPr lang="pt-BR" sz="1300" b="1" i="1" dirty="0" smtClean="0">
                <a:latin typeface="Arial" pitchFamily="34" charset="0"/>
                <a:cs typeface="Arial" pitchFamily="34" charset="0"/>
              </a:rPr>
              <a:t>Art. 2</a:t>
            </a:r>
            <a:r>
              <a:rPr lang="pt-BR" sz="1300" b="1" i="1" baseline="30000" dirty="0" smtClean="0">
                <a:latin typeface="Arial" pitchFamily="34" charset="0"/>
                <a:cs typeface="Arial" pitchFamily="34" charset="0"/>
              </a:rPr>
              <a:t>o</a:t>
            </a:r>
            <a:r>
              <a:rPr lang="pt-BR" sz="1300" b="1" i="1" dirty="0" smtClean="0">
                <a:latin typeface="Arial" pitchFamily="34" charset="0"/>
                <a:cs typeface="Arial" pitchFamily="34" charset="0"/>
              </a:rPr>
              <a:t> O pagamento de despesas no exercício de 2015, inclusive dos restos a pagar de exercícios anteriores, dos créditos suplementares e especiais abertos, dos créditos especiais reabertos neste exercício e das emendas individuais, observará os limites constantes dos </a:t>
            </a:r>
            <a:r>
              <a:rPr lang="pt-BR" sz="1300" b="1" i="1" dirty="0" smtClean="0">
                <a:latin typeface="Arial" pitchFamily="34" charset="0"/>
                <a:cs typeface="Arial" pitchFamily="34" charset="0"/>
                <a:hlinkClick r:id="rId3"/>
              </a:rPr>
              <a:t>Anexos II</a:t>
            </a:r>
            <a:r>
              <a:rPr lang="pt-BR" sz="1300" b="1" i="1" dirty="0" smtClean="0">
                <a:latin typeface="Arial" pitchFamily="34" charset="0"/>
                <a:cs typeface="Arial" pitchFamily="34" charset="0"/>
              </a:rPr>
              <a:t> e </a:t>
            </a:r>
            <a:r>
              <a:rPr lang="pt-BR" sz="1300" b="1" i="1" dirty="0" smtClean="0">
                <a:latin typeface="Arial" pitchFamily="34" charset="0"/>
                <a:cs typeface="Arial" pitchFamily="34" charset="0"/>
                <a:hlinkClick r:id="rId3"/>
              </a:rPr>
              <a:t>III</a:t>
            </a:r>
            <a:r>
              <a:rPr lang="pt-BR" sz="1300" b="1" i="1" dirty="0" smtClean="0">
                <a:latin typeface="Arial" pitchFamily="34" charset="0"/>
                <a:cs typeface="Arial" pitchFamily="34" charset="0"/>
              </a:rPr>
              <a:t>.  </a:t>
            </a:r>
            <a:endParaRPr lang="pt-BR" sz="1300" dirty="0" smtClean="0">
              <a:latin typeface="Arial" pitchFamily="34" charset="0"/>
              <a:cs typeface="Arial" pitchFamily="34" charset="0"/>
            </a:endParaRPr>
          </a:p>
          <a:p>
            <a:pPr lvl="1" algn="just">
              <a:buNone/>
            </a:pPr>
            <a:r>
              <a:rPr lang="pt-BR" sz="1300" b="1" i="1" dirty="0" smtClean="0">
                <a:latin typeface="Arial" pitchFamily="34" charset="0"/>
                <a:cs typeface="Arial" pitchFamily="34" charset="0"/>
              </a:rPr>
              <a:t>§ 1</a:t>
            </a:r>
            <a:r>
              <a:rPr lang="pt-BR" sz="1300" b="1" i="1" baseline="30000" dirty="0" smtClean="0">
                <a:latin typeface="Arial" pitchFamily="34" charset="0"/>
                <a:cs typeface="Arial" pitchFamily="34" charset="0"/>
              </a:rPr>
              <a:t>o</a:t>
            </a:r>
            <a:r>
              <a:rPr lang="pt-BR" sz="1300" b="1" i="1" dirty="0" smtClean="0">
                <a:latin typeface="Arial" pitchFamily="34" charset="0"/>
                <a:cs typeface="Arial" pitchFamily="34" charset="0"/>
              </a:rPr>
              <a:t> Não se inclui nos limites a que se refere o caput o pagamento referente às dotações relacionadas no § 1</a:t>
            </a:r>
            <a:r>
              <a:rPr lang="pt-BR" sz="1300" b="1" i="1" baseline="30000" dirty="0" smtClean="0">
                <a:latin typeface="Arial" pitchFamily="34" charset="0"/>
                <a:cs typeface="Arial" pitchFamily="34" charset="0"/>
              </a:rPr>
              <a:t>o</a:t>
            </a:r>
            <a:r>
              <a:rPr lang="pt-BR" sz="1300" b="1" i="1" dirty="0" smtClean="0">
                <a:latin typeface="Arial" pitchFamily="34" charset="0"/>
                <a:cs typeface="Arial" pitchFamily="34" charset="0"/>
              </a:rPr>
              <a:t> do art. 1</a:t>
            </a:r>
            <a:r>
              <a:rPr lang="pt-BR" sz="1300" b="1" i="1" baseline="30000" dirty="0" smtClean="0">
                <a:latin typeface="Arial" pitchFamily="34" charset="0"/>
                <a:cs typeface="Arial" pitchFamily="34" charset="0"/>
              </a:rPr>
              <a:t>o</a:t>
            </a:r>
            <a:r>
              <a:rPr lang="pt-BR" sz="1300" b="1" i="1" dirty="0" smtClean="0">
                <a:latin typeface="Arial" pitchFamily="34" charset="0"/>
                <a:cs typeface="Arial" pitchFamily="34" charset="0"/>
              </a:rPr>
              <a:t>.  </a:t>
            </a:r>
            <a:r>
              <a:rPr lang="pt-BR" sz="1300" dirty="0" smtClean="0">
                <a:latin typeface="Arial" pitchFamily="34" charset="0"/>
                <a:cs typeface="Arial" pitchFamily="34" charset="0"/>
              </a:rPr>
              <a:t>[...]”</a:t>
            </a: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82594"/>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285860"/>
            <a:ext cx="8229600" cy="4929222"/>
          </a:xfrm>
        </p:spPr>
        <p:txBody>
          <a:bodyPr>
            <a:noAutofit/>
          </a:bodyPr>
          <a:lstStyle/>
          <a:p>
            <a:pPr algn="just">
              <a:buNone/>
            </a:pPr>
            <a:r>
              <a:rPr lang="pt-BR" sz="1800" dirty="0" smtClean="0">
                <a:latin typeface="Arial" pitchFamily="34" charset="0"/>
                <a:cs typeface="Arial" pitchFamily="34" charset="0"/>
              </a:rPr>
              <a:t>Ao não questionarmos tal cenário, direta ou indiretamente estamos admitindo que todos os programas </a:t>
            </a:r>
            <a:r>
              <a:rPr lang="pt-BR" sz="1800" dirty="0" err="1" smtClean="0">
                <a:latin typeface="Arial" pitchFamily="34" charset="0"/>
                <a:cs typeface="Arial" pitchFamily="34" charset="0"/>
              </a:rPr>
              <a:t>finalísticos</a:t>
            </a:r>
            <a:r>
              <a:rPr lang="pt-BR" sz="1800" dirty="0" smtClean="0">
                <a:latin typeface="Arial" pitchFamily="34" charset="0"/>
                <a:cs typeface="Arial" pitchFamily="34" charset="0"/>
              </a:rPr>
              <a:t> do Ministério da Saúde, embora configurem despesas obrigatórias (portanto, não </a:t>
            </a:r>
            <a:r>
              <a:rPr lang="pt-BR" sz="1800" dirty="0" err="1" smtClean="0">
                <a:latin typeface="Arial" pitchFamily="34" charset="0"/>
                <a:cs typeface="Arial" pitchFamily="34" charset="0"/>
              </a:rPr>
              <a:t>contingenciáveis</a:t>
            </a:r>
            <a:r>
              <a:rPr lang="pt-BR" sz="1800" dirty="0" smtClean="0">
                <a:latin typeface="Arial" pitchFamily="34" charset="0"/>
                <a:cs typeface="Arial" pitchFamily="34" charset="0"/>
              </a:rPr>
              <a:t> na forma do art. 28 da LC 141/2012), não podem ser integralmente pagos no mesmo exercício em que empenhados, porque </a:t>
            </a:r>
            <a:r>
              <a:rPr lang="pt-BR" sz="1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há um limite de pagamento sempre inferior ao limite de empenho, mesmo já incluído ali o estoque de restos a pagar superior a R$12,6 bilhões</a:t>
            </a:r>
            <a:r>
              <a:rPr lang="pt-BR" sz="1800" dirty="0" smtClean="0">
                <a:latin typeface="Arial" pitchFamily="34" charset="0"/>
                <a:cs typeface="Arial" pitchFamily="34" charset="0"/>
              </a:rPr>
              <a:t>.</a:t>
            </a:r>
          </a:p>
          <a:p>
            <a:pPr algn="just">
              <a:buNone/>
            </a:pPr>
            <a:r>
              <a:rPr lang="pt-BR" sz="1800" dirty="0" smtClean="0">
                <a:latin typeface="Arial" pitchFamily="34" charset="0"/>
                <a:cs typeface="Arial" pitchFamily="34" charset="0"/>
              </a:rPr>
              <a:t>Não é sem razão que tem havido constantes adiamentos de repasses e há restos a pagar pendentes de pagamento desde 2003 no Ministério da Saúde, até porque as disponibilidades do Fundo Nacional de Saúde, na forma do art. 24, II da LC 141/2012, pelo regime de caixa usado para calcular o superávit primário, são manipuladas para adiar o pagamento de tais despesas, em rota de desvio de finalidade e de formal realização de resultado primário positivo.</a:t>
            </a:r>
          </a:p>
          <a:p>
            <a:pPr algn="just">
              <a:buNone/>
            </a:pPr>
            <a:r>
              <a:rPr lang="pt-BR" sz="1800" dirty="0" smtClean="0">
                <a:latin typeface="Arial" pitchFamily="34" charset="0"/>
                <a:cs typeface="Arial" pitchFamily="34" charset="0"/>
              </a:rPr>
              <a:t>Parece-me ser essa manobra uma verdadeira “pedalada fiscal do gasto mínimo em saúde” ou, ainda, uma </a:t>
            </a:r>
            <a:r>
              <a:rPr lang="pt-BR" sz="1800" dirty="0" err="1" smtClean="0">
                <a:latin typeface="Arial" pitchFamily="34" charset="0"/>
                <a:cs typeface="Arial" pitchFamily="34" charset="0"/>
              </a:rPr>
              <a:t>precatorização</a:t>
            </a:r>
            <a:r>
              <a:rPr lang="pt-BR" sz="1800" dirty="0" smtClean="0">
                <a:latin typeface="Arial" pitchFamily="34" charset="0"/>
                <a:cs typeface="Arial" pitchFamily="34" charset="0"/>
              </a:rPr>
              <a:t> do gasto mínimo federal em saúde.</a:t>
            </a:r>
            <a:endParaRPr lang="pt-BR" sz="1800" dirty="0">
              <a:latin typeface="Arial" pitchFamily="34" charset="0"/>
              <a:cs typeface="Arial" pitchFamily="34" charset="0"/>
            </a:endParaRP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428736"/>
            <a:ext cx="8229600" cy="4578555"/>
          </a:xfrm>
        </p:spPr>
        <p:txBody>
          <a:bodyPr>
            <a:normAutofit lnSpcReduction="10000"/>
          </a:bodyPr>
          <a:lstStyle/>
          <a:p>
            <a:pPr algn="just">
              <a:buNone/>
            </a:pPr>
            <a:r>
              <a:rPr lang="pt-BR" dirty="0" smtClean="0">
                <a:latin typeface="Arial" pitchFamily="34" charset="0"/>
                <a:cs typeface="Arial" pitchFamily="34" charset="0"/>
              </a:rPr>
              <a:t>3</a:t>
            </a:r>
            <a:r>
              <a:rPr lang="pt-BR" dirty="0" smtClean="0">
                <a:latin typeface="Arial" pitchFamily="34" charset="0"/>
                <a:cs typeface="Arial" pitchFamily="34" charset="0"/>
              </a:rPr>
              <a:t>)   refutar a previsão e a execução de quaisquer montantes de valores no orçamento da União que impliquem queda nominal ou proporcional de aplicação em ASPS para 2016 em face dos montantes aplicados em 2015 e 2014, atribuindo força e eficácia irradiantes ao comando do art. 5º, § 2º da LC 141/2012, segundo o qual, mesmo em caso de variação negativa do produto interno bruto do país, o patamar de gasto mínimo federal em saúde “não poderá ser reduzido, em termos nominais, de um exercício financeiro para o outro”.</a:t>
            </a:r>
          </a:p>
          <a:p>
            <a:pPr algn="just">
              <a:buNone/>
            </a:pPr>
            <a:endParaRPr lang="pt-BR" dirty="0"/>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428736"/>
            <a:ext cx="8229600" cy="4714908"/>
          </a:xfrm>
        </p:spPr>
        <p:txBody>
          <a:bodyPr>
            <a:normAutofit fontScale="85000" lnSpcReduction="10000"/>
          </a:bodyPr>
          <a:lstStyle/>
          <a:p>
            <a:pPr algn="just">
              <a:buNone/>
            </a:pPr>
            <a:r>
              <a:rPr lang="pt-BR" dirty="0" smtClean="0">
                <a:latin typeface="Arial" pitchFamily="34" charset="0"/>
                <a:cs typeface="Arial" pitchFamily="34" charset="0"/>
              </a:rPr>
              <a:t>Tal </a:t>
            </a:r>
            <a:r>
              <a:rPr lang="pt-BR" dirty="0" smtClean="0">
                <a:latin typeface="Arial" pitchFamily="34" charset="0"/>
                <a:cs typeface="Arial" pitchFamily="34" charset="0"/>
              </a:rPr>
              <a:t>interpretação sistêmica decorre, a bem da verdade, do princípio da vedação de retrocesso que, em matéria de direitos e benefícios amparados no bojo da seguridade social brasileira, foi positivado pelo art. 194, parágrafo único, inciso IV da Constituição de 1988.</a:t>
            </a:r>
          </a:p>
          <a:p>
            <a:pPr algn="just">
              <a:buNone/>
            </a:pPr>
            <a:r>
              <a:rPr lang="pt-BR" dirty="0" smtClean="0">
                <a:latin typeface="Arial" pitchFamily="34" charset="0"/>
                <a:cs typeface="Arial" pitchFamily="34" charset="0"/>
              </a:rPr>
              <a:t>Não é, portanto, admissível que, a pretexto de cumprimento dos </a:t>
            </a:r>
            <a:r>
              <a:rPr lang="pt-BR" dirty="0" err="1" smtClean="0">
                <a:latin typeface="Arial" pitchFamily="34" charset="0"/>
                <a:cs typeface="Arial" pitchFamily="34" charset="0"/>
              </a:rPr>
              <a:t>subpisos</a:t>
            </a:r>
            <a:r>
              <a:rPr lang="pt-BR" dirty="0" smtClean="0">
                <a:latin typeface="Arial" pitchFamily="34" charset="0"/>
                <a:cs typeface="Arial" pitchFamily="34" charset="0"/>
              </a:rPr>
              <a:t> do art. 2º da Emenda Constitucional nº 86/2015, a União aplique, em 2016, nominal ou proporcionalmente menos recursos do que o fizera em 2014 ou em 2015</a:t>
            </a:r>
            <a:r>
              <a:rPr lang="pt-BR" dirty="0" smtClean="0">
                <a:latin typeface="Arial" pitchFamily="34" charset="0"/>
                <a:cs typeface="Arial" pitchFamily="34" charset="0"/>
              </a:rPr>
              <a:t>.</a:t>
            </a:r>
          </a:p>
          <a:p>
            <a:pPr algn="just">
              <a:buNone/>
            </a:pPr>
            <a:r>
              <a:rPr lang="pt-BR" dirty="0" smtClean="0">
                <a:latin typeface="Arial" pitchFamily="34" charset="0"/>
                <a:cs typeface="Arial" pitchFamily="34" charset="0"/>
              </a:rPr>
              <a:t>Vale lembrar que </a:t>
            </a:r>
            <a:r>
              <a:rPr lang="pt-BR" sz="2900" b="1" dirty="0" smtClean="0">
                <a:solidFill>
                  <a:srgbClr val="FF0000"/>
                </a:solidFill>
                <a:latin typeface="Arial" pitchFamily="34" charset="0"/>
                <a:cs typeface="Arial" pitchFamily="34" charset="0"/>
              </a:rPr>
              <a:t>o</a:t>
            </a:r>
            <a:r>
              <a:rPr lang="pt-BR" sz="2900" b="1" dirty="0" smtClean="0">
                <a:latin typeface="Arial" pitchFamily="34" charset="0"/>
                <a:cs typeface="Arial" pitchFamily="34" charset="0"/>
              </a:rPr>
              <a:t> </a:t>
            </a:r>
            <a:r>
              <a:rPr lang="pt-BR" sz="2900" b="1" dirty="0" smtClean="0">
                <a:solidFill>
                  <a:srgbClr val="FF0000"/>
                </a:solidFill>
                <a:latin typeface="Arial" pitchFamily="34" charset="0"/>
                <a:cs typeface="Arial" pitchFamily="34" charset="0"/>
              </a:rPr>
              <a:t>pactuado na Comissão </a:t>
            </a:r>
            <a:r>
              <a:rPr lang="pt-BR" sz="2900" b="1" dirty="0" err="1" smtClean="0">
                <a:solidFill>
                  <a:srgbClr val="FF0000"/>
                </a:solidFill>
                <a:latin typeface="Arial" pitchFamily="34" charset="0"/>
                <a:cs typeface="Arial" pitchFamily="34" charset="0"/>
              </a:rPr>
              <a:t>Intergestores</a:t>
            </a:r>
            <a:r>
              <a:rPr lang="pt-BR" sz="2900" b="1" dirty="0" smtClean="0">
                <a:solidFill>
                  <a:srgbClr val="FF0000"/>
                </a:solidFill>
                <a:latin typeface="Arial" pitchFamily="34" charset="0"/>
                <a:cs typeface="Arial" pitchFamily="34" charset="0"/>
              </a:rPr>
              <a:t> Tripartite é </a:t>
            </a:r>
            <a:r>
              <a:rPr lang="pt-BR" sz="2900" b="1" u="sng" dirty="0" smtClean="0">
                <a:solidFill>
                  <a:srgbClr val="FF0000"/>
                </a:solidFill>
                <a:latin typeface="Arial" pitchFamily="34" charset="0"/>
                <a:cs typeface="Arial" pitchFamily="34" charset="0"/>
              </a:rPr>
              <a:t>OBRIGATÓRIO</a:t>
            </a:r>
            <a:r>
              <a:rPr lang="pt-BR" sz="2900" b="1" dirty="0" smtClean="0">
                <a:solidFill>
                  <a:srgbClr val="FF0000"/>
                </a:solidFill>
                <a:latin typeface="Arial" pitchFamily="34" charset="0"/>
                <a:cs typeface="Arial" pitchFamily="34" charset="0"/>
              </a:rPr>
              <a:t>, ainda que excedente ao piso </a:t>
            </a:r>
            <a:r>
              <a:rPr lang="pt-BR" dirty="0" smtClean="0">
                <a:latin typeface="Arial" pitchFamily="34" charset="0"/>
                <a:cs typeface="Arial" pitchFamily="34" charset="0"/>
              </a:rPr>
              <a:t>(por óbvio que pareça, vale lembrar que piso não é teto).</a:t>
            </a:r>
            <a:endParaRPr lang="pt-BR" dirty="0" smtClean="0">
              <a:latin typeface="Arial" pitchFamily="34" charset="0"/>
              <a:cs typeface="Arial" pitchFamily="34" charset="0"/>
            </a:endParaRPr>
          </a:p>
          <a:p>
            <a:pPr algn="just">
              <a:buNone/>
            </a:pPr>
            <a:endParaRPr lang="pt-BR" dirty="0" smtClean="0">
              <a:latin typeface="Arial" pitchFamily="34" charset="0"/>
              <a:cs typeface="Arial" pitchFamily="34" charset="0"/>
            </a:endParaRPr>
          </a:p>
          <a:p>
            <a:pPr algn="just">
              <a:buNone/>
            </a:pPr>
            <a:endParaRPr lang="pt-BR" dirty="0"/>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428736"/>
            <a:ext cx="8229600" cy="4714908"/>
          </a:xfrm>
        </p:spPr>
        <p:txBody>
          <a:bodyPr>
            <a:normAutofit fontScale="40000" lnSpcReduction="20000"/>
          </a:bodyPr>
          <a:lstStyle/>
          <a:p>
            <a:pPr algn="just">
              <a:buNone/>
            </a:pPr>
            <a:r>
              <a:rPr lang="pt-BR" sz="5000" dirty="0" smtClean="0">
                <a:latin typeface="Arial" pitchFamily="34" charset="0"/>
                <a:cs typeface="Arial" pitchFamily="34" charset="0"/>
              </a:rPr>
              <a:t>O teor do art. 17, §§ 1º e 3º da LC 141/2012 está subutilizado por nós:</a:t>
            </a:r>
          </a:p>
          <a:p>
            <a:pPr algn="just">
              <a:buNone/>
            </a:pPr>
            <a:endParaRPr lang="pt-BR" sz="2900" dirty="0" smtClean="0">
              <a:latin typeface="Arial" pitchFamily="34" charset="0"/>
              <a:cs typeface="Arial" pitchFamily="34" charset="0"/>
            </a:endParaRPr>
          </a:p>
          <a:p>
            <a:pPr algn="just">
              <a:buNone/>
            </a:pPr>
            <a:r>
              <a:rPr lang="pt-BR" sz="2900" dirty="0" smtClean="0">
                <a:latin typeface="Arial" pitchFamily="34" charset="0"/>
                <a:cs typeface="Arial" pitchFamily="34" charset="0"/>
              </a:rPr>
              <a:t>“</a:t>
            </a:r>
            <a:r>
              <a:rPr lang="pt-BR" sz="2900" dirty="0" smtClean="0">
                <a:latin typeface="Arial" pitchFamily="34" charset="0"/>
                <a:cs typeface="Arial" pitchFamily="34" charset="0"/>
              </a:rPr>
              <a:t>Art. 17.  O rateio dos recursos da União vinculados a ações e serviços públicos de saúde e repassados na forma do caput dos </a:t>
            </a:r>
            <a:r>
              <a:rPr lang="pt-BR" sz="2900" dirty="0" err="1" smtClean="0">
                <a:latin typeface="Arial" pitchFamily="34" charset="0"/>
                <a:cs typeface="Arial" pitchFamily="34" charset="0"/>
              </a:rPr>
              <a:t>arts</a:t>
            </a:r>
            <a:r>
              <a:rPr lang="pt-BR" sz="2900" dirty="0" smtClean="0">
                <a:latin typeface="Arial" pitchFamily="34" charset="0"/>
                <a:cs typeface="Arial" pitchFamily="34" charset="0"/>
              </a:rPr>
              <a:t>. 18 e 22 aos Estados, ao Distrito Federal e aos Municípios observará as necessidades de saúde da população, as dimensões epidemiológica, demográfica, socioeconômica, espacial e de capacidade de oferta de ações e de serviços de saúde e, ainda, o disposto no </a:t>
            </a:r>
            <a:r>
              <a:rPr lang="pt-BR" sz="2900" dirty="0" smtClean="0">
                <a:latin typeface="Arial" pitchFamily="34" charset="0"/>
                <a:cs typeface="Arial" pitchFamily="34" charset="0"/>
                <a:hlinkClick r:id="rId2"/>
              </a:rPr>
              <a:t>art. 35 da Lei n</a:t>
            </a:r>
            <a:r>
              <a:rPr lang="pt-BR" sz="2900" u="sng" baseline="30000" dirty="0" smtClean="0">
                <a:latin typeface="Arial" pitchFamily="34" charset="0"/>
                <a:cs typeface="Arial" pitchFamily="34" charset="0"/>
                <a:hlinkClick r:id="rId2"/>
              </a:rPr>
              <a:t>o</a:t>
            </a:r>
            <a:r>
              <a:rPr lang="pt-BR" sz="2900" dirty="0" smtClean="0">
                <a:latin typeface="Arial" pitchFamily="34" charset="0"/>
                <a:cs typeface="Arial" pitchFamily="34" charset="0"/>
                <a:hlinkClick r:id="rId2"/>
              </a:rPr>
              <a:t> 8.080, de 19 de setembro de 1990</a:t>
            </a:r>
            <a:r>
              <a:rPr lang="pt-BR" sz="2900" dirty="0" smtClean="0">
                <a:latin typeface="Arial" pitchFamily="34" charset="0"/>
                <a:cs typeface="Arial" pitchFamily="34" charset="0"/>
              </a:rPr>
              <a:t>, de forma a atender os objetivos do </a:t>
            </a:r>
            <a:r>
              <a:rPr lang="pt-BR" sz="2900" dirty="0" smtClean="0">
                <a:latin typeface="Arial" pitchFamily="34" charset="0"/>
                <a:cs typeface="Arial" pitchFamily="34" charset="0"/>
                <a:hlinkClick r:id="rId3"/>
              </a:rPr>
              <a:t>inciso II do § 3</a:t>
            </a:r>
            <a:r>
              <a:rPr lang="pt-BR" sz="2900" u="sng" baseline="30000" dirty="0" smtClean="0">
                <a:latin typeface="Arial" pitchFamily="34" charset="0"/>
                <a:cs typeface="Arial" pitchFamily="34" charset="0"/>
                <a:hlinkClick r:id="rId3"/>
              </a:rPr>
              <a:t>o</a:t>
            </a:r>
            <a:r>
              <a:rPr lang="pt-BR" sz="2900" dirty="0" smtClean="0">
                <a:latin typeface="Arial" pitchFamily="34" charset="0"/>
                <a:cs typeface="Arial" pitchFamily="34" charset="0"/>
                <a:hlinkClick r:id="rId3"/>
              </a:rPr>
              <a:t> do art. 198 da Constituição Federal</a:t>
            </a:r>
            <a:r>
              <a:rPr lang="pt-BR" sz="2900" dirty="0" smtClean="0">
                <a:latin typeface="Arial" pitchFamily="34" charset="0"/>
                <a:cs typeface="Arial" pitchFamily="34" charset="0"/>
              </a:rPr>
              <a:t>. </a:t>
            </a:r>
          </a:p>
          <a:p>
            <a:pPr algn="just">
              <a:buNone/>
            </a:pPr>
            <a:r>
              <a:rPr lang="pt-BR" sz="2900" dirty="0" smtClean="0">
                <a:latin typeface="Arial" pitchFamily="34" charset="0"/>
                <a:cs typeface="Arial" pitchFamily="34" charset="0"/>
              </a:rPr>
              <a:t>§ 1</a:t>
            </a:r>
            <a:r>
              <a:rPr lang="pt-BR" sz="2900" u="sng" baseline="30000" dirty="0" smtClean="0">
                <a:latin typeface="Arial" pitchFamily="34" charset="0"/>
                <a:cs typeface="Arial" pitchFamily="34" charset="0"/>
              </a:rPr>
              <a:t>o</a:t>
            </a:r>
            <a:r>
              <a:rPr lang="pt-BR" sz="2900" dirty="0" smtClean="0">
                <a:latin typeface="Arial" pitchFamily="34" charset="0"/>
                <a:cs typeface="Arial" pitchFamily="34" charset="0"/>
              </a:rPr>
              <a:t>  </a:t>
            </a:r>
            <a:r>
              <a:rPr lang="pt-BR" sz="2900" b="1" dirty="0" smtClean="0">
                <a:latin typeface="Arial" pitchFamily="34" charset="0"/>
                <a:cs typeface="Arial" pitchFamily="34" charset="0"/>
              </a:rPr>
              <a:t>O Ministério da Saúde definirá e publicará</a:t>
            </a:r>
            <a:r>
              <a:rPr lang="pt-BR" sz="2900" dirty="0" smtClean="0">
                <a:latin typeface="Arial" pitchFamily="34" charset="0"/>
                <a:cs typeface="Arial" pitchFamily="34" charset="0"/>
              </a:rPr>
              <a:t>, anualmente, utilizando </a:t>
            </a:r>
            <a:r>
              <a:rPr lang="pt-BR" sz="2900" b="1" dirty="0" smtClean="0">
                <a:latin typeface="Arial" pitchFamily="34" charset="0"/>
                <a:cs typeface="Arial" pitchFamily="34" charset="0"/>
              </a:rPr>
              <a:t>metodologia </a:t>
            </a:r>
            <a:r>
              <a:rPr lang="pt-BR" sz="4500" b="1" dirty="0" smtClean="0">
                <a:latin typeface="Arial" pitchFamily="34" charset="0"/>
                <a:cs typeface="Arial" pitchFamily="34" charset="0"/>
              </a:rPr>
              <a:t>pactuada na comissão </a:t>
            </a:r>
            <a:r>
              <a:rPr lang="pt-BR" sz="4500" b="1" dirty="0" err="1" smtClean="0">
                <a:latin typeface="Arial" pitchFamily="34" charset="0"/>
                <a:cs typeface="Arial" pitchFamily="34" charset="0"/>
              </a:rPr>
              <a:t>intergestores</a:t>
            </a:r>
            <a:r>
              <a:rPr lang="pt-BR" sz="4500" b="1" dirty="0" smtClean="0">
                <a:latin typeface="Arial" pitchFamily="34" charset="0"/>
                <a:cs typeface="Arial" pitchFamily="34" charset="0"/>
              </a:rPr>
              <a:t> tripartite e aprovada pelo Conselho Nacional de Saúde, </a:t>
            </a:r>
            <a:r>
              <a:rPr lang="pt-BR" sz="4500" b="1" u="sng" dirty="0" smtClean="0">
                <a:solidFill>
                  <a:srgbClr val="FF0000"/>
                </a:solidFill>
                <a:latin typeface="Arial" pitchFamily="34" charset="0"/>
                <a:cs typeface="Arial" pitchFamily="34" charset="0"/>
              </a:rPr>
              <a:t>os montantes a serem transferidos a cada Estado, ao Distrito Federal e a cada Município para custeio das ações e serviços públicos de saúde</a:t>
            </a:r>
            <a:r>
              <a:rPr lang="pt-BR" sz="2900" dirty="0" smtClean="0">
                <a:latin typeface="Arial" pitchFamily="34" charset="0"/>
                <a:cs typeface="Arial" pitchFamily="34" charset="0"/>
              </a:rPr>
              <a:t>. </a:t>
            </a:r>
          </a:p>
          <a:p>
            <a:pPr algn="just">
              <a:buNone/>
            </a:pPr>
            <a:r>
              <a:rPr lang="pt-BR" sz="2900" dirty="0" smtClean="0">
                <a:latin typeface="Arial" pitchFamily="34" charset="0"/>
                <a:cs typeface="Arial" pitchFamily="34" charset="0"/>
              </a:rPr>
              <a:t>§ 2</a:t>
            </a:r>
            <a:r>
              <a:rPr lang="pt-BR" sz="2900" u="sng" baseline="30000" dirty="0" smtClean="0">
                <a:latin typeface="Arial" pitchFamily="34" charset="0"/>
                <a:cs typeface="Arial" pitchFamily="34" charset="0"/>
              </a:rPr>
              <a:t>o</a:t>
            </a:r>
            <a:r>
              <a:rPr lang="pt-BR" sz="2900" dirty="0" smtClean="0">
                <a:latin typeface="Arial" pitchFamily="34" charset="0"/>
                <a:cs typeface="Arial" pitchFamily="34" charset="0"/>
              </a:rPr>
              <a:t>  Os recursos destinados a investimentos terão sua programação realizada anualmente e, em sua alocação, serão considerados prioritariamente critérios que visem a reduzir as desigualdades na oferta de ações e serviços públicos de saúde e garantir a integralidade da atenção à saúde. </a:t>
            </a:r>
          </a:p>
          <a:p>
            <a:pPr algn="just">
              <a:buNone/>
            </a:pPr>
            <a:r>
              <a:rPr lang="pt-BR" sz="4200" dirty="0" smtClean="0">
                <a:latin typeface="Arial" pitchFamily="34" charset="0"/>
                <a:cs typeface="Arial" pitchFamily="34" charset="0"/>
              </a:rPr>
              <a:t>§ 3</a:t>
            </a:r>
            <a:r>
              <a:rPr lang="pt-BR" sz="4200" u="sng" baseline="30000" dirty="0" smtClean="0">
                <a:latin typeface="Arial" pitchFamily="34" charset="0"/>
                <a:cs typeface="Arial" pitchFamily="34" charset="0"/>
              </a:rPr>
              <a:t>o</a:t>
            </a:r>
            <a:r>
              <a:rPr lang="pt-BR" sz="4200" dirty="0" smtClean="0">
                <a:latin typeface="Arial" pitchFamily="34" charset="0"/>
                <a:cs typeface="Arial" pitchFamily="34" charset="0"/>
              </a:rPr>
              <a:t>  O Poder Executivo, na forma estabelecida no </a:t>
            </a:r>
            <a:r>
              <a:rPr lang="pt-BR" sz="4200" dirty="0" smtClean="0">
                <a:latin typeface="Arial" pitchFamily="34" charset="0"/>
                <a:cs typeface="Arial" pitchFamily="34" charset="0"/>
                <a:hlinkClick r:id="rId2"/>
              </a:rPr>
              <a:t>inciso I do caput do art. 9</a:t>
            </a:r>
            <a:r>
              <a:rPr lang="pt-BR" sz="4200" u="sng" baseline="30000" dirty="0" smtClean="0">
                <a:latin typeface="Arial" pitchFamily="34" charset="0"/>
                <a:cs typeface="Arial" pitchFamily="34" charset="0"/>
                <a:hlinkClick r:id="rId2"/>
              </a:rPr>
              <a:t>o</a:t>
            </a:r>
            <a:r>
              <a:rPr lang="pt-BR" sz="4200" dirty="0" smtClean="0">
                <a:latin typeface="Arial" pitchFamily="34" charset="0"/>
                <a:cs typeface="Arial" pitchFamily="34" charset="0"/>
                <a:hlinkClick r:id="rId2"/>
              </a:rPr>
              <a:t> da Lei n</a:t>
            </a:r>
            <a:r>
              <a:rPr lang="pt-BR" sz="4200" u="sng" baseline="30000" dirty="0" smtClean="0">
                <a:latin typeface="Arial" pitchFamily="34" charset="0"/>
                <a:cs typeface="Arial" pitchFamily="34" charset="0"/>
                <a:hlinkClick r:id="rId2"/>
              </a:rPr>
              <a:t>o</a:t>
            </a:r>
            <a:r>
              <a:rPr lang="pt-BR" sz="4200" dirty="0" smtClean="0">
                <a:latin typeface="Arial" pitchFamily="34" charset="0"/>
                <a:cs typeface="Arial" pitchFamily="34" charset="0"/>
                <a:hlinkClick r:id="rId2"/>
              </a:rPr>
              <a:t> 8.080, de 19 de setembro de 1990</a:t>
            </a:r>
            <a:r>
              <a:rPr lang="pt-BR" sz="4200" dirty="0" smtClean="0">
                <a:latin typeface="Arial" pitchFamily="34" charset="0"/>
                <a:cs typeface="Arial" pitchFamily="34" charset="0"/>
              </a:rPr>
              <a:t>, manterá </a:t>
            </a:r>
            <a:r>
              <a:rPr lang="pt-BR" sz="4200" b="1" dirty="0" smtClean="0">
                <a:latin typeface="Arial" pitchFamily="34" charset="0"/>
                <a:cs typeface="Arial" pitchFamily="34" charset="0"/>
              </a:rPr>
              <a:t>os Conselhos de Saúde e os Tribunais de Contas de cada ente da Federação </a:t>
            </a:r>
            <a:r>
              <a:rPr lang="pt-BR" sz="5000" b="1" u="sng" dirty="0" smtClean="0">
                <a:solidFill>
                  <a:srgbClr val="FF0000"/>
                </a:solidFill>
                <a:latin typeface="Arial" pitchFamily="34" charset="0"/>
                <a:cs typeface="Arial" pitchFamily="34" charset="0"/>
              </a:rPr>
              <a:t>informados sobre o montante de recursos previsto para transferência da União para Estados, Distrito Federal e Municípios</a:t>
            </a:r>
            <a:r>
              <a:rPr lang="pt-BR" sz="4200" b="1" dirty="0" smtClean="0">
                <a:latin typeface="Arial" pitchFamily="34" charset="0"/>
                <a:cs typeface="Arial" pitchFamily="34" charset="0"/>
              </a:rPr>
              <a:t> com base no Plano Nacional de Saúde, no termo de compromisso de gestão firmado entre a União, Estados e Municípios</a:t>
            </a:r>
            <a:r>
              <a:rPr lang="pt-BR" sz="2900" dirty="0" smtClean="0">
                <a:latin typeface="Arial" pitchFamily="34" charset="0"/>
                <a:cs typeface="Arial" pitchFamily="34" charset="0"/>
              </a:rPr>
              <a:t>. </a:t>
            </a:r>
            <a:r>
              <a:rPr lang="pt-BR" sz="2900" dirty="0" smtClean="0">
                <a:latin typeface="Arial" pitchFamily="34" charset="0"/>
                <a:cs typeface="Arial" pitchFamily="34" charset="0"/>
              </a:rPr>
              <a:t>”</a:t>
            </a:r>
            <a:endParaRPr lang="pt-BR" sz="2900" dirty="0" smtClean="0">
              <a:latin typeface="Arial" pitchFamily="34" charset="0"/>
              <a:cs typeface="Arial" pitchFamily="34" charset="0"/>
            </a:endParaRPr>
          </a:p>
          <a:p>
            <a:pPr algn="just">
              <a:buNone/>
            </a:pPr>
            <a:endParaRPr lang="pt-BR" dirty="0" smtClean="0">
              <a:latin typeface="Arial" pitchFamily="34" charset="0"/>
              <a:cs typeface="Arial" pitchFamily="34" charset="0"/>
            </a:endParaRPr>
          </a:p>
          <a:p>
            <a:pPr algn="just">
              <a:buNone/>
            </a:pPr>
            <a:endParaRPr lang="pt-BR" dirty="0" smtClean="0">
              <a:latin typeface="Arial" pitchFamily="34" charset="0"/>
              <a:cs typeface="Arial" pitchFamily="34" charset="0"/>
            </a:endParaRPr>
          </a:p>
          <a:p>
            <a:pPr algn="just">
              <a:buNone/>
            </a:pPr>
            <a:endParaRPr lang="pt-BR" dirty="0"/>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214422"/>
            <a:ext cx="8229600" cy="5143536"/>
          </a:xfrm>
        </p:spPr>
        <p:txBody>
          <a:bodyPr>
            <a:normAutofit fontScale="55000" lnSpcReduction="20000"/>
          </a:bodyPr>
          <a:lstStyle/>
          <a:p>
            <a:pPr algn="just">
              <a:buNone/>
            </a:pPr>
            <a:r>
              <a:rPr lang="pt-BR" sz="5000" dirty="0" smtClean="0">
                <a:latin typeface="Arial" pitchFamily="34" charset="0"/>
                <a:cs typeface="Arial" pitchFamily="34" charset="0"/>
              </a:rPr>
              <a:t>O art. 17, §§ 1º e 3º da LC 141/2012 define uma obrigação constitucional (rateio do art. 198, §3º, II da CR/88) e legal de financiamento </a:t>
            </a:r>
            <a:r>
              <a:rPr lang="pt-BR" sz="5000" dirty="0" err="1" smtClean="0">
                <a:latin typeface="Arial" pitchFamily="34" charset="0"/>
                <a:cs typeface="Arial" pitchFamily="34" charset="0"/>
              </a:rPr>
              <a:t>inafastável</a:t>
            </a:r>
            <a:r>
              <a:rPr lang="pt-BR" sz="5000" dirty="0" smtClean="0">
                <a:latin typeface="Arial" pitchFamily="34" charset="0"/>
                <a:cs typeface="Arial" pitchFamily="34" charset="0"/>
              </a:rPr>
              <a:t> pelo regime de piso-teto!</a:t>
            </a:r>
          </a:p>
          <a:p>
            <a:pPr algn="just">
              <a:buNone/>
            </a:pPr>
            <a:r>
              <a:rPr lang="pt-BR" sz="5000" b="1" dirty="0" smtClean="0">
                <a:solidFill>
                  <a:srgbClr val="FF0000"/>
                </a:solidFill>
                <a:latin typeface="Arial" pitchFamily="34" charset="0"/>
                <a:cs typeface="Arial" pitchFamily="34" charset="0"/>
              </a:rPr>
              <a:t>Gasto mínimo material </a:t>
            </a:r>
            <a:r>
              <a:rPr lang="pt-BR" sz="5000" b="1" dirty="0" smtClean="0">
                <a:latin typeface="Arial" pitchFamily="34" charset="0"/>
                <a:cs typeface="Arial" pitchFamily="34" charset="0"/>
              </a:rPr>
              <a:t>pressupõe o cumprimento das obrigações legais e constitucionais de fazer, para além da estrita contabilização formal do piso em seu aspecto matemático</a:t>
            </a:r>
            <a:r>
              <a:rPr lang="pt-BR" sz="5000" dirty="0" smtClean="0">
                <a:latin typeface="Arial" pitchFamily="34" charset="0"/>
                <a:cs typeface="Arial" pitchFamily="34" charset="0"/>
              </a:rPr>
              <a:t>.</a:t>
            </a:r>
          </a:p>
          <a:p>
            <a:pPr algn="just">
              <a:buNone/>
            </a:pPr>
            <a:r>
              <a:rPr lang="pt-BR" sz="5000" dirty="0" smtClean="0">
                <a:latin typeface="Arial" pitchFamily="34" charset="0"/>
                <a:cs typeface="Arial" pitchFamily="34" charset="0"/>
              </a:rPr>
              <a:t>Se a União pactuou na CIT tem de cumprir, ainda que, eventualmente e por força da EC 86/2015, venha a ser formalmente excedente ao piso, sob pena de lesão ao dever de gasto mínimo material e ao pacto federativo.</a:t>
            </a:r>
          </a:p>
          <a:p>
            <a:pPr algn="just">
              <a:buNone/>
            </a:pPr>
            <a:endParaRPr lang="pt-BR" dirty="0" smtClean="0">
              <a:latin typeface="Arial" pitchFamily="34" charset="0"/>
              <a:cs typeface="Arial" pitchFamily="34" charset="0"/>
            </a:endParaRPr>
          </a:p>
          <a:p>
            <a:pPr algn="just">
              <a:buNone/>
            </a:pPr>
            <a:endParaRPr lang="pt-BR" dirty="0"/>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357298"/>
            <a:ext cx="8229600" cy="5000660"/>
          </a:xfrm>
        </p:spPr>
        <p:txBody>
          <a:bodyPr>
            <a:normAutofit fontScale="55000" lnSpcReduction="20000"/>
          </a:bodyPr>
          <a:lstStyle/>
          <a:p>
            <a:pPr algn="just">
              <a:buNone/>
            </a:pPr>
            <a:r>
              <a:rPr lang="pt-BR" sz="5000" dirty="0" smtClean="0">
                <a:latin typeface="Arial" pitchFamily="34" charset="0"/>
                <a:cs typeface="Arial" pitchFamily="34" charset="0"/>
              </a:rPr>
              <a:t>Legado do Acórdão TCU nº 2888/2015: precisamos urgentemente reclamar o aces</a:t>
            </a:r>
            <a:r>
              <a:rPr lang="pt-BR" sz="5000" dirty="0" smtClean="0">
                <a:latin typeface="Arial" pitchFamily="34" charset="0"/>
                <a:cs typeface="Arial" pitchFamily="34" charset="0"/>
              </a:rPr>
              <a:t>so à informação sobre volume total de repasses </a:t>
            </a:r>
            <a:r>
              <a:rPr lang="pt-BR" sz="5000" b="1" dirty="0" smtClean="0">
                <a:solidFill>
                  <a:srgbClr val="FF0000"/>
                </a:solidFill>
                <a:latin typeface="Arial" pitchFamily="34" charset="0"/>
                <a:cs typeface="Arial" pitchFamily="34" charset="0"/>
              </a:rPr>
              <a:t>pactuado</a:t>
            </a:r>
            <a:r>
              <a:rPr lang="pt-BR" sz="5000" dirty="0" smtClean="0">
                <a:latin typeface="Arial" pitchFamily="34" charset="0"/>
                <a:cs typeface="Arial" pitchFamily="34" charset="0"/>
              </a:rPr>
              <a:t> para cada município e para cada Estado, na forma do art. 17, § 3º da LC 141/2012, com base em duas premissas:</a:t>
            </a:r>
          </a:p>
          <a:p>
            <a:pPr marL="1138428" indent="-1028700" algn="just">
              <a:buAutoNum type="romanUcParenR"/>
            </a:pPr>
            <a:r>
              <a:rPr lang="pt-BR" sz="5000" dirty="0" err="1" smtClean="0">
                <a:latin typeface="Arial" pitchFamily="34" charset="0"/>
                <a:cs typeface="Arial" pitchFamily="34" charset="0"/>
              </a:rPr>
              <a:t>Pactuação</a:t>
            </a:r>
            <a:r>
              <a:rPr lang="pt-BR" sz="5000" dirty="0" smtClean="0">
                <a:latin typeface="Arial" pitchFamily="34" charset="0"/>
                <a:cs typeface="Arial" pitchFamily="34" charset="0"/>
              </a:rPr>
              <a:t> induz planejamento federativo e gera obrigações recíprocas no custeio do SUS, até para que seja possível a previsão orçamentária realista dos entes </a:t>
            </a:r>
            <a:r>
              <a:rPr lang="pt-BR" sz="5000" dirty="0" err="1" smtClean="0">
                <a:latin typeface="Arial" pitchFamily="34" charset="0"/>
                <a:cs typeface="Arial" pitchFamily="34" charset="0"/>
              </a:rPr>
              <a:t>subnacionais</a:t>
            </a:r>
            <a:r>
              <a:rPr lang="pt-BR" sz="5000" dirty="0" smtClean="0">
                <a:latin typeface="Arial" pitchFamily="34" charset="0"/>
                <a:cs typeface="Arial" pitchFamily="34" charset="0"/>
              </a:rPr>
              <a:t> do seu custeio;</a:t>
            </a:r>
          </a:p>
          <a:p>
            <a:pPr marL="1138428" indent="-1028700" algn="just">
              <a:buAutoNum type="romanUcParenR"/>
            </a:pPr>
            <a:r>
              <a:rPr lang="pt-BR" sz="5000" dirty="0" smtClean="0">
                <a:latin typeface="Arial" pitchFamily="34" charset="0"/>
                <a:cs typeface="Arial" pitchFamily="34" charset="0"/>
              </a:rPr>
              <a:t>A transparência ativa é dever dado pela LAI e pel</a:t>
            </a:r>
            <a:r>
              <a:rPr lang="pt-BR" sz="5000" dirty="0" smtClean="0">
                <a:latin typeface="Arial" pitchFamily="34" charset="0"/>
                <a:cs typeface="Arial" pitchFamily="34" charset="0"/>
              </a:rPr>
              <a:t>a CR/1988 em torno do postulado da publicidade.</a:t>
            </a:r>
            <a:endParaRPr lang="pt-BR" sz="5000" dirty="0" smtClean="0">
              <a:latin typeface="Arial" pitchFamily="34" charset="0"/>
              <a:cs typeface="Arial" pitchFamily="34" charset="0"/>
            </a:endParaRPr>
          </a:p>
          <a:p>
            <a:pPr algn="just">
              <a:buNone/>
            </a:pPr>
            <a:endParaRPr lang="pt-BR" dirty="0" smtClean="0">
              <a:latin typeface="Arial" pitchFamily="34" charset="0"/>
              <a:cs typeface="Arial" pitchFamily="34" charset="0"/>
            </a:endParaRPr>
          </a:p>
          <a:p>
            <a:pPr algn="just">
              <a:buNone/>
            </a:pPr>
            <a:endParaRPr lang="pt-BR" dirty="0"/>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643050"/>
            <a:ext cx="8229600" cy="4429156"/>
          </a:xfrm>
        </p:spPr>
        <p:txBody>
          <a:bodyPr>
            <a:normAutofit fontScale="62500" lnSpcReduction="20000"/>
          </a:bodyPr>
          <a:lstStyle/>
          <a:p>
            <a:pPr algn="just">
              <a:buNone/>
            </a:pPr>
            <a:r>
              <a:rPr lang="pt-BR" sz="5000" dirty="0" smtClean="0">
                <a:latin typeface="Arial" pitchFamily="34" charset="0"/>
                <a:cs typeface="Arial" pitchFamily="34" charset="0"/>
              </a:rPr>
              <a:t>Vale lembrar que as correções metodológicas do IBGE nos últimos anos sobre o comportamento do PIB também deveriam ter impacto sobre o cálculo do piso dado pela EC 29/2000 e a União tem se esquivado desse debate.</a:t>
            </a:r>
          </a:p>
          <a:p>
            <a:pPr algn="just">
              <a:buNone/>
            </a:pPr>
            <a:r>
              <a:rPr lang="pt-BR" sz="5000" dirty="0" err="1" smtClean="0">
                <a:latin typeface="Arial" pitchFamily="34" charset="0"/>
                <a:cs typeface="Arial" pitchFamily="34" charset="0"/>
              </a:rPr>
              <a:t>Consequência</a:t>
            </a:r>
            <a:r>
              <a:rPr lang="pt-BR" sz="5000" dirty="0" smtClean="0">
                <a:latin typeface="Arial" pitchFamily="34" charset="0"/>
                <a:cs typeface="Arial" pitchFamily="34" charset="0"/>
              </a:rPr>
              <a:t>: </a:t>
            </a:r>
            <a:r>
              <a:rPr lang="pt-BR" sz="5000" b="1" dirty="0" smtClean="0">
                <a:solidFill>
                  <a:srgbClr val="FF0000"/>
                </a:solidFill>
                <a:latin typeface="Arial" pitchFamily="34" charset="0"/>
                <a:cs typeface="Arial" pitchFamily="34" charset="0"/>
              </a:rPr>
              <a:t>fraude à Constituição </a:t>
            </a:r>
            <a:r>
              <a:rPr lang="pt-BR" sz="5000" dirty="0" smtClean="0">
                <a:latin typeface="Arial" pitchFamily="34" charset="0"/>
                <a:cs typeface="Arial" pitchFamily="34" charset="0"/>
              </a:rPr>
              <a:t>em tal regime de piso-teto, com uma guerra fiscal de despesas e a própria ineficácia do SUS como política a que se refere o art. 196 da CR/88.</a:t>
            </a:r>
            <a:endParaRPr lang="pt-BR" dirty="0" smtClean="0">
              <a:latin typeface="Arial" pitchFamily="34" charset="0"/>
              <a:cs typeface="Arial" pitchFamily="34" charset="0"/>
            </a:endParaRPr>
          </a:p>
          <a:p>
            <a:pPr algn="just">
              <a:buNone/>
            </a:pPr>
            <a:endParaRPr lang="pt-BR" dirty="0" smtClean="0">
              <a:latin typeface="Arial" pitchFamily="34" charset="0"/>
              <a:cs typeface="Arial" pitchFamily="34" charset="0"/>
            </a:endParaRPr>
          </a:p>
          <a:p>
            <a:pPr algn="just">
              <a:buNone/>
            </a:pPr>
            <a:endParaRPr lang="pt-BR" dirty="0"/>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1484784"/>
            <a:ext cx="8496944" cy="4680520"/>
          </a:xfrm>
        </p:spPr>
        <p:txBody>
          <a:bodyPr>
            <a:normAutofit fontScale="92500" lnSpcReduction="20000"/>
          </a:bodyPr>
          <a:lstStyle/>
          <a:p>
            <a:pPr algn="just">
              <a:spcAft>
                <a:spcPts val="600"/>
              </a:spcAft>
            </a:pPr>
            <a:r>
              <a:rPr lang="pt-BR" dirty="0" smtClean="0">
                <a:latin typeface="Arial" pitchFamily="34" charset="0"/>
                <a:cs typeface="Arial" pitchFamily="34" charset="0"/>
              </a:rPr>
              <a:t>EC 29/2000 e falta de critério no texto permanente da CR/1988 – regulamentação por lei complementar e o art. 77 do ADCT – Tema de Repercussão Geral 818 no STF;</a:t>
            </a:r>
          </a:p>
          <a:p>
            <a:pPr algn="just">
              <a:spcAft>
                <a:spcPts val="600"/>
              </a:spcAft>
            </a:pPr>
            <a:r>
              <a:rPr lang="pt-BR" dirty="0" smtClean="0">
                <a:latin typeface="Arial" pitchFamily="34" charset="0"/>
                <a:cs typeface="Arial" pitchFamily="34" charset="0"/>
              </a:rPr>
              <a:t>LC 141/2012, após 7 (sete) anos de omissão quanto ao dever do art. 198, § 3º da CR/1988;</a:t>
            </a:r>
          </a:p>
          <a:p>
            <a:pPr algn="just">
              <a:spcAft>
                <a:spcPts val="600"/>
              </a:spcAft>
            </a:pPr>
            <a:r>
              <a:rPr lang="pt-BR" dirty="0" smtClean="0">
                <a:latin typeface="Arial" pitchFamily="34" charset="0"/>
                <a:cs typeface="Arial" pitchFamily="34" charset="0"/>
              </a:rPr>
              <a:t>Dotações autorizadas nas </a:t>
            </a:r>
            <a:r>
              <a:rPr lang="pt-BR" dirty="0" err="1" smtClean="0">
                <a:latin typeface="Arial" pitchFamily="34" charset="0"/>
                <a:cs typeface="Arial" pitchFamily="34" charset="0"/>
              </a:rPr>
              <a:t>LOA’s</a:t>
            </a:r>
            <a:r>
              <a:rPr lang="pt-BR" dirty="0" smtClean="0">
                <a:latin typeface="Arial" pitchFamily="34" charset="0"/>
                <a:cs typeface="Arial" pitchFamily="34" charset="0"/>
              </a:rPr>
              <a:t> e não executadas, para manter o piso estagnado (aproximadamente R$140 bilhões </a:t>
            </a:r>
            <a:r>
              <a:rPr lang="pt-BR" dirty="0" err="1" smtClean="0">
                <a:latin typeface="Arial" pitchFamily="34" charset="0"/>
                <a:cs typeface="Arial" pitchFamily="34" charset="0"/>
              </a:rPr>
              <a:t>inexecutados</a:t>
            </a:r>
            <a:r>
              <a:rPr lang="pt-BR" dirty="0" smtClean="0">
                <a:latin typeface="Arial" pitchFamily="34" charset="0"/>
                <a:cs typeface="Arial" pitchFamily="34" charset="0"/>
              </a:rPr>
              <a:t> desde a EC 29/2000);</a:t>
            </a:r>
          </a:p>
          <a:p>
            <a:pPr algn="just">
              <a:spcAft>
                <a:spcPts val="600"/>
              </a:spcAft>
            </a:pPr>
            <a:r>
              <a:rPr lang="pt-BR" dirty="0" smtClean="0">
                <a:latin typeface="Arial" pitchFamily="34" charset="0"/>
                <a:cs typeface="Arial" pitchFamily="34" charset="0"/>
              </a:rPr>
              <a:t>EC 86/2015 e patamar até 2020 de 15% da RCL: em 2016, 13,2% e, em 2017, 13,7%, o que é proporcionalmente </a:t>
            </a:r>
            <a:r>
              <a:rPr lang="pt-BR" b="1" dirty="0" smtClean="0">
                <a:solidFill>
                  <a:srgbClr val="FF0000"/>
                </a:solidFill>
                <a:latin typeface="Arial" pitchFamily="34" charset="0"/>
                <a:cs typeface="Arial" pitchFamily="34" charset="0"/>
              </a:rPr>
              <a:t>menos do que se aplicou em 2000 (14% da RCL)</a:t>
            </a:r>
            <a:r>
              <a:rPr lang="pt-BR" dirty="0" smtClean="0">
                <a:latin typeface="Arial" pitchFamily="34" charset="0"/>
                <a:cs typeface="Arial" pitchFamily="34" charset="0"/>
              </a:rPr>
              <a:t>.</a:t>
            </a:r>
          </a:p>
          <a:p>
            <a:pPr algn="just"/>
            <a:endParaRPr lang="pt-BR" dirty="0">
              <a:latin typeface="Arial" pitchFamily="34" charset="0"/>
              <a:cs typeface="Arial" pitchFamily="34" charset="0"/>
            </a:endParaRPr>
          </a:p>
        </p:txBody>
      </p:sp>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Trajetória errática do dever de custeio adequado do direito à saúde na CR/1988</a:t>
            </a:r>
            <a:endParaRPr lang="pt-BR" sz="2800" dirty="0">
              <a:solidFill>
                <a:srgbClr val="CD6815"/>
              </a:solidFill>
              <a:latin typeface="Arial Black" pitchFamily="34" charset="0"/>
            </a:endParaRP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428736"/>
            <a:ext cx="8229600" cy="4929222"/>
          </a:xfrm>
        </p:spPr>
        <p:txBody>
          <a:bodyPr>
            <a:normAutofit fontScale="92500" lnSpcReduction="20000"/>
          </a:bodyPr>
          <a:lstStyle/>
          <a:p>
            <a:pPr algn="just">
              <a:buNone/>
            </a:pPr>
            <a:r>
              <a:rPr lang="pt-BR" dirty="0" smtClean="0">
                <a:latin typeface="Arial" pitchFamily="34" charset="0"/>
                <a:cs typeface="Arial" pitchFamily="34" charset="0"/>
              </a:rPr>
              <a:t>Por fim, mas não menos importante, </a:t>
            </a:r>
            <a:r>
              <a:rPr lang="pt-BR" dirty="0" smtClean="0">
                <a:latin typeface="Arial" pitchFamily="34" charset="0"/>
                <a:cs typeface="Arial" pitchFamily="34" charset="0"/>
              </a:rPr>
              <a:t>é </a:t>
            </a:r>
            <a:r>
              <a:rPr lang="pt-BR" dirty="0" smtClean="0">
                <a:latin typeface="Arial" pitchFamily="34" charset="0"/>
                <a:cs typeface="Arial" pitchFamily="34" charset="0"/>
              </a:rPr>
              <a:t>igualmente </a:t>
            </a:r>
            <a:r>
              <a:rPr lang="pt-BR" dirty="0" smtClean="0">
                <a:latin typeface="Arial" pitchFamily="34" charset="0"/>
                <a:cs typeface="Arial" pitchFamily="34" charset="0"/>
              </a:rPr>
              <a:t>necessário o esforço </a:t>
            </a:r>
            <a:r>
              <a:rPr lang="pt-BR" dirty="0" smtClean="0">
                <a:latin typeface="Arial" pitchFamily="34" charset="0"/>
                <a:cs typeface="Arial" pitchFamily="34" charset="0"/>
              </a:rPr>
              <a:t>de:</a:t>
            </a:r>
          </a:p>
          <a:p>
            <a:pPr algn="just">
              <a:buNone/>
            </a:pPr>
            <a:r>
              <a:rPr lang="pt-BR" dirty="0" smtClean="0">
                <a:latin typeface="Arial" pitchFamily="34" charset="0"/>
                <a:cs typeface="Arial" pitchFamily="34" charset="0"/>
              </a:rPr>
              <a:t>4</a:t>
            </a:r>
            <a:r>
              <a:rPr lang="pt-BR" dirty="0" smtClean="0">
                <a:latin typeface="Arial" pitchFamily="34" charset="0"/>
                <a:cs typeface="Arial" pitchFamily="34" charset="0"/>
              </a:rPr>
              <a:t>)   exigir </a:t>
            </a:r>
            <a:r>
              <a:rPr lang="pt-BR" b="1" dirty="0" smtClean="0">
                <a:solidFill>
                  <a:srgbClr val="FF0000"/>
                </a:solidFill>
                <a:latin typeface="Arial" pitchFamily="34" charset="0"/>
                <a:cs typeface="Arial" pitchFamily="34" charset="0"/>
              </a:rPr>
              <a:t>compensação de quaisquer restos a pagar </a:t>
            </a:r>
            <a:r>
              <a:rPr lang="pt-BR" b="1" dirty="0" smtClean="0">
                <a:latin typeface="Arial" pitchFamily="34" charset="0"/>
                <a:cs typeface="Arial" pitchFamily="34" charset="0"/>
              </a:rPr>
              <a:t>que, porventura, tenham sido cancelados e que originalmente tenham sido contabilizados no piso </a:t>
            </a:r>
            <a:r>
              <a:rPr lang="pt-BR" dirty="0" smtClean="0">
                <a:latin typeface="Arial" pitchFamily="34" charset="0"/>
                <a:cs typeface="Arial" pitchFamily="34" charset="0"/>
              </a:rPr>
              <a:t>federal em ASPS, na forma do art. 24, §§1º e 2º e art. 25, </a:t>
            </a:r>
            <a:r>
              <a:rPr lang="pt-BR" i="1" dirty="0" smtClean="0">
                <a:latin typeface="Arial" pitchFamily="34" charset="0"/>
                <a:cs typeface="Arial" pitchFamily="34" charset="0"/>
              </a:rPr>
              <a:t>caput</a:t>
            </a:r>
            <a:r>
              <a:rPr lang="pt-BR" dirty="0" smtClean="0">
                <a:latin typeface="Arial" pitchFamily="34" charset="0"/>
                <a:cs typeface="Arial" pitchFamily="34" charset="0"/>
              </a:rPr>
              <a:t> da LC 141/2012</a:t>
            </a:r>
            <a:r>
              <a:rPr lang="pt-BR" dirty="0" smtClean="0">
                <a:latin typeface="Arial" pitchFamily="34" charset="0"/>
                <a:cs typeface="Arial" pitchFamily="34" charset="0"/>
              </a:rPr>
              <a:t>.</a:t>
            </a:r>
          </a:p>
          <a:p>
            <a:pPr algn="just">
              <a:buNone/>
            </a:pPr>
            <a:r>
              <a:rPr lang="pt-BR" dirty="0" smtClean="0">
                <a:latin typeface="Arial" pitchFamily="34" charset="0"/>
                <a:cs typeface="Arial" pitchFamily="34" charset="0"/>
              </a:rPr>
              <a:t>Segundo o Conselho Nacional de Saúde, há um saldo de RP cancelados e não compensados de R$ 2,198 bilhões, porque o Ministério da Saúde “entende” que o dever de compensar só vale para os restos a pagar gerados após a vigência da LC 141/2012, em redução abusiva do comando legal e contrária à finalidade constitucional por ele regulamentada.</a:t>
            </a:r>
            <a:endParaRPr lang="pt-BR" dirty="0" smtClean="0">
              <a:latin typeface="Arial" pitchFamily="34" charset="0"/>
              <a:cs typeface="Arial" pitchFamily="34" charset="0"/>
            </a:endParaRPr>
          </a:p>
          <a:p>
            <a:pPr algn="just"/>
            <a:endParaRPr lang="pt-BR" dirty="0"/>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algn="ctr"/>
            <a:r>
              <a:rPr lang="pt-BR" sz="2800" dirty="0" smtClean="0">
                <a:solidFill>
                  <a:srgbClr val="CD6815"/>
                </a:solidFill>
                <a:latin typeface="Arial Black" pitchFamily="34" charset="0"/>
              </a:rPr>
              <a:t>Crise fiscal, transição da EC 29/2000 para a EC 86/2015 e focos de controle</a:t>
            </a:r>
            <a:endParaRPr lang="pt-BR" sz="2800" dirty="0">
              <a:solidFill>
                <a:srgbClr val="CD6815"/>
              </a:solidFill>
              <a:latin typeface="Arial Black" pitchFamily="34" charset="0"/>
            </a:endParaRPr>
          </a:p>
        </p:txBody>
      </p:sp>
      <p:sp>
        <p:nvSpPr>
          <p:cNvPr id="4" name="Espaço Reservado para Conteúdo 3"/>
          <p:cNvSpPr>
            <a:spLocks noGrp="1"/>
          </p:cNvSpPr>
          <p:nvPr>
            <p:ph idx="1"/>
          </p:nvPr>
        </p:nvSpPr>
        <p:spPr>
          <a:xfrm>
            <a:off x="457200" y="1428736"/>
            <a:ext cx="8229600" cy="4929222"/>
          </a:xfrm>
        </p:spPr>
        <p:txBody>
          <a:bodyPr>
            <a:normAutofit fontScale="92500"/>
          </a:bodyPr>
          <a:lstStyle/>
          <a:p>
            <a:pPr algn="just">
              <a:buNone/>
            </a:pPr>
            <a:r>
              <a:rPr lang="pt-BR" dirty="0" smtClean="0">
                <a:latin typeface="Arial" pitchFamily="34" charset="0"/>
                <a:cs typeface="Arial" pitchFamily="34" charset="0"/>
              </a:rPr>
              <a:t>Necessidade de fixação do </a:t>
            </a:r>
            <a:r>
              <a:rPr lang="pt-BR" b="1" dirty="0" smtClean="0">
                <a:latin typeface="Arial" pitchFamily="34" charset="0"/>
                <a:cs typeface="Arial" pitchFamily="34" charset="0"/>
              </a:rPr>
              <a:t>regime jurídico dos restos a pagar em ASPS, para evitar a sua </a:t>
            </a:r>
            <a:r>
              <a:rPr lang="pt-BR" b="1" dirty="0" err="1" smtClean="0">
                <a:latin typeface="Arial" pitchFamily="34" charset="0"/>
                <a:cs typeface="Arial" pitchFamily="34" charset="0"/>
              </a:rPr>
              <a:t>precatorização</a:t>
            </a:r>
            <a:r>
              <a:rPr lang="pt-BR" b="1" dirty="0" smtClean="0">
                <a:latin typeface="Arial" pitchFamily="34" charset="0"/>
                <a:cs typeface="Arial" pitchFamily="34" charset="0"/>
              </a:rPr>
              <a:t> </a:t>
            </a:r>
            <a:r>
              <a:rPr lang="pt-BR" b="1" dirty="0" smtClean="0">
                <a:latin typeface="Arial" pitchFamily="34" charset="0"/>
                <a:cs typeface="Arial" pitchFamily="34" charset="0"/>
              </a:rPr>
              <a:t>em rota de severo desvio de finalidade do instituto </a:t>
            </a:r>
            <a:r>
              <a:rPr lang="pt-BR" dirty="0" smtClean="0">
                <a:latin typeface="Arial" pitchFamily="34" charset="0"/>
                <a:cs typeface="Arial" pitchFamily="34" charset="0"/>
              </a:rPr>
              <a:t>(“pedalada fiscal”?), sob os seguintes aspectos:</a:t>
            </a:r>
          </a:p>
          <a:p>
            <a:pPr marL="681228" indent="-571500" algn="just">
              <a:buAutoNum type="romanUcParenR"/>
            </a:pPr>
            <a:r>
              <a:rPr lang="pt-BR" dirty="0" smtClean="0">
                <a:latin typeface="Arial" pitchFamily="34" charset="0"/>
                <a:cs typeface="Arial" pitchFamily="34" charset="0"/>
              </a:rPr>
              <a:t>RP cancelados e computados no piso desde a EC 29/2000 – dever de compensação, sob pena de déficit de aplicação;</a:t>
            </a:r>
          </a:p>
          <a:p>
            <a:pPr marL="681228" indent="-571500" algn="just">
              <a:buAutoNum type="romanUcParenR"/>
            </a:pPr>
            <a:r>
              <a:rPr lang="pt-BR" dirty="0" smtClean="0">
                <a:latin typeface="Arial" pitchFamily="34" charset="0"/>
                <a:cs typeface="Arial" pitchFamily="34" charset="0"/>
              </a:rPr>
              <a:t>RP não processados e pendentes de liquidação há mais de dois exercícios – dever de apurar prestação de contas e, se necessário, cancelá-lo;</a:t>
            </a:r>
          </a:p>
          <a:p>
            <a:pPr marL="681228" indent="-571500" algn="just">
              <a:buAutoNum type="romanUcParenR"/>
            </a:pPr>
            <a:r>
              <a:rPr lang="pt-BR" dirty="0" smtClean="0">
                <a:latin typeface="Arial" pitchFamily="34" charset="0"/>
                <a:cs typeface="Arial" pitchFamily="34" charset="0"/>
              </a:rPr>
              <a:t>RP liquidados – pagar imediatamente!</a:t>
            </a:r>
            <a:endParaRPr lang="pt-BR" dirty="0" smtClean="0">
              <a:latin typeface="Arial" pitchFamily="34" charset="0"/>
              <a:cs typeface="Arial" pitchFamily="34" charset="0"/>
            </a:endParaRPr>
          </a:p>
          <a:p>
            <a:pPr algn="just"/>
            <a:endParaRPr lang="pt-BR" dirty="0"/>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Contingenciamento de 2015 e EC 86/2015: ajuste fiscal e direito à saúde</a:t>
            </a:r>
            <a:endParaRPr lang="pt-BR" sz="2800" dirty="0">
              <a:solidFill>
                <a:srgbClr val="CD6815"/>
              </a:solidFill>
              <a:latin typeface="Arial Black" pitchFamily="34" charset="0"/>
            </a:endParaRPr>
          </a:p>
        </p:txBody>
      </p:sp>
      <p:sp>
        <p:nvSpPr>
          <p:cNvPr id="7" name="Espaço Reservado para Texto 6"/>
          <p:cNvSpPr>
            <a:spLocks noGrp="1"/>
          </p:cNvSpPr>
          <p:nvPr>
            <p:ph type="body" idx="1"/>
          </p:nvPr>
        </p:nvSpPr>
        <p:spPr/>
        <p:txBody>
          <a:bodyPr/>
          <a:lstStyle/>
          <a:p>
            <a:endParaRPr lang="pt-BR"/>
          </a:p>
        </p:txBody>
      </p:sp>
      <p:sp>
        <p:nvSpPr>
          <p:cNvPr id="8" name="Espaço Reservado para Texto 7"/>
          <p:cNvSpPr>
            <a:spLocks noGrp="1"/>
          </p:cNvSpPr>
          <p:nvPr>
            <p:ph type="body" sz="half" idx="3"/>
          </p:nvPr>
        </p:nvSpPr>
        <p:spPr/>
        <p:txBody>
          <a:bodyPr/>
          <a:lstStyle/>
          <a:p>
            <a:endParaRPr lang="pt-BR"/>
          </a:p>
        </p:txBody>
      </p:sp>
      <p:sp>
        <p:nvSpPr>
          <p:cNvPr id="5" name="Espaço Reservado para Conteúdo 4"/>
          <p:cNvSpPr>
            <a:spLocks noGrp="1"/>
          </p:cNvSpPr>
          <p:nvPr>
            <p:ph sz="quarter" idx="2"/>
          </p:nvPr>
        </p:nvSpPr>
        <p:spPr>
          <a:xfrm>
            <a:off x="395536" y="1772816"/>
            <a:ext cx="8435280" cy="1408642"/>
          </a:xfrm>
        </p:spPr>
        <p:txBody>
          <a:bodyPr>
            <a:normAutofit fontScale="92500" lnSpcReduction="10000"/>
          </a:bodyPr>
          <a:lstStyle/>
          <a:p>
            <a:pPr algn="just">
              <a:buNone/>
            </a:pPr>
            <a:r>
              <a:rPr lang="pt-BR" dirty="0" smtClean="0">
                <a:hlinkClick r:id="rId2"/>
              </a:rPr>
              <a:t>http://www.abrasco.org.br/site/2015/06/conass-critica-contingenciamento-de-r-11-bilhoes/</a:t>
            </a:r>
            <a:endParaRPr lang="pt-BR" dirty="0" smtClean="0"/>
          </a:p>
          <a:p>
            <a:pPr algn="just">
              <a:buNone/>
            </a:pPr>
            <a:endParaRPr lang="pt-BR" dirty="0" smtClean="0"/>
          </a:p>
          <a:p>
            <a:pPr algn="just">
              <a:buNone/>
            </a:pPr>
            <a:r>
              <a:rPr lang="pt-BR" dirty="0" smtClean="0"/>
              <a:t> </a:t>
            </a:r>
          </a:p>
        </p:txBody>
      </p:sp>
      <p:pic>
        <p:nvPicPr>
          <p:cNvPr id="2053" name="Picture 5"/>
          <p:cNvPicPr>
            <a:picLocks noGrp="1" noChangeAspect="1" noChangeArrowheads="1"/>
          </p:cNvPicPr>
          <p:nvPr>
            <p:ph sz="quarter" idx="4"/>
          </p:nvPr>
        </p:nvPicPr>
        <p:blipFill>
          <a:blip r:embed="rId3" cstate="print"/>
          <a:srcRect/>
          <a:stretch>
            <a:fillRect/>
          </a:stretch>
        </p:blipFill>
        <p:spPr bwMode="auto">
          <a:xfrm>
            <a:off x="251520" y="2852936"/>
            <a:ext cx="8686800" cy="3403847"/>
          </a:xfrm>
          <a:prstGeom prst="rect">
            <a:avLst/>
          </a:prstGeom>
          <a:noFill/>
          <a:ln w="9525">
            <a:noFill/>
            <a:miter lim="800000"/>
            <a:headEnd/>
            <a:tailEnd/>
          </a:ln>
        </p:spPr>
      </p:pic>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251520" y="1196752"/>
            <a:ext cx="8712968" cy="4968552"/>
          </a:xfrm>
        </p:spPr>
        <p:txBody>
          <a:bodyPr>
            <a:noAutofit/>
          </a:bodyPr>
          <a:lstStyle/>
          <a:p>
            <a:pPr>
              <a:buNone/>
            </a:pPr>
            <a:r>
              <a:rPr lang="pt-BR" sz="1200" dirty="0" smtClean="0">
                <a:solidFill>
                  <a:srgbClr val="002060"/>
                </a:solidFill>
                <a:latin typeface="Arial" pitchFamily="34" charset="0"/>
                <a:cs typeface="Arial" pitchFamily="34" charset="0"/>
              </a:rPr>
              <a:t>“O Ministério da Saúde </a:t>
            </a:r>
            <a:r>
              <a:rPr lang="pt-BR" sz="1200" b="1" u="sng" dirty="0" smtClean="0">
                <a:solidFill>
                  <a:srgbClr val="002060"/>
                </a:solidFill>
                <a:latin typeface="Arial" pitchFamily="34" charset="0"/>
                <a:cs typeface="Arial" pitchFamily="34" charset="0"/>
              </a:rPr>
              <a:t>deixou de aplicar cerca de R$ 131 bilhões no Sistema Único de Saúde (SUS) desde 2003</a:t>
            </a:r>
            <a:r>
              <a:rPr lang="pt-BR" sz="1200" dirty="0" smtClean="0">
                <a:solidFill>
                  <a:srgbClr val="002060"/>
                </a:solidFill>
                <a:latin typeface="Arial" pitchFamily="34" charset="0"/>
                <a:cs typeface="Arial" pitchFamily="34" charset="0"/>
              </a:rPr>
              <a:t>. O valor é quase equivalente ao que Estados e municípios gastaram no setor durante todo o ano passado – cerca de R$ 142 bilhões. A conclusão é o do Conselho Federal de Medicina (CFM). Segundo a instituição, os dados revelam em detalhes os resultados da falta de qualidade da gestão financeira em saúde.</a:t>
            </a:r>
          </a:p>
          <a:p>
            <a:pPr>
              <a:buNone/>
            </a:pPr>
            <a:r>
              <a:rPr lang="pt-BR" sz="1200" dirty="0" smtClean="0">
                <a:solidFill>
                  <a:srgbClr val="002060"/>
                </a:solidFill>
                <a:latin typeface="Arial" pitchFamily="34" charset="0"/>
                <a:cs typeface="Arial" pitchFamily="34" charset="0"/>
              </a:rPr>
              <a:t>No período apurado, pouco mais de R$ 1 trilhão foi autorizado para o Ministério da Saúde no Orçamento Geral da União (OGU). Os desembolsos, no entanto, chegaram a R$ 891 bilhões. Já em 2013, apesar do maior orçamento já executado na história da pasta – quase R$ 93 bilhões –, o valor efetivamente gasto representou 88% do que havia sido previsto. Neste ano, até outubro, dos R$ 107,4 bilhões autorizados, R$ 80 bilhões haviam sido usados.</a:t>
            </a:r>
          </a:p>
          <a:p>
            <a:pPr>
              <a:buNone/>
            </a:pPr>
            <a:r>
              <a:rPr lang="pt-BR" sz="1200" dirty="0" smtClean="0">
                <a:solidFill>
                  <a:srgbClr val="002060"/>
                </a:solidFill>
                <a:latin typeface="Arial" pitchFamily="34" charset="0"/>
                <a:cs typeface="Arial" pitchFamily="34" charset="0"/>
              </a:rPr>
              <a:t>Para o presidente da CFM, Carlos Vital, a administração dos recursos da saúde tem sido preocupação recorrente dos Conselhos de Medicina, pois a qualidade da gestão tem impacto direto na assistência da população e na atuação dos profissionais.</a:t>
            </a:r>
          </a:p>
          <a:p>
            <a:pPr>
              <a:buNone/>
            </a:pPr>
            <a:r>
              <a:rPr lang="pt-BR" sz="1200" dirty="0" smtClean="0">
                <a:solidFill>
                  <a:srgbClr val="002060"/>
                </a:solidFill>
                <a:latin typeface="Arial" pitchFamily="34" charset="0"/>
                <a:cs typeface="Arial" pitchFamily="34" charset="0"/>
              </a:rPr>
              <a:t>“A população brasileira tem o direito de saber onde, como e se os recursos que confiamos aos governos estão sendo bem aplicados. No caso da saúde, isso é ainda mais proeminente, tendo em vista as dificuldades de infraestrutura que milhares de pacientes, médicos e outros profissionais de saúde enfrentam todos os dias”, declarou Vital.</a:t>
            </a:r>
          </a:p>
          <a:p>
            <a:pPr>
              <a:buNone/>
            </a:pPr>
            <a:r>
              <a:rPr lang="pt-BR" sz="1200" dirty="0" smtClean="0">
                <a:solidFill>
                  <a:srgbClr val="002060"/>
                </a:solidFill>
                <a:latin typeface="Arial" pitchFamily="34" charset="0"/>
                <a:cs typeface="Arial" pitchFamily="34" charset="0"/>
              </a:rPr>
              <a:t>Para dar a dimensão do problema, o presidente do CFM cita que, com R$ 131 bilhões, seria possível construir 320 mil Unidades Básicas de Saúde de porte I (destinada e apta a abrigar, no mínimo, uma Equipe de Saúde da Família), edificar 93 mil Unidades de Pronto Atendimento de porte III (com capacidade de atender até 450 pacientes por dia) ou, ainda, aumentar em quase três mil o número de hospitais públicos de médio porte.</a:t>
            </a:r>
          </a:p>
          <a:p>
            <a:pPr>
              <a:buNone/>
            </a:pPr>
            <a:r>
              <a:rPr lang="pt-BR" sz="1200" dirty="0" smtClean="0">
                <a:solidFill>
                  <a:srgbClr val="002060"/>
                </a:solidFill>
                <a:latin typeface="Arial" pitchFamily="34" charset="0"/>
                <a:cs typeface="Arial" pitchFamily="34" charset="0"/>
              </a:rPr>
              <a:t>Em nota, o Ministério da Saúde afirmou que cabe à União a aplicação do valor destinado ao orçamento no ano anterior mais a variação nominal do PIB. “Portanto, não existe redução nos recursos investidos em saúde ano a ano por parte do Ministério da Saúde”, ressaltou. De acordo com a Pasta, nos últimos dez anos, os recursos totais empenhados pela pasta alcançaram a média anual de 99%”, apontou.</a:t>
            </a:r>
          </a:p>
          <a:p>
            <a:pPr>
              <a:buNone/>
            </a:pPr>
            <a:r>
              <a:rPr lang="pt-BR" sz="1200" dirty="0" smtClean="0">
                <a:solidFill>
                  <a:srgbClr val="002060"/>
                </a:solidFill>
                <a:latin typeface="Arial" pitchFamily="34" charset="0"/>
                <a:cs typeface="Arial" pitchFamily="34" charset="0"/>
              </a:rPr>
              <a:t>Entre janeiro e julho deste ano, o Ministério da Saúde já empenhou 67% do valor total disponível para investimentos (R$ 6,4 bilhões) autorizados para 2014. Cabe ressaltar que no valor considerado “disponível” pela Pasta estão excluídas as emendas parlamentares, que constam no Orçamento Geral da União, aprovado no Congresso Nacional.”</a:t>
            </a:r>
          </a:p>
        </p:txBody>
      </p:sp>
      <p:sp>
        <p:nvSpPr>
          <p:cNvPr id="2" name="Título 1"/>
          <p:cNvSpPr>
            <a:spLocks noGrp="1"/>
          </p:cNvSpPr>
          <p:nvPr>
            <p:ph type="title"/>
          </p:nvPr>
        </p:nvSpPr>
        <p:spPr>
          <a:xfrm>
            <a:off x="457200" y="274638"/>
            <a:ext cx="8229600" cy="850106"/>
          </a:xfrm>
        </p:spPr>
        <p:txBody>
          <a:bodyPr>
            <a:noAutofit/>
          </a:bodyPr>
          <a:lstStyle/>
          <a:p>
            <a:pPr algn="ctr"/>
            <a:r>
              <a:rPr lang="pt-BR" sz="2000" dirty="0" smtClean="0">
                <a:ln w="12700">
                  <a:solidFill>
                    <a:srgbClr val="CD6815"/>
                  </a:solidFill>
                  <a:prstDash val="solid"/>
                </a:ln>
                <a:solidFill>
                  <a:srgbClr val="CD6815"/>
                </a:solidFill>
                <a:effectLst>
                  <a:outerShdw blurRad="38100" dist="38100" dir="2700000" algn="tl">
                    <a:srgbClr val="000000">
                      <a:alpha val="43137"/>
                    </a:srgbClr>
                  </a:outerShdw>
                </a:effectLst>
                <a:latin typeface="Arial Black" pitchFamily="34" charset="0"/>
                <a:cs typeface="Arial" pitchFamily="34" charset="0"/>
              </a:rPr>
              <a:t>Dotações autorizadas e não gastas desde a EC 29/2000: quase dois orçamentos do Ministério da Saúde (http://www.contasabertas.com.br/website/arquivos/9891)</a:t>
            </a:r>
            <a:endParaRPr lang="pt-BR" sz="2000" dirty="0">
              <a:ln w="12700">
                <a:solidFill>
                  <a:srgbClr val="CD6815"/>
                </a:solidFill>
                <a:prstDash val="solid"/>
              </a:ln>
              <a:solidFill>
                <a:srgbClr val="CD6815"/>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67544" y="1673424"/>
            <a:ext cx="8352928" cy="4491880"/>
          </a:xfrm>
        </p:spPr>
        <p:txBody>
          <a:bodyPr>
            <a:normAutofit fontScale="92500" lnSpcReduction="10000"/>
          </a:bodyPr>
          <a:lstStyle/>
          <a:p>
            <a:endParaRPr lang="pt-BR" dirty="0"/>
          </a:p>
          <a:p>
            <a:pPr marL="109728" indent="0">
              <a:buNone/>
            </a:pPr>
            <a:endParaRPr lang="pt-BR" dirty="0"/>
          </a:p>
          <a:p>
            <a:pPr marL="109728" indent="0">
              <a:buNone/>
            </a:pPr>
            <a:endParaRPr lang="pt-BR" dirty="0" smtClean="0"/>
          </a:p>
          <a:p>
            <a:pPr marL="109728" indent="0">
              <a:buNone/>
            </a:pPr>
            <a:endParaRPr lang="pt-BR" dirty="0"/>
          </a:p>
          <a:p>
            <a:pPr marL="109728" indent="0">
              <a:buNone/>
            </a:pPr>
            <a:endParaRPr lang="pt-BR" dirty="0" smtClean="0"/>
          </a:p>
          <a:p>
            <a:pPr marL="109728" indent="0">
              <a:buNone/>
            </a:pPr>
            <a:endParaRPr lang="pt-BR" dirty="0"/>
          </a:p>
          <a:p>
            <a:pPr marL="109728" indent="0">
              <a:buNone/>
            </a:pPr>
            <a:endParaRPr lang="pt-BR" dirty="0"/>
          </a:p>
          <a:p>
            <a:pPr marL="109728" indent="0">
              <a:buNone/>
            </a:pPr>
            <a:endParaRPr lang="pt-BR" dirty="0"/>
          </a:p>
          <a:p>
            <a:pPr marL="109728" indent="0">
              <a:buNone/>
            </a:pPr>
            <a:endParaRPr lang="pt-BR" dirty="0"/>
          </a:p>
          <a:p>
            <a:pPr marL="109728" indent="0" algn="just">
              <a:buNone/>
            </a:pPr>
            <a:endParaRPr lang="pt-BR" sz="1300" dirty="0" smtClean="0"/>
          </a:p>
          <a:p>
            <a:pPr marL="109728" indent="0" algn="just">
              <a:buNone/>
            </a:pPr>
            <a:r>
              <a:rPr lang="pt-BR" sz="1300" dirty="0" smtClean="0"/>
              <a:t>Fonte</a:t>
            </a:r>
            <a:r>
              <a:rPr lang="pt-BR" sz="1300" dirty="0"/>
              <a:t>: Folha de S. Paulo (Gráfico disponível em </a:t>
            </a:r>
            <a:r>
              <a:rPr lang="pt-BR" sz="1300" dirty="0">
                <a:hlinkClick r:id="rId2"/>
              </a:rPr>
              <a:t>http://www1.folha.uol.com.br/poder/826394-receita-cresceu-duas-cpmfs-mas-verba-nao-foi-para-a-saude.shtml</a:t>
            </a:r>
            <a:r>
              <a:rPr lang="pt-BR" sz="1300" dirty="0"/>
              <a:t> e acessado em 06/11/2010, às 22h)</a:t>
            </a:r>
          </a:p>
          <a:p>
            <a:pPr marL="109728" indent="0" algn="just">
              <a:buNone/>
            </a:pPr>
            <a:endParaRPr lang="pt-BR" dirty="0">
              <a:latin typeface="Arial" pitchFamily="34" charset="0"/>
              <a:cs typeface="Arial" pitchFamily="34" charset="0"/>
            </a:endParaRPr>
          </a:p>
        </p:txBody>
      </p:sp>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Trajetória errática do dever de custeio adequado do direito à saúde na CR/1988</a:t>
            </a:r>
            <a:endParaRPr lang="pt-BR" sz="2800" dirty="0">
              <a:solidFill>
                <a:srgbClr val="CD6815"/>
              </a:solidFill>
              <a:latin typeface="Arial Black" pitchFamily="34" charset="0"/>
            </a:endParaRPr>
          </a:p>
        </p:txBody>
      </p:sp>
      <p:pic>
        <p:nvPicPr>
          <p:cNvPr id="4" name="Imagem 3" descr="C:\Users\egraziane\Downloads\image (1).png"/>
          <p:cNvPicPr/>
          <p:nvPr/>
        </p:nvPicPr>
        <p:blipFill>
          <a:blip r:embed="rId3" cstate="print"/>
          <a:srcRect/>
          <a:stretch>
            <a:fillRect/>
          </a:stretch>
        </p:blipFill>
        <p:spPr bwMode="auto">
          <a:xfrm>
            <a:off x="467544" y="1388110"/>
            <a:ext cx="8352928" cy="4081780"/>
          </a:xfrm>
          <a:prstGeom prst="rect">
            <a:avLst/>
          </a:prstGeom>
          <a:noFill/>
          <a:ln w="9525">
            <a:noFill/>
            <a:miter lim="800000"/>
            <a:headEnd/>
            <a:tailEnd/>
          </a:ln>
        </p:spPr>
      </p:pic>
    </p:spTree>
    <p:extLst>
      <p:ext uri="{BB962C8B-B14F-4D97-AF65-F5344CB8AC3E}">
        <p14:creationId xmlns="" xmlns:p14="http://schemas.microsoft.com/office/powerpoint/2010/main" val="2286459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67544" y="1196752"/>
            <a:ext cx="8352928" cy="5328592"/>
          </a:xfrm>
        </p:spPr>
        <p:txBody>
          <a:bodyPr>
            <a:normAutofit fontScale="62500" lnSpcReduction="20000"/>
          </a:bodyPr>
          <a:lstStyle/>
          <a:p>
            <a:pPr indent="0" algn="just">
              <a:buNone/>
            </a:pPr>
            <a:r>
              <a:rPr lang="pt-BR" sz="2900" dirty="0" smtClean="0">
                <a:latin typeface="Arial" pitchFamily="34" charset="0"/>
                <a:cs typeface="Arial" pitchFamily="34" charset="0"/>
              </a:rPr>
              <a:t>A </a:t>
            </a:r>
            <a:r>
              <a:rPr lang="pt-BR" sz="2900" dirty="0" err="1" smtClean="0">
                <a:latin typeface="Arial" pitchFamily="34" charset="0"/>
                <a:cs typeface="Arial" pitchFamily="34" charset="0"/>
              </a:rPr>
              <a:t>regressividade</a:t>
            </a:r>
            <a:r>
              <a:rPr lang="pt-BR" sz="2900" dirty="0" smtClean="0">
                <a:latin typeface="Arial" pitchFamily="34" charset="0"/>
                <a:cs typeface="Arial" pitchFamily="34" charset="0"/>
              </a:rPr>
              <a:t> do gasto federal em saúde (que é relativa, uma vez que em termos nominais houve expansão formal do gasto federal em saúde) pode ser estatisticamente aferida à luz de qualquer dos seguintes quesitos:</a:t>
            </a:r>
          </a:p>
          <a:p>
            <a:pPr marL="360000" lvl="1" indent="-514350" algn="just">
              <a:buFont typeface="+mj-lt"/>
              <a:buAutoNum type="arabicPeriod"/>
            </a:pPr>
            <a:r>
              <a:rPr lang="pt-BR" sz="2900" dirty="0" smtClean="0">
                <a:latin typeface="Arial" pitchFamily="34" charset="0"/>
                <a:cs typeface="Arial" pitchFamily="34" charset="0"/>
              </a:rPr>
              <a:t>participação relativa da União no volume total de recursos vertidos pelo Poder Público ao SUS, que caiu de 59,8% em 2000 para 44,7% em 2011, segundo Piola </a:t>
            </a:r>
            <a:r>
              <a:rPr lang="pt-BR" sz="2900" i="1" dirty="0" smtClean="0">
                <a:latin typeface="Arial" pitchFamily="34" charset="0"/>
                <a:cs typeface="Arial" pitchFamily="34" charset="0"/>
              </a:rPr>
              <a:t>et.al</a:t>
            </a:r>
            <a:r>
              <a:rPr lang="pt-BR" sz="2900" dirty="0" smtClean="0">
                <a:latin typeface="Arial" pitchFamily="34" charset="0"/>
                <a:cs typeface="Arial" pitchFamily="34" charset="0"/>
              </a:rPr>
              <a:t>. (2013); </a:t>
            </a:r>
          </a:p>
          <a:p>
            <a:pPr marL="360000" lvl="1" indent="-514350" algn="just">
              <a:buFont typeface="+mj-lt"/>
              <a:buAutoNum type="arabicPeriod"/>
            </a:pPr>
            <a:r>
              <a:rPr lang="pt-BR" sz="2900" dirty="0" smtClean="0">
                <a:latin typeface="Arial" pitchFamily="34" charset="0"/>
                <a:cs typeface="Arial" pitchFamily="34" charset="0"/>
              </a:rPr>
              <a:t>peso proporcional do gasto da União em saúde em face da sua própria receita global caiu de 8% para 6,9%, nos últimos dez anos, segundo notícia constante do endereço &lt;http://www1.folha.uol.com.br/poder/2014/09/1524589-saude-disputa-verbas-com-programas-sociais-e-perde-espaco-no-orcamento-da-uniao.shtml&gt; (acessado em 06/10/2014). Igual teor analítico pode ser lido em &lt;http://www1.folha.uol.com.br/infograficos/2014/09/117268-ainda-pede-socorro.shtml&gt; (acessado em 06/10/2014).</a:t>
            </a:r>
          </a:p>
          <a:p>
            <a:pPr marL="360000" lvl="1" indent="-514350" algn="just">
              <a:buFont typeface="+mj-lt"/>
              <a:buAutoNum type="arabicPeriod"/>
            </a:pPr>
            <a:r>
              <a:rPr lang="pt-BR" sz="2900" dirty="0" smtClean="0">
                <a:latin typeface="Arial" pitchFamily="34" charset="0"/>
                <a:cs typeface="Arial" pitchFamily="34" charset="0"/>
              </a:rPr>
              <a:t>peso proporcional do gasto da União em saúde em face do total de recursos aplicados no Orçamento da Seguridade Social – OSS, o que corresponde ao critério de proporcionalidade estabelecido no art. 55 do ADCT (conforme noticia a Associação Nacional do Ministério Público de Defesa da Saúde – AMPASA, d</a:t>
            </a:r>
            <a:r>
              <a:rPr lang="x-none" sz="2900" smtClean="0">
                <a:latin typeface="Arial" pitchFamily="34" charset="0"/>
                <a:cs typeface="Arial" pitchFamily="34" charset="0"/>
              </a:rPr>
              <a:t>isponível em &lt;http://www.ampasa.org.br/templates/176/noticia_visualizar.jsp?idEmpresa=50&amp;idNoticia=14442&amp;idUser=141192&gt; e acessado em 21/05/2014.</a:t>
            </a:r>
            <a:r>
              <a:rPr lang="pt-BR" sz="2900" dirty="0" smtClean="0">
                <a:latin typeface="Arial" pitchFamily="34" charset="0"/>
                <a:cs typeface="Arial" pitchFamily="34" charset="0"/>
              </a:rPr>
              <a:t>)</a:t>
            </a:r>
          </a:p>
          <a:p>
            <a:endParaRPr lang="pt-BR" dirty="0"/>
          </a:p>
          <a:p>
            <a:pPr marL="109728" indent="0">
              <a:buNone/>
            </a:pPr>
            <a:endParaRPr lang="pt-BR" dirty="0"/>
          </a:p>
          <a:p>
            <a:pPr marL="109728" indent="0">
              <a:buNone/>
            </a:pPr>
            <a:endParaRPr lang="pt-BR" dirty="0" smtClean="0"/>
          </a:p>
          <a:p>
            <a:pPr marL="109728" indent="0">
              <a:buNone/>
            </a:pPr>
            <a:endParaRPr lang="pt-BR" dirty="0"/>
          </a:p>
          <a:p>
            <a:pPr marL="109728" indent="0">
              <a:buNone/>
            </a:pPr>
            <a:endParaRPr lang="pt-BR" dirty="0" smtClean="0"/>
          </a:p>
          <a:p>
            <a:pPr marL="109728" indent="0">
              <a:buNone/>
            </a:pPr>
            <a:endParaRPr lang="pt-BR" dirty="0"/>
          </a:p>
          <a:p>
            <a:pPr marL="109728" indent="0">
              <a:buNone/>
            </a:pPr>
            <a:endParaRPr lang="pt-BR" dirty="0"/>
          </a:p>
          <a:p>
            <a:pPr marL="109728" indent="0">
              <a:buNone/>
            </a:pPr>
            <a:endParaRPr lang="pt-BR" dirty="0"/>
          </a:p>
          <a:p>
            <a:pPr marL="109728" indent="0" algn="just">
              <a:buNone/>
            </a:pPr>
            <a:endParaRPr lang="pt-BR" dirty="0">
              <a:latin typeface="Arial" pitchFamily="34" charset="0"/>
              <a:cs typeface="Arial" pitchFamily="34" charset="0"/>
            </a:endParaRPr>
          </a:p>
        </p:txBody>
      </p:sp>
      <p:sp>
        <p:nvSpPr>
          <p:cNvPr id="2" name="Título 1"/>
          <p:cNvSpPr>
            <a:spLocks noGrp="1"/>
          </p:cNvSpPr>
          <p:nvPr>
            <p:ph type="title"/>
          </p:nvPr>
        </p:nvSpPr>
        <p:spPr>
          <a:xfrm>
            <a:off x="457200" y="274638"/>
            <a:ext cx="8229600" cy="634082"/>
          </a:xfrm>
        </p:spPr>
        <p:txBody>
          <a:bodyPr>
            <a:noAutofit/>
          </a:bodyPr>
          <a:lstStyle/>
          <a:p>
            <a:pPr algn="ctr"/>
            <a:r>
              <a:rPr lang="pt-BR" sz="2800" dirty="0" err="1" smtClean="0">
                <a:solidFill>
                  <a:srgbClr val="CD6815"/>
                </a:solidFill>
                <a:latin typeface="Arial Black" pitchFamily="34" charset="0"/>
              </a:rPr>
              <a:t>Regressividade</a:t>
            </a:r>
            <a:r>
              <a:rPr lang="pt-BR" sz="2800" dirty="0" smtClean="0">
                <a:solidFill>
                  <a:srgbClr val="CD6815"/>
                </a:solidFill>
                <a:latin typeface="Arial Black" pitchFamily="34" charset="0"/>
              </a:rPr>
              <a:t> proporcional do gasto federal em ASPS</a:t>
            </a:r>
            <a:endParaRPr lang="pt-BR" sz="2800" dirty="0">
              <a:solidFill>
                <a:srgbClr val="CD6815"/>
              </a:solidFill>
              <a:latin typeface="Arial Black" pitchFamily="34" charset="0"/>
            </a:endParaRPr>
          </a:p>
        </p:txBody>
      </p:sp>
    </p:spTree>
    <p:extLst>
      <p:ext uri="{BB962C8B-B14F-4D97-AF65-F5344CB8AC3E}">
        <p14:creationId xmlns="" xmlns:p14="http://schemas.microsoft.com/office/powerpoint/2010/main" val="2286459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Lei 13.192/2015, PLDO/2016 </a:t>
            </a:r>
            <a:r>
              <a:rPr lang="pt-BR" sz="2800" dirty="0" smtClean="0">
                <a:solidFill>
                  <a:srgbClr val="CD6815"/>
                </a:solidFill>
                <a:latin typeface="Arial Black" pitchFamily="34" charset="0"/>
              </a:rPr>
              <a:t>e os subpisos do art. 2º da EC 86/2015</a:t>
            </a:r>
            <a:endParaRPr lang="pt-BR" sz="2800" dirty="0">
              <a:solidFill>
                <a:srgbClr val="CD6815"/>
              </a:solidFill>
              <a:latin typeface="Arial Black"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1412776"/>
            <a:ext cx="8496944" cy="223224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3528" y="3717032"/>
            <a:ext cx="8640960" cy="2520280"/>
          </a:xfrm>
          <a:prstGeom prst="rect">
            <a:avLst/>
          </a:prstGeom>
          <a:noFill/>
          <a:ln w="9525">
            <a:noFill/>
            <a:miter lim="800000"/>
            <a:headEnd/>
            <a:tailEnd/>
          </a:ln>
        </p:spPr>
      </p:pic>
    </p:spTree>
    <p:extLst>
      <p:ext uri="{BB962C8B-B14F-4D97-AF65-F5344CB8AC3E}">
        <p14:creationId xmlns="" xmlns:p14="http://schemas.microsoft.com/office/powerpoint/2010/main" val="4248017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cid:image002.png@01CF5E49.812BAB20"/>
          <p:cNvPicPr>
            <a:picLocks noGrp="1"/>
          </p:cNvPicPr>
          <p:nvPr>
            <p:ph idx="1"/>
          </p:nvPr>
        </p:nvPicPr>
        <p:blipFill>
          <a:blip r:embed="rId2" r:link="rId3" cstate="print"/>
          <a:srcRect/>
          <a:stretch>
            <a:fillRect/>
          </a:stretch>
        </p:blipFill>
        <p:spPr bwMode="auto">
          <a:xfrm>
            <a:off x="323528" y="1484784"/>
            <a:ext cx="8568952" cy="5184576"/>
          </a:xfrm>
          <a:prstGeom prst="rect">
            <a:avLst/>
          </a:prstGeom>
          <a:noFill/>
          <a:ln w="9525">
            <a:noFill/>
            <a:miter lim="800000"/>
            <a:headEnd/>
            <a:tailEnd/>
          </a:ln>
        </p:spPr>
      </p:pic>
      <p:sp>
        <p:nvSpPr>
          <p:cNvPr id="2" name="Título 1"/>
          <p:cNvSpPr>
            <a:spLocks noGrp="1"/>
          </p:cNvSpPr>
          <p:nvPr>
            <p:ph type="title"/>
          </p:nvPr>
        </p:nvSpPr>
        <p:spPr/>
        <p:txBody>
          <a:bodyPr>
            <a:normAutofit/>
          </a:bodyPr>
          <a:lstStyle/>
          <a:p>
            <a:pPr algn="ctr"/>
            <a:r>
              <a:rPr lang="pt-BR" sz="2800" dirty="0" err="1" smtClean="0">
                <a:solidFill>
                  <a:srgbClr val="CD6815"/>
                </a:solidFill>
                <a:latin typeface="Arial Black" pitchFamily="34" charset="0"/>
              </a:rPr>
              <a:t>Regressividade</a:t>
            </a:r>
            <a:r>
              <a:rPr lang="pt-BR" sz="2800" dirty="0" smtClean="0">
                <a:solidFill>
                  <a:srgbClr val="CD6815"/>
                </a:solidFill>
                <a:latin typeface="Arial Black" pitchFamily="34" charset="0"/>
              </a:rPr>
              <a:t> proporcional aferida pelo IPEA (TD nº 1846, de julho de 2013)</a:t>
            </a:r>
            <a:endParaRPr lang="pt-BR" sz="2800" dirty="0">
              <a:solidFill>
                <a:srgbClr val="CD6815"/>
              </a:solidFill>
              <a:latin typeface="Arial Blac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sz="1500" dirty="0" smtClean="0"/>
          </a:p>
          <a:p>
            <a:pPr>
              <a:buNone/>
            </a:pPr>
            <a:endParaRPr lang="pt-BR" sz="1500" dirty="0" smtClean="0"/>
          </a:p>
          <a:p>
            <a:pPr>
              <a:buNone/>
            </a:pPr>
            <a:endParaRPr lang="pt-BR" dirty="0"/>
          </a:p>
        </p:txBody>
      </p:sp>
      <p:sp>
        <p:nvSpPr>
          <p:cNvPr id="2" name="Título 1"/>
          <p:cNvSpPr>
            <a:spLocks noGrp="1"/>
          </p:cNvSpPr>
          <p:nvPr>
            <p:ph type="title"/>
          </p:nvPr>
        </p:nvSpPr>
        <p:spPr>
          <a:xfrm>
            <a:off x="457200" y="274638"/>
            <a:ext cx="8229600" cy="1498178"/>
          </a:xfrm>
        </p:spPr>
        <p:txBody>
          <a:bodyPr>
            <a:normAutofit/>
          </a:bodyPr>
          <a:lstStyle/>
          <a:p>
            <a:pPr algn="ctr"/>
            <a:r>
              <a:rPr lang="pt-BR" sz="2700" dirty="0" smtClean="0">
                <a:solidFill>
                  <a:srgbClr val="CD6815"/>
                </a:solidFill>
                <a:latin typeface="Arial Black" pitchFamily="34" charset="0"/>
              </a:rPr>
              <a:t>Tribunal de Contas da União </a:t>
            </a:r>
            <a:br>
              <a:rPr lang="pt-BR" sz="2700" dirty="0" smtClean="0">
                <a:solidFill>
                  <a:srgbClr val="CD6815"/>
                </a:solidFill>
                <a:latin typeface="Arial Black" pitchFamily="34" charset="0"/>
              </a:rPr>
            </a:br>
            <a:r>
              <a:rPr lang="pt-BR" sz="2700" dirty="0" smtClean="0">
                <a:solidFill>
                  <a:srgbClr val="CD6815"/>
                </a:solidFill>
                <a:latin typeface="Arial Black" pitchFamily="34" charset="0"/>
              </a:rPr>
              <a:t>TC 032.624/2013-1 (Relatório Sistêmico de Fiscalização da Saúde – FISCSAÚDE) </a:t>
            </a:r>
            <a:endParaRPr lang="pt-BR" dirty="0">
              <a:solidFill>
                <a:srgbClr val="CD6815"/>
              </a:solidFill>
              <a:latin typeface="Arial Black" pitchFamily="34" charset="0"/>
            </a:endParaRPr>
          </a:p>
        </p:txBody>
      </p:sp>
      <p:pic>
        <p:nvPicPr>
          <p:cNvPr id="2053" name="Picture 5"/>
          <p:cNvPicPr>
            <a:picLocks noChangeAspect="1" noChangeArrowheads="1"/>
          </p:cNvPicPr>
          <p:nvPr/>
        </p:nvPicPr>
        <p:blipFill>
          <a:blip r:embed="rId2" cstate="print"/>
          <a:srcRect/>
          <a:stretch>
            <a:fillRect/>
          </a:stretch>
        </p:blipFill>
        <p:spPr bwMode="auto">
          <a:xfrm>
            <a:off x="251520" y="1844824"/>
            <a:ext cx="8568952"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sz="1500" dirty="0" smtClean="0"/>
          </a:p>
          <a:p>
            <a:pPr>
              <a:buNone/>
            </a:pPr>
            <a:endParaRPr lang="pt-BR" sz="1500" dirty="0" smtClean="0"/>
          </a:p>
          <a:p>
            <a:pPr>
              <a:buNone/>
            </a:pPr>
            <a:endParaRPr lang="pt-BR" dirty="0"/>
          </a:p>
        </p:txBody>
      </p:sp>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Tribunal de Contas da União </a:t>
            </a:r>
            <a:br>
              <a:rPr lang="pt-BR" sz="2800" dirty="0" smtClean="0">
                <a:solidFill>
                  <a:srgbClr val="CD6815"/>
                </a:solidFill>
                <a:latin typeface="Arial Black" pitchFamily="34" charset="0"/>
              </a:rPr>
            </a:br>
            <a:r>
              <a:rPr lang="pt-BR" sz="2800" dirty="0" smtClean="0">
                <a:solidFill>
                  <a:srgbClr val="CD6815"/>
                </a:solidFill>
                <a:latin typeface="Arial Black" pitchFamily="34" charset="0"/>
              </a:rPr>
              <a:t>TC 032.624/2013-1 (Relatório Sistêmico de Fiscalização da Saúde – FISCSAÚDE)</a:t>
            </a:r>
            <a:endParaRPr lang="pt-BR" sz="2800" dirty="0">
              <a:solidFill>
                <a:srgbClr val="CD6815"/>
              </a:solidFill>
              <a:latin typeface="Arial Black"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323528" y="1700808"/>
            <a:ext cx="8568952" cy="4968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1484784"/>
            <a:ext cx="8496944" cy="4608512"/>
          </a:xfrm>
        </p:spPr>
        <p:txBody>
          <a:bodyPr>
            <a:normAutofit fontScale="92500" lnSpcReduction="10000"/>
          </a:bodyPr>
          <a:lstStyle/>
          <a:p>
            <a:pPr algn="just"/>
            <a:r>
              <a:rPr lang="pt-BR" sz="2900" dirty="0" smtClean="0">
                <a:latin typeface="Arial" pitchFamily="34" charset="0"/>
                <a:cs typeface="Arial" pitchFamily="34" charset="0"/>
              </a:rPr>
              <a:t>O §2º do art. 5º da LC 141/2012 dispunha que, mesmo em caso de variação negativa do produto interno bruto – PIB e, por conseguinte, em cenário de queda na arrecadação federal, os valores mínimos aplicados pela União não poderiam ser reduzidos, em termos nominais, de um exercício financeiro para o outro. Ou seja, nem mesmo a queda da riqueza produzida pela economia brasileira poderia ser invocada como argumento para retrocesso fiscal no custeio do piso constitucional em saúde sob o regime da EC 29/2000.</a:t>
            </a:r>
          </a:p>
          <a:p>
            <a:pPr algn="just"/>
            <a:endParaRPr lang="pt-BR" dirty="0">
              <a:latin typeface="Arial" pitchFamily="34" charset="0"/>
              <a:cs typeface="Arial" pitchFamily="34" charset="0"/>
            </a:endParaRPr>
          </a:p>
        </p:txBody>
      </p:sp>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Vedação de retrocesso e gasto mínimo em ASPS</a:t>
            </a:r>
            <a:endParaRPr lang="pt-BR" sz="2800" dirty="0">
              <a:solidFill>
                <a:srgbClr val="CD6815"/>
              </a:solidFill>
              <a:latin typeface="Arial Black" pitchFamily="34" charset="0"/>
            </a:endParaRP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sz="1500" dirty="0" smtClean="0"/>
          </a:p>
          <a:p>
            <a:pPr>
              <a:buNone/>
            </a:pPr>
            <a:endParaRPr lang="pt-BR" sz="1500" dirty="0" smtClean="0"/>
          </a:p>
          <a:p>
            <a:pPr>
              <a:buNone/>
            </a:pPr>
            <a:endParaRPr lang="pt-BR" dirty="0"/>
          </a:p>
        </p:txBody>
      </p:sp>
      <p:sp>
        <p:nvSpPr>
          <p:cNvPr id="2" name="Título 1"/>
          <p:cNvSpPr>
            <a:spLocks noGrp="1"/>
          </p:cNvSpPr>
          <p:nvPr>
            <p:ph type="title"/>
          </p:nvPr>
        </p:nvSpPr>
        <p:spPr>
          <a:xfrm>
            <a:off x="457200" y="274638"/>
            <a:ext cx="8229600" cy="1570186"/>
          </a:xfrm>
        </p:spPr>
        <p:txBody>
          <a:bodyPr>
            <a:normAutofit/>
          </a:bodyPr>
          <a:lstStyle/>
          <a:p>
            <a:pPr algn="ctr"/>
            <a:r>
              <a:rPr lang="pt-BR" sz="2200" dirty="0" smtClean="0">
                <a:solidFill>
                  <a:srgbClr val="CD6815"/>
                </a:solidFill>
                <a:latin typeface="Arial Black" pitchFamily="34" charset="0"/>
              </a:rPr>
              <a:t>Tribunal de Contas da União </a:t>
            </a:r>
            <a:br>
              <a:rPr lang="pt-BR" sz="2200" dirty="0" smtClean="0">
                <a:solidFill>
                  <a:srgbClr val="CD6815"/>
                </a:solidFill>
                <a:latin typeface="Arial Black" pitchFamily="34" charset="0"/>
              </a:rPr>
            </a:br>
            <a:r>
              <a:rPr lang="pt-BR" sz="2200" dirty="0" smtClean="0">
                <a:solidFill>
                  <a:srgbClr val="CD6815"/>
                </a:solidFill>
                <a:latin typeface="Arial Black" pitchFamily="34" charset="0"/>
              </a:rPr>
              <a:t>TC 032.624/2013-1 (Relatório Sistêmico de Fiscalização da Saúde – FISCSAÚDE), relatado pelo Ministro Benjamin </a:t>
            </a:r>
            <a:r>
              <a:rPr lang="pt-BR" sz="2200" dirty="0" err="1" smtClean="0">
                <a:solidFill>
                  <a:srgbClr val="CD6815"/>
                </a:solidFill>
                <a:latin typeface="Arial Black" pitchFamily="34" charset="0"/>
              </a:rPr>
              <a:t>Zymler</a:t>
            </a:r>
            <a:r>
              <a:rPr lang="pt-BR" sz="2200" dirty="0" smtClean="0">
                <a:solidFill>
                  <a:srgbClr val="CD6815"/>
                </a:solidFill>
                <a:latin typeface="Arial Black" pitchFamily="34" charset="0"/>
              </a:rPr>
              <a:t> e votado em 26/03/2014</a:t>
            </a:r>
            <a:endParaRPr lang="pt-BR" dirty="0">
              <a:solidFill>
                <a:srgbClr val="CD6815"/>
              </a:solidFill>
              <a:latin typeface="Arial Black"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251520" y="1844824"/>
            <a:ext cx="8640960"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sz="1500" dirty="0" smtClean="0"/>
          </a:p>
          <a:p>
            <a:pPr>
              <a:buNone/>
            </a:pPr>
            <a:endParaRPr lang="pt-BR" sz="1500" dirty="0" smtClean="0"/>
          </a:p>
          <a:p>
            <a:endParaRPr lang="pt-BR" dirty="0" smtClean="0"/>
          </a:p>
          <a:p>
            <a:pPr>
              <a:buNone/>
            </a:pPr>
            <a:endParaRPr lang="pt-BR" dirty="0" smtClean="0"/>
          </a:p>
          <a:p>
            <a:pPr>
              <a:buNone/>
            </a:pPr>
            <a:endParaRPr lang="pt-BR" dirty="0" smtClean="0"/>
          </a:p>
          <a:p>
            <a:pPr>
              <a:buNone/>
            </a:pPr>
            <a:endParaRPr lang="pt-BR" dirty="0" smtClean="0"/>
          </a:p>
          <a:p>
            <a:pPr>
              <a:buNone/>
            </a:pPr>
            <a:endParaRPr lang="pt-BR" dirty="0" smtClean="0"/>
          </a:p>
          <a:p>
            <a:pPr>
              <a:buNone/>
            </a:pPr>
            <a:endParaRPr lang="pt-BR" sz="1000" dirty="0" smtClean="0">
              <a:latin typeface="Arial" pitchFamily="34" charset="0"/>
              <a:cs typeface="Arial" pitchFamily="34" charset="0"/>
            </a:endParaRPr>
          </a:p>
          <a:p>
            <a:pPr>
              <a:buNone/>
            </a:pPr>
            <a:r>
              <a:rPr lang="pt-BR" sz="1000" dirty="0" smtClean="0">
                <a:latin typeface="Arial" pitchFamily="34" charset="0"/>
                <a:cs typeface="Arial" pitchFamily="34" charset="0"/>
              </a:rPr>
              <a:t>        </a:t>
            </a:r>
          </a:p>
          <a:p>
            <a:pPr>
              <a:buNone/>
            </a:pPr>
            <a:r>
              <a:rPr lang="pt-BR" sz="1000" dirty="0" smtClean="0">
                <a:latin typeface="Arial" pitchFamily="34" charset="0"/>
                <a:cs typeface="Arial" pitchFamily="34" charset="0"/>
              </a:rPr>
              <a:t>	</a:t>
            </a:r>
          </a:p>
          <a:p>
            <a:pPr>
              <a:buNone/>
            </a:pPr>
            <a:r>
              <a:rPr lang="pt-BR" sz="1000" dirty="0" smtClean="0">
                <a:latin typeface="Arial" pitchFamily="34" charset="0"/>
                <a:cs typeface="Arial" pitchFamily="34" charset="0"/>
              </a:rPr>
              <a:t>	</a:t>
            </a:r>
          </a:p>
          <a:p>
            <a:pPr>
              <a:buNone/>
            </a:pPr>
            <a:r>
              <a:rPr lang="pt-BR" sz="1000" dirty="0" smtClean="0">
                <a:latin typeface="Arial" pitchFamily="34" charset="0"/>
                <a:cs typeface="Arial" pitchFamily="34" charset="0"/>
              </a:rPr>
              <a:t>	</a:t>
            </a:r>
          </a:p>
          <a:p>
            <a:pPr>
              <a:buNone/>
            </a:pPr>
            <a:r>
              <a:rPr lang="pt-BR" sz="1000" dirty="0" smtClean="0">
                <a:latin typeface="Arial" pitchFamily="34" charset="0"/>
                <a:cs typeface="Arial" pitchFamily="34" charset="0"/>
              </a:rPr>
              <a:t>	Imagem: Ministério da Saúde (Tabela disponível no endereço </a:t>
            </a:r>
            <a:r>
              <a:rPr lang="pt-BR" sz="1000" dirty="0" smtClean="0">
                <a:latin typeface="Arial" pitchFamily="34" charset="0"/>
                <a:cs typeface="Arial" pitchFamily="34" charset="0"/>
                <a:hlinkClick r:id="rId2"/>
              </a:rPr>
              <a:t>http://www.brasil.gov.br/saude/2014/01/saude-tera-orcamento-de-r-106-bilhoes-em-2014</a:t>
            </a:r>
            <a:r>
              <a:rPr lang="pt-BR" sz="1000" dirty="0" smtClean="0">
                <a:latin typeface="Arial" pitchFamily="34" charset="0"/>
                <a:cs typeface="Arial" pitchFamily="34" charset="0"/>
              </a:rPr>
              <a:t> e acessada em 04/09/2014)</a:t>
            </a:r>
          </a:p>
          <a:p>
            <a:pPr>
              <a:buNone/>
            </a:pPr>
            <a:endParaRPr lang="pt-BR" dirty="0"/>
          </a:p>
        </p:txBody>
      </p:sp>
      <p:sp>
        <p:nvSpPr>
          <p:cNvPr id="2" name="Título 1"/>
          <p:cNvSpPr>
            <a:spLocks noGrp="1"/>
          </p:cNvSpPr>
          <p:nvPr>
            <p:ph type="title"/>
          </p:nvPr>
        </p:nvSpPr>
        <p:spPr>
          <a:xfrm>
            <a:off x="457200" y="274638"/>
            <a:ext cx="8229600" cy="1354162"/>
          </a:xfrm>
        </p:spPr>
        <p:txBody>
          <a:bodyPr>
            <a:normAutofit fontScale="90000"/>
          </a:bodyPr>
          <a:lstStyle/>
          <a:p>
            <a:pPr algn="ctr"/>
            <a:r>
              <a:rPr lang="pt-BR" sz="2800" dirty="0" smtClean="0">
                <a:solidFill>
                  <a:srgbClr val="CD6815"/>
                </a:solidFill>
                <a:latin typeface="Arial Black" pitchFamily="34" charset="0"/>
              </a:rPr>
              <a:t>Autorizado/ Executado: R$ 20,9 bilhões a menos de 2008 a 2012, segundo o TCU e assumido pelo Ministério da Saúde</a:t>
            </a:r>
            <a:endParaRPr lang="pt-BR" sz="2800" dirty="0">
              <a:solidFill>
                <a:srgbClr val="CD6815"/>
              </a:solidFill>
              <a:latin typeface="Arial Black" pitchFamily="34" charset="0"/>
            </a:endParaRPr>
          </a:p>
        </p:txBody>
      </p:sp>
      <p:pic>
        <p:nvPicPr>
          <p:cNvPr id="5" name="Imagem 4" descr="http://portalsaude.saude.gov.br/images/JPG/2014/janeiro/21/tabela-21012014.JPG"/>
          <p:cNvPicPr/>
          <p:nvPr/>
        </p:nvPicPr>
        <p:blipFill>
          <a:blip r:embed="rId3" cstate="print"/>
          <a:srcRect/>
          <a:stretch>
            <a:fillRect/>
          </a:stretch>
        </p:blipFill>
        <p:spPr bwMode="auto">
          <a:xfrm>
            <a:off x="755576" y="1772816"/>
            <a:ext cx="7920880"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sz="1500" dirty="0" smtClean="0"/>
          </a:p>
          <a:p>
            <a:pPr>
              <a:buNone/>
            </a:pPr>
            <a:endParaRPr lang="pt-BR" sz="1500" dirty="0" smtClean="0"/>
          </a:p>
          <a:p>
            <a:endParaRPr lang="pt-BR" dirty="0" smtClean="0"/>
          </a:p>
          <a:p>
            <a:pPr>
              <a:buNone/>
            </a:pPr>
            <a:endParaRPr lang="pt-BR" dirty="0" smtClean="0"/>
          </a:p>
          <a:p>
            <a:pPr>
              <a:buNone/>
            </a:pPr>
            <a:endParaRPr lang="pt-BR" dirty="0" smtClean="0"/>
          </a:p>
          <a:p>
            <a:pPr>
              <a:buNone/>
            </a:pPr>
            <a:endParaRPr lang="pt-BR" dirty="0" smtClean="0"/>
          </a:p>
          <a:p>
            <a:pPr>
              <a:buNone/>
            </a:pPr>
            <a:endParaRPr lang="pt-BR" dirty="0" smtClean="0"/>
          </a:p>
          <a:p>
            <a:pPr>
              <a:buNone/>
            </a:pPr>
            <a:endParaRPr lang="pt-BR" sz="1000" dirty="0" smtClean="0">
              <a:latin typeface="Arial" pitchFamily="34" charset="0"/>
              <a:cs typeface="Arial" pitchFamily="34" charset="0"/>
            </a:endParaRPr>
          </a:p>
          <a:p>
            <a:pPr>
              <a:buNone/>
            </a:pPr>
            <a:r>
              <a:rPr lang="pt-BR" sz="1000" dirty="0" smtClean="0">
                <a:latin typeface="Arial" pitchFamily="34" charset="0"/>
                <a:cs typeface="Arial" pitchFamily="34" charset="0"/>
              </a:rPr>
              <a:t>        </a:t>
            </a:r>
          </a:p>
          <a:p>
            <a:pPr>
              <a:buNone/>
            </a:pPr>
            <a:r>
              <a:rPr lang="pt-BR" sz="1000" dirty="0" smtClean="0">
                <a:latin typeface="Arial" pitchFamily="34" charset="0"/>
                <a:cs typeface="Arial" pitchFamily="34" charset="0"/>
              </a:rPr>
              <a:t>	</a:t>
            </a:r>
            <a:endParaRPr lang="pt-BR" dirty="0"/>
          </a:p>
        </p:txBody>
      </p:sp>
      <p:sp>
        <p:nvSpPr>
          <p:cNvPr id="2" name="Título 1"/>
          <p:cNvSpPr>
            <a:spLocks noGrp="1"/>
          </p:cNvSpPr>
          <p:nvPr>
            <p:ph type="title"/>
          </p:nvPr>
        </p:nvSpPr>
        <p:spPr>
          <a:xfrm>
            <a:off x="251520" y="274638"/>
            <a:ext cx="8640960" cy="634082"/>
          </a:xfrm>
        </p:spPr>
        <p:txBody>
          <a:bodyPr>
            <a:normAutofit/>
          </a:bodyPr>
          <a:lstStyle/>
          <a:p>
            <a:pPr algn="ctr"/>
            <a:r>
              <a:rPr lang="pt-BR" sz="3000" dirty="0" smtClean="0">
                <a:solidFill>
                  <a:srgbClr val="CD6815"/>
                </a:solidFill>
                <a:latin typeface="Arial Black" pitchFamily="34" charset="0"/>
              </a:rPr>
              <a:t>Piso ou teto?</a:t>
            </a:r>
            <a:endParaRPr lang="pt-BR" sz="3000" dirty="0">
              <a:solidFill>
                <a:srgbClr val="CD6815"/>
              </a:solidFill>
              <a:latin typeface="Arial Black" pitchFamily="34" charset="0"/>
            </a:endParaRPr>
          </a:p>
        </p:txBody>
      </p:sp>
      <p:sp>
        <p:nvSpPr>
          <p:cNvPr id="5" name="Retângulo 4"/>
          <p:cNvSpPr/>
          <p:nvPr/>
        </p:nvSpPr>
        <p:spPr>
          <a:xfrm>
            <a:off x="395536" y="836712"/>
            <a:ext cx="8424936" cy="5324535"/>
          </a:xfrm>
          <a:prstGeom prst="rect">
            <a:avLst/>
          </a:prstGeom>
        </p:spPr>
        <p:txBody>
          <a:bodyPr wrap="square">
            <a:spAutoFit/>
          </a:bodyPr>
          <a:lstStyle/>
          <a:p>
            <a:pPr algn="just"/>
            <a:r>
              <a:rPr lang="pt-BR" sz="2500" dirty="0" smtClean="0">
                <a:latin typeface="Arial" pitchFamily="34" charset="0"/>
                <a:cs typeface="Arial" pitchFamily="34" charset="0"/>
              </a:rPr>
              <a:t>“O que se está a descortinar, na quadra atual e de modo cada vez mais evidente, é a </a:t>
            </a:r>
            <a:r>
              <a:rPr lang="pt-BR" sz="2500" b="1" dirty="0" smtClean="0">
                <a:solidFill>
                  <a:srgbClr val="FF0000"/>
                </a:solidFill>
                <a:latin typeface="Arial" pitchFamily="34" charset="0"/>
                <a:cs typeface="Arial" pitchFamily="34" charset="0"/>
              </a:rPr>
              <a:t>ocorrência de uma progressiva estagnação no que diz com o gasto federal em saúde pública, de modo a desnudar — ainda mais com o novo regramento introduzido pela Emenda 86/2015 — que o que deveria ser o piso em verdade sempre funcionou primordialmente como teto</a:t>
            </a:r>
            <a:r>
              <a:rPr lang="pt-BR" sz="2500" dirty="0" smtClean="0">
                <a:latin typeface="Arial" pitchFamily="34" charset="0"/>
                <a:cs typeface="Arial" pitchFamily="34" charset="0"/>
              </a:rPr>
              <a:t>. Que o direito fundamental à saúde merece mais é algo que nos parece evidente e está na hora de abrirmos os olhos para tal fenômeno.”</a:t>
            </a:r>
          </a:p>
          <a:p>
            <a:pPr algn="just"/>
            <a:endParaRPr lang="pt-BR" dirty="0" smtClean="0">
              <a:latin typeface="Arial" pitchFamily="34" charset="0"/>
              <a:cs typeface="Arial" pitchFamily="34" charset="0"/>
            </a:endParaRPr>
          </a:p>
          <a:p>
            <a:pPr algn="just"/>
            <a:r>
              <a:rPr lang="pt-BR" dirty="0" smtClean="0">
                <a:latin typeface="Arial" pitchFamily="34" charset="0"/>
                <a:cs typeface="Arial" pitchFamily="34" charset="0"/>
              </a:rPr>
              <a:t>PINTO, Élida Graziane; SARLET, Ingo Wolfgang. Regime previsto na EC 86/2015 deve ser piso e não o teto de gasto em saúde. </a:t>
            </a:r>
            <a:r>
              <a:rPr lang="pt-BR" i="1" dirty="0" smtClean="0">
                <a:latin typeface="Arial" pitchFamily="34" charset="0"/>
                <a:cs typeface="Arial" pitchFamily="34" charset="0"/>
              </a:rPr>
              <a:t>Consultor Jurídico</a:t>
            </a:r>
            <a:r>
              <a:rPr lang="pt-BR" dirty="0" smtClean="0">
                <a:latin typeface="Arial" pitchFamily="34" charset="0"/>
                <a:cs typeface="Arial" pitchFamily="34" charset="0"/>
              </a:rPr>
              <a:t>, 24/03/2015. Disponível em [http://www.conjur.com.br/2015-mar-24/gasto-saude-previsto-ec-862015-piso-nao-teto] Acesso em 18/04/2015</a:t>
            </a:r>
            <a:endParaRPr lang="pt-BR" dirty="0">
              <a:latin typeface="Arial" pitchFamily="34" charset="0"/>
              <a:cs typeface="Arial" pitchFamily="34" charset="0"/>
            </a:endParaRPr>
          </a:p>
        </p:txBody>
      </p:sp>
    </p:spTree>
    <p:extLst>
      <p:ext uri="{BB962C8B-B14F-4D97-AF65-F5344CB8AC3E}">
        <p14:creationId xmlns="" xmlns:p14="http://schemas.microsoft.com/office/powerpoint/2010/main" val="1764829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tretch>
            <a:fillRect/>
          </a:stretch>
        </p:blipFill>
        <p:spPr bwMode="auto">
          <a:xfrm>
            <a:off x="395536" y="1481138"/>
            <a:ext cx="8496943" cy="5188222"/>
          </a:xfrm>
          <a:prstGeom prst="rect">
            <a:avLst/>
          </a:prstGeom>
          <a:noFill/>
          <a:ln w="9525">
            <a:noFill/>
            <a:miter lim="800000"/>
            <a:headEnd/>
            <a:tailEnd/>
          </a:ln>
        </p:spPr>
      </p:pic>
      <p:sp>
        <p:nvSpPr>
          <p:cNvPr id="2" name="Título 1"/>
          <p:cNvSpPr>
            <a:spLocks noGrp="1"/>
          </p:cNvSpPr>
          <p:nvPr>
            <p:ph type="title"/>
          </p:nvPr>
        </p:nvSpPr>
        <p:spPr/>
        <p:txBody>
          <a:bodyPr>
            <a:normAutofit fontScale="90000"/>
          </a:bodyPr>
          <a:lstStyle/>
          <a:p>
            <a:pPr algn="ctr"/>
            <a:r>
              <a:rPr lang="pt-BR" dirty="0" smtClean="0"/>
              <a:t>Objeto do Inquérito Civil Público</a:t>
            </a:r>
            <a:endParaRPr lang="pt-BR" dirty="0"/>
          </a:p>
        </p:txBody>
      </p:sp>
      <p:pic>
        <p:nvPicPr>
          <p:cNvPr id="5123" name="Picture 3"/>
          <p:cNvPicPr>
            <a:picLocks noChangeAspect="1" noChangeArrowheads="1"/>
          </p:cNvPicPr>
          <p:nvPr/>
        </p:nvPicPr>
        <p:blipFill>
          <a:blip r:embed="rId3" cstate="print"/>
          <a:srcRect/>
          <a:stretch>
            <a:fillRect/>
          </a:stretch>
        </p:blipFill>
        <p:spPr bwMode="auto">
          <a:xfrm>
            <a:off x="539552" y="188640"/>
            <a:ext cx="8136904"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1"/>
            <a:ext cx="9144000" cy="1357297"/>
          </a:xfrm>
          <a:prstGeom prst="rect">
            <a:avLst/>
          </a:prstGeom>
          <a:noFill/>
          <a:ln w="9525">
            <a:noFill/>
            <a:miter lim="800000"/>
            <a:headEnd/>
            <a:tailEnd/>
          </a:ln>
        </p:spPr>
      </p:pic>
      <p:sp>
        <p:nvSpPr>
          <p:cNvPr id="2" name="Título 1"/>
          <p:cNvSpPr>
            <a:spLocks noGrp="1"/>
          </p:cNvSpPr>
          <p:nvPr>
            <p:ph type="title"/>
          </p:nvPr>
        </p:nvSpPr>
        <p:spPr>
          <a:xfrm>
            <a:off x="502920" y="1714488"/>
            <a:ext cx="8389560" cy="4234792"/>
          </a:xfrm>
        </p:spPr>
        <p:txBody>
          <a:bodyPr>
            <a:noAutofit/>
          </a:bodyPr>
          <a:lstStyle/>
          <a:p>
            <a:pPr algn="just"/>
            <a:r>
              <a:rPr lang="pt-BR" sz="2500" dirty="0" smtClean="0">
                <a:solidFill>
                  <a:srgbClr val="CD6815"/>
                </a:solidFill>
                <a:latin typeface="Arial Black" pitchFamily="34" charset="0"/>
                <a:cs typeface="Arial" pitchFamily="34" charset="0"/>
              </a:rPr>
              <a:t>Desafios para a macrojustiça do direito à saúde e para o equilíbrio do seu custeio federativo:</a:t>
            </a:r>
            <a:br>
              <a:rPr lang="pt-BR" sz="2500" dirty="0" smtClean="0">
                <a:solidFill>
                  <a:srgbClr val="CD6815"/>
                </a:solidFill>
                <a:latin typeface="Arial Black" pitchFamily="34" charset="0"/>
                <a:cs typeface="Arial" pitchFamily="34" charset="0"/>
              </a:rPr>
            </a:br>
            <a:r>
              <a:rPr lang="pt-BR" sz="2500" dirty="0" smtClean="0">
                <a:solidFill>
                  <a:srgbClr val="CD6815"/>
                </a:solidFill>
                <a:latin typeface="Arial Black" pitchFamily="34" charset="0"/>
                <a:cs typeface="Arial" pitchFamily="34" charset="0"/>
              </a:rPr>
              <a:t/>
            </a:r>
            <a:br>
              <a:rPr lang="pt-BR" sz="2500" dirty="0" smtClean="0">
                <a:solidFill>
                  <a:srgbClr val="CD6815"/>
                </a:solidFill>
                <a:latin typeface="Arial Black" pitchFamily="34" charset="0"/>
                <a:cs typeface="Arial" pitchFamily="34" charset="0"/>
              </a:rPr>
            </a:br>
            <a:r>
              <a:rPr lang="pt-BR" sz="2500" dirty="0" smtClean="0">
                <a:solidFill>
                  <a:srgbClr val="CD6815"/>
                </a:solidFill>
                <a:latin typeface="Arial" pitchFamily="34" charset="0"/>
                <a:cs typeface="Arial" pitchFamily="34" charset="0"/>
              </a:rPr>
              <a:t>1) </a:t>
            </a:r>
            <a:r>
              <a:rPr lang="pt-BR" sz="2300" b="0" dirty="0" smtClean="0">
                <a:solidFill>
                  <a:schemeClr val="tx1"/>
                </a:solidFill>
                <a:effectLst/>
                <a:latin typeface="Arial" pitchFamily="34" charset="0"/>
                <a:cs typeface="Arial" pitchFamily="34" charset="0"/>
              </a:rPr>
              <a:t>Inconstitucionalidade progressiva da DRU e inconstitucionalidade dos subpisos previstos no art. 2º da EC 86/2015 (vedação de retrocesso, vedação de proteção insuficiente e máxima eficácia do direito à saúde);</a:t>
            </a:r>
            <a:r>
              <a:rPr lang="pt-BR" sz="2300" dirty="0" smtClean="0">
                <a:latin typeface="Arial" pitchFamily="34" charset="0"/>
                <a:cs typeface="Arial" pitchFamily="34" charset="0"/>
              </a:rPr>
              <a:t/>
            </a:r>
            <a:br>
              <a:rPr lang="pt-BR" sz="2300" dirty="0" smtClean="0">
                <a:latin typeface="Arial" pitchFamily="34" charset="0"/>
                <a:cs typeface="Arial" pitchFamily="34" charset="0"/>
              </a:rPr>
            </a:br>
            <a:r>
              <a:rPr lang="pt-BR" sz="2300" dirty="0" smtClean="0">
                <a:solidFill>
                  <a:srgbClr val="CD6815"/>
                </a:solidFill>
                <a:latin typeface="Arial" pitchFamily="34" charset="0"/>
                <a:cs typeface="Arial" pitchFamily="34" charset="0"/>
              </a:rPr>
              <a:t>2) </a:t>
            </a:r>
            <a:r>
              <a:rPr lang="pt-BR" sz="2300" b="0" dirty="0" err="1" smtClean="0">
                <a:solidFill>
                  <a:schemeClr val="tx1"/>
                </a:solidFill>
                <a:effectLst/>
                <a:latin typeface="Arial" pitchFamily="34" charset="0"/>
                <a:cs typeface="Arial" pitchFamily="34" charset="0"/>
              </a:rPr>
              <a:t>Regressividade</a:t>
            </a:r>
            <a:r>
              <a:rPr lang="pt-BR" sz="2300" b="0" dirty="0" smtClean="0">
                <a:solidFill>
                  <a:schemeClr val="tx1"/>
                </a:solidFill>
                <a:effectLst/>
                <a:latin typeface="Arial" pitchFamily="34" charset="0"/>
                <a:cs typeface="Arial" pitchFamily="34" charset="0"/>
              </a:rPr>
              <a:t> “deliberada”/ falseada (conforme os dados do TCU) de custeio e obrigação de compensação dos cancelamentos de restos a pagar;</a:t>
            </a:r>
            <a:br>
              <a:rPr lang="pt-BR" sz="2300" b="0" dirty="0" smtClean="0">
                <a:solidFill>
                  <a:schemeClr val="tx1"/>
                </a:solidFill>
                <a:effectLst/>
                <a:latin typeface="Arial" pitchFamily="34" charset="0"/>
                <a:cs typeface="Arial" pitchFamily="34" charset="0"/>
              </a:rPr>
            </a:br>
            <a:endParaRPr lang="pt-BR" sz="2300" b="0" dirty="0">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1"/>
            <a:ext cx="9144000" cy="1268759"/>
          </a:xfrm>
          <a:prstGeom prst="rect">
            <a:avLst/>
          </a:prstGeom>
          <a:noFill/>
          <a:ln w="9525">
            <a:noFill/>
            <a:miter lim="800000"/>
            <a:headEnd/>
            <a:tailEnd/>
          </a:ln>
        </p:spPr>
      </p:pic>
      <p:sp>
        <p:nvSpPr>
          <p:cNvPr id="2" name="Título 1"/>
          <p:cNvSpPr>
            <a:spLocks noGrp="1"/>
          </p:cNvSpPr>
          <p:nvPr>
            <p:ph type="title"/>
          </p:nvPr>
        </p:nvSpPr>
        <p:spPr>
          <a:xfrm>
            <a:off x="502920" y="1556792"/>
            <a:ext cx="8389560" cy="4752528"/>
          </a:xfrm>
        </p:spPr>
        <p:txBody>
          <a:bodyPr>
            <a:noAutofit/>
          </a:bodyPr>
          <a:lstStyle/>
          <a:p>
            <a:pPr algn="just"/>
            <a:r>
              <a:rPr lang="pt-BR" sz="2500" dirty="0" smtClean="0">
                <a:solidFill>
                  <a:srgbClr val="CD6815"/>
                </a:solidFill>
                <a:latin typeface="Arial Black" pitchFamily="34" charset="0"/>
                <a:cs typeface="Arial" pitchFamily="34" charset="0"/>
              </a:rPr>
              <a:t>Desafios para a macrojustiça do direito à saúde e para o equilíbrio do seu custeio federativo:</a:t>
            </a:r>
            <a:br>
              <a:rPr lang="pt-BR" sz="2500" dirty="0" smtClean="0">
                <a:solidFill>
                  <a:srgbClr val="CD6815"/>
                </a:solidFill>
                <a:latin typeface="Arial Black" pitchFamily="34" charset="0"/>
                <a:cs typeface="Arial" pitchFamily="34" charset="0"/>
              </a:rPr>
            </a:br>
            <a:r>
              <a:rPr lang="pt-BR" sz="1000" dirty="0" smtClean="0">
                <a:solidFill>
                  <a:srgbClr val="CD6815"/>
                </a:solidFill>
                <a:latin typeface="Arial Black" pitchFamily="34" charset="0"/>
                <a:cs typeface="Arial" pitchFamily="34" charset="0"/>
              </a:rPr>
              <a:t/>
            </a:r>
            <a:br>
              <a:rPr lang="pt-BR" sz="1000" dirty="0" smtClean="0">
                <a:solidFill>
                  <a:srgbClr val="CD6815"/>
                </a:solidFill>
                <a:latin typeface="Arial Black" pitchFamily="34" charset="0"/>
                <a:cs typeface="Arial" pitchFamily="34" charset="0"/>
              </a:rPr>
            </a:br>
            <a:r>
              <a:rPr lang="pt-BR" sz="2500" dirty="0">
                <a:solidFill>
                  <a:srgbClr val="CD6815"/>
                </a:solidFill>
                <a:latin typeface="Arial" pitchFamily="34" charset="0"/>
                <a:cs typeface="Arial" pitchFamily="34" charset="0"/>
              </a:rPr>
              <a:t>3</a:t>
            </a:r>
            <a:r>
              <a:rPr lang="pt-BR" sz="2500" dirty="0" smtClean="0">
                <a:solidFill>
                  <a:srgbClr val="CD6815"/>
                </a:solidFill>
                <a:latin typeface="Arial" pitchFamily="34" charset="0"/>
                <a:cs typeface="Arial" pitchFamily="34" charset="0"/>
              </a:rPr>
              <a:t>) </a:t>
            </a:r>
            <a:r>
              <a:rPr lang="pt-BR" sz="2200" b="0" dirty="0" smtClean="0">
                <a:solidFill>
                  <a:schemeClr val="tx1"/>
                </a:solidFill>
                <a:effectLst/>
                <a:latin typeface="Arial" pitchFamily="34" charset="0"/>
                <a:cs typeface="Arial" pitchFamily="34" charset="0"/>
              </a:rPr>
              <a:t>Chamamento à lide e direito de regresso dos Estados e municípios contra a União pelo quanto suportaram isoladamente de demandas judiciais, no âmbito da responsabilidade solidária que rege a matéria, em casos de medicamentos, produtos e procedimentos não incorporados às diretrizes terapêuticas e protocolos clínicos do SUS, bem como não incluídos nas listas oficiais (RENAME e RENASES);</a:t>
            </a:r>
            <a:r>
              <a:rPr lang="pt-BR" sz="2200" dirty="0" smtClean="0">
                <a:latin typeface="Arial" pitchFamily="34" charset="0"/>
                <a:cs typeface="Arial" pitchFamily="34" charset="0"/>
              </a:rPr>
              <a:t/>
            </a:r>
            <a:br>
              <a:rPr lang="pt-BR" sz="2200" dirty="0" smtClean="0">
                <a:latin typeface="Arial" pitchFamily="34" charset="0"/>
                <a:cs typeface="Arial" pitchFamily="34" charset="0"/>
              </a:rPr>
            </a:br>
            <a:r>
              <a:rPr lang="pt-BR" sz="2200" dirty="0">
                <a:solidFill>
                  <a:srgbClr val="CD6815"/>
                </a:solidFill>
                <a:latin typeface="Arial" pitchFamily="34" charset="0"/>
                <a:cs typeface="Arial" pitchFamily="34" charset="0"/>
              </a:rPr>
              <a:t>4</a:t>
            </a:r>
            <a:r>
              <a:rPr lang="pt-BR" sz="2200" dirty="0" smtClean="0">
                <a:solidFill>
                  <a:srgbClr val="CD6815"/>
                </a:solidFill>
                <a:latin typeface="Arial" pitchFamily="34" charset="0"/>
                <a:cs typeface="Arial" pitchFamily="34" charset="0"/>
              </a:rPr>
              <a:t>) </a:t>
            </a:r>
            <a:r>
              <a:rPr lang="pt-BR" sz="2200" b="0" dirty="0" smtClean="0">
                <a:solidFill>
                  <a:schemeClr val="tx1"/>
                </a:solidFill>
                <a:effectLst/>
                <a:latin typeface="Arial" pitchFamily="34" charset="0"/>
                <a:cs typeface="Arial" pitchFamily="34" charset="0"/>
              </a:rPr>
              <a:t>Fixar a justa interpretação do art. 30, VII da CR/1988 (cooperação técnica e financeira da União e dos Estados para a execução dos serviços de saúde pelos municípios) e do art. 35, VII da Lei Orgânica do SUS.</a:t>
            </a:r>
            <a:br>
              <a:rPr lang="pt-BR" sz="2200" b="0" dirty="0" smtClean="0">
                <a:solidFill>
                  <a:schemeClr val="tx1"/>
                </a:solidFill>
                <a:effectLst/>
                <a:latin typeface="Arial" pitchFamily="34" charset="0"/>
                <a:cs typeface="Arial" pitchFamily="34" charset="0"/>
              </a:rPr>
            </a:br>
            <a:r>
              <a:rPr lang="pt-BR" sz="2500" b="0" dirty="0" smtClean="0">
                <a:solidFill>
                  <a:schemeClr val="tx1"/>
                </a:solidFill>
                <a:effectLst/>
                <a:latin typeface="Arial" pitchFamily="34" charset="0"/>
                <a:cs typeface="Arial" pitchFamily="34" charset="0"/>
              </a:rPr>
              <a:t/>
            </a:r>
            <a:br>
              <a:rPr lang="pt-BR" sz="2500" b="0" dirty="0" smtClean="0">
                <a:solidFill>
                  <a:schemeClr val="tx1"/>
                </a:solidFill>
                <a:effectLst/>
                <a:latin typeface="Arial" pitchFamily="34" charset="0"/>
                <a:cs typeface="Arial" pitchFamily="34" charset="0"/>
              </a:rPr>
            </a:br>
            <a:endParaRPr lang="pt-BR" sz="2500" b="0" dirty="0">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0227679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1"/>
            <a:ext cx="9144000" cy="2132856"/>
          </a:xfrm>
          <a:prstGeom prst="rect">
            <a:avLst/>
          </a:prstGeom>
          <a:noFill/>
          <a:ln w="9525">
            <a:noFill/>
            <a:miter lim="800000"/>
            <a:headEnd/>
            <a:tailEnd/>
          </a:ln>
        </p:spPr>
      </p:pic>
      <p:sp>
        <p:nvSpPr>
          <p:cNvPr id="2" name="Título 1"/>
          <p:cNvSpPr>
            <a:spLocks noGrp="1"/>
          </p:cNvSpPr>
          <p:nvPr>
            <p:ph type="title"/>
          </p:nvPr>
        </p:nvSpPr>
        <p:spPr>
          <a:xfrm>
            <a:off x="502920" y="2204864"/>
            <a:ext cx="8389560" cy="4104456"/>
          </a:xfrm>
        </p:spPr>
        <p:txBody>
          <a:bodyPr>
            <a:noAutofit/>
          </a:bodyPr>
          <a:lstStyle/>
          <a:p>
            <a:pPr algn="just"/>
            <a:r>
              <a:rPr lang="pt-BR" sz="2500" dirty="0" smtClean="0">
                <a:solidFill>
                  <a:srgbClr val="CD6815"/>
                </a:solidFill>
                <a:latin typeface="Arial Black" pitchFamily="34" charset="0"/>
                <a:cs typeface="Arial" pitchFamily="34" charset="0"/>
              </a:rPr>
              <a:t>Desafios para a </a:t>
            </a:r>
            <a:r>
              <a:rPr lang="pt-BR" sz="2500" dirty="0" err="1" smtClean="0">
                <a:solidFill>
                  <a:srgbClr val="CD6815"/>
                </a:solidFill>
                <a:latin typeface="Arial Black" pitchFamily="34" charset="0"/>
                <a:cs typeface="Arial" pitchFamily="34" charset="0"/>
              </a:rPr>
              <a:t>macrojustiça</a:t>
            </a:r>
            <a:r>
              <a:rPr lang="pt-BR" sz="2500" dirty="0" smtClean="0">
                <a:solidFill>
                  <a:srgbClr val="CD6815"/>
                </a:solidFill>
                <a:latin typeface="Arial Black" pitchFamily="34" charset="0"/>
                <a:cs typeface="Arial" pitchFamily="34" charset="0"/>
              </a:rPr>
              <a:t> do direito à saúde e para o equilíbrio do seu custeio federativo:</a:t>
            </a:r>
            <a:br>
              <a:rPr lang="pt-BR" sz="2500" dirty="0" smtClean="0">
                <a:solidFill>
                  <a:srgbClr val="CD6815"/>
                </a:solidFill>
                <a:latin typeface="Arial Black" pitchFamily="34" charset="0"/>
                <a:cs typeface="Arial" pitchFamily="34" charset="0"/>
              </a:rPr>
            </a:br>
            <a:r>
              <a:rPr lang="pt-BR" sz="2500" dirty="0" smtClean="0">
                <a:solidFill>
                  <a:srgbClr val="CD6815"/>
                </a:solidFill>
                <a:latin typeface="Arial Black" pitchFamily="34" charset="0"/>
                <a:cs typeface="Arial" pitchFamily="34" charset="0"/>
              </a:rPr>
              <a:t/>
            </a:r>
            <a:br>
              <a:rPr lang="pt-BR" sz="2500" dirty="0" smtClean="0">
                <a:solidFill>
                  <a:srgbClr val="CD6815"/>
                </a:solidFill>
                <a:latin typeface="Arial Black" pitchFamily="34" charset="0"/>
                <a:cs typeface="Arial" pitchFamily="34" charset="0"/>
              </a:rPr>
            </a:br>
            <a:r>
              <a:rPr lang="pt-BR" sz="2500" dirty="0" smtClean="0">
                <a:solidFill>
                  <a:srgbClr val="CD6815"/>
                </a:solidFill>
                <a:latin typeface="Arial" pitchFamily="34" charset="0"/>
                <a:cs typeface="Arial" pitchFamily="34" charset="0"/>
              </a:rPr>
              <a:t>5) </a:t>
            </a:r>
            <a:r>
              <a:rPr lang="pt-BR" sz="2500" b="0" dirty="0" smtClean="0">
                <a:solidFill>
                  <a:schemeClr val="tx1"/>
                </a:solidFill>
                <a:effectLst/>
                <a:latin typeface="Arial" pitchFamily="34" charset="0"/>
                <a:cs typeface="Arial" pitchFamily="34" charset="0"/>
              </a:rPr>
              <a:t>Exigir os critérios de rateio para a progressiva redução das disparidades regionais (no que se incluem os “impactos </a:t>
            </a:r>
            <a:r>
              <a:rPr lang="pt-BR" sz="2500" b="0" dirty="0" err="1" smtClean="0">
                <a:solidFill>
                  <a:schemeClr val="tx1"/>
                </a:solidFill>
                <a:effectLst/>
                <a:latin typeface="Arial" pitchFamily="34" charset="0"/>
                <a:cs typeface="Arial" pitchFamily="34" charset="0"/>
              </a:rPr>
              <a:t>desalocativos</a:t>
            </a:r>
            <a:r>
              <a:rPr lang="pt-BR" sz="2500" b="0" dirty="0" smtClean="0">
                <a:solidFill>
                  <a:schemeClr val="tx1"/>
                </a:solidFill>
                <a:effectLst/>
                <a:latin typeface="Arial" pitchFamily="34" charset="0"/>
                <a:cs typeface="Arial" pitchFamily="34" charset="0"/>
              </a:rPr>
              <a:t>” da </a:t>
            </a:r>
            <a:r>
              <a:rPr lang="pt-BR" sz="2500" b="0" dirty="0" err="1" smtClean="0">
                <a:solidFill>
                  <a:schemeClr val="tx1"/>
                </a:solidFill>
                <a:effectLst/>
                <a:latin typeface="Arial" pitchFamily="34" charset="0"/>
                <a:cs typeface="Arial" pitchFamily="34" charset="0"/>
              </a:rPr>
              <a:t>judicialização</a:t>
            </a:r>
            <a:r>
              <a:rPr lang="pt-BR" sz="2500" b="0" dirty="0" smtClean="0">
                <a:solidFill>
                  <a:schemeClr val="tx1"/>
                </a:solidFill>
                <a:effectLst/>
                <a:latin typeface="Arial" pitchFamily="34" charset="0"/>
                <a:cs typeface="Arial" pitchFamily="34" charset="0"/>
              </a:rPr>
              <a:t> da saúde), de que trata o art. 198, § 3º, inciso II da CR/1988. </a:t>
            </a:r>
            <a:br>
              <a:rPr lang="pt-BR" sz="2500" b="0" dirty="0" smtClean="0">
                <a:solidFill>
                  <a:schemeClr val="tx1"/>
                </a:solidFill>
                <a:effectLst/>
                <a:latin typeface="Arial" pitchFamily="34" charset="0"/>
                <a:cs typeface="Arial" pitchFamily="34" charset="0"/>
              </a:rPr>
            </a:br>
            <a:endParaRPr lang="pt-BR" sz="2500" b="0" dirty="0">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31426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1"/>
            <a:ext cx="9144000" cy="2132856"/>
          </a:xfrm>
          <a:prstGeom prst="rect">
            <a:avLst/>
          </a:prstGeom>
          <a:noFill/>
          <a:ln w="9525">
            <a:noFill/>
            <a:miter lim="800000"/>
            <a:headEnd/>
            <a:tailEnd/>
          </a:ln>
        </p:spPr>
      </p:pic>
      <p:sp>
        <p:nvSpPr>
          <p:cNvPr id="2" name="Título 1"/>
          <p:cNvSpPr>
            <a:spLocks noGrp="1"/>
          </p:cNvSpPr>
          <p:nvPr>
            <p:ph type="title"/>
          </p:nvPr>
        </p:nvSpPr>
        <p:spPr>
          <a:xfrm>
            <a:off x="502920" y="2636912"/>
            <a:ext cx="8389560" cy="3672408"/>
          </a:xfrm>
        </p:spPr>
        <p:txBody>
          <a:bodyPr>
            <a:noAutofit/>
          </a:bodyPr>
          <a:lstStyle/>
          <a:p>
            <a:pPr algn="ctr"/>
            <a:r>
              <a:rPr lang="pt-BR" sz="3300" dirty="0" smtClean="0">
                <a:solidFill>
                  <a:srgbClr val="002060"/>
                </a:solidFill>
                <a:effectLst/>
                <a:latin typeface="Arial" pitchFamily="34" charset="0"/>
                <a:cs typeface="Arial" pitchFamily="34" charset="0"/>
              </a:rPr>
              <a:t>É preciso mudar o fluxo da </a:t>
            </a:r>
            <a:r>
              <a:rPr lang="pt-BR" sz="3300" dirty="0" err="1" smtClean="0">
                <a:solidFill>
                  <a:srgbClr val="002060"/>
                </a:solidFill>
                <a:effectLst/>
                <a:latin typeface="Arial" pitchFamily="34" charset="0"/>
                <a:cs typeface="Arial" pitchFamily="34" charset="0"/>
              </a:rPr>
              <a:t>judicialização</a:t>
            </a:r>
            <a:r>
              <a:rPr lang="pt-BR" sz="3300" dirty="0" smtClean="0">
                <a:solidFill>
                  <a:srgbClr val="002060"/>
                </a:solidFill>
                <a:effectLst/>
                <a:latin typeface="Arial" pitchFamily="34" charset="0"/>
                <a:cs typeface="Arial" pitchFamily="34" charset="0"/>
              </a:rPr>
              <a:t> da saúde para, no mínimo, impor à União maiores ônus argumentativos para suas omissões e atrasos quanto à efetividade do direito à saúde e para sua trajetória de redução proporcional no custeio do SUS.</a:t>
            </a:r>
            <a:r>
              <a:rPr lang="pt-BR" sz="2500" b="0" dirty="0" smtClean="0">
                <a:solidFill>
                  <a:srgbClr val="002060"/>
                </a:solidFill>
                <a:effectLst/>
                <a:latin typeface="Arial" pitchFamily="34" charset="0"/>
                <a:cs typeface="Arial" pitchFamily="34" charset="0"/>
              </a:rPr>
              <a:t/>
            </a:r>
            <a:br>
              <a:rPr lang="pt-BR" sz="2500" b="0" dirty="0" smtClean="0">
                <a:solidFill>
                  <a:srgbClr val="002060"/>
                </a:solidFill>
                <a:effectLst/>
                <a:latin typeface="Arial" pitchFamily="34" charset="0"/>
                <a:cs typeface="Arial" pitchFamily="34" charset="0"/>
              </a:rPr>
            </a:br>
            <a:r>
              <a:rPr lang="pt-BR" sz="2500" b="0" dirty="0" smtClean="0">
                <a:solidFill>
                  <a:schemeClr val="tx1"/>
                </a:solidFill>
                <a:effectLst/>
                <a:latin typeface="Arial" pitchFamily="34" charset="0"/>
                <a:cs typeface="Arial" pitchFamily="34" charset="0"/>
              </a:rPr>
              <a:t/>
            </a:r>
            <a:br>
              <a:rPr lang="pt-BR" sz="2500" b="0" dirty="0" smtClean="0">
                <a:solidFill>
                  <a:schemeClr val="tx1"/>
                </a:solidFill>
                <a:effectLst/>
                <a:latin typeface="Arial" pitchFamily="34" charset="0"/>
                <a:cs typeface="Arial" pitchFamily="34" charset="0"/>
              </a:rPr>
            </a:br>
            <a:endParaRPr lang="pt-BR" sz="2500" b="0" dirty="0">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31426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1"/>
            <a:ext cx="9144000" cy="2132856"/>
          </a:xfrm>
          <a:prstGeom prst="rect">
            <a:avLst/>
          </a:prstGeom>
          <a:noFill/>
          <a:ln w="9525">
            <a:noFill/>
            <a:miter lim="800000"/>
            <a:headEnd/>
            <a:tailEnd/>
          </a:ln>
        </p:spPr>
      </p:pic>
      <p:sp>
        <p:nvSpPr>
          <p:cNvPr id="2" name="Título 1"/>
          <p:cNvSpPr>
            <a:spLocks noGrp="1"/>
          </p:cNvSpPr>
          <p:nvPr>
            <p:ph type="title"/>
          </p:nvPr>
        </p:nvSpPr>
        <p:spPr>
          <a:xfrm>
            <a:off x="502920" y="1916832"/>
            <a:ext cx="8389560" cy="4392488"/>
          </a:xfrm>
        </p:spPr>
        <p:txBody>
          <a:bodyPr>
            <a:noAutofit/>
          </a:bodyPr>
          <a:lstStyle/>
          <a:p>
            <a:pPr algn="ctr"/>
            <a:r>
              <a:rPr lang="pt-BR" sz="2000" b="0" dirty="0" smtClean="0">
                <a:solidFill>
                  <a:srgbClr val="002060"/>
                </a:solidFill>
                <a:effectLst/>
                <a:latin typeface="Arial" pitchFamily="34" charset="0"/>
                <a:cs typeface="Arial" pitchFamily="34" charset="0"/>
              </a:rPr>
              <a:t/>
            </a:r>
            <a:br>
              <a:rPr lang="pt-BR" sz="2000" b="0" dirty="0" smtClean="0">
                <a:solidFill>
                  <a:srgbClr val="002060"/>
                </a:solidFill>
                <a:effectLst/>
                <a:latin typeface="Arial" pitchFamily="34" charset="0"/>
                <a:cs typeface="Arial" pitchFamily="34" charset="0"/>
              </a:rPr>
            </a:br>
            <a:r>
              <a:rPr lang="pt-BR" sz="2500" b="0" dirty="0" smtClean="0">
                <a:solidFill>
                  <a:srgbClr val="002060"/>
                </a:solidFill>
                <a:effectLst/>
                <a:latin typeface="Arial" pitchFamily="34" charset="0"/>
                <a:cs typeface="Arial" pitchFamily="34" charset="0"/>
              </a:rPr>
              <a:t>Interessante notar, a esse respeito, a falta de sanções institucionais para o inadimplemento da União em relação ao dever de gasto mínimo em saúde tanto na LC 141/2012, quanto no Decreto 7.827/2012, que a regulamentou. </a:t>
            </a:r>
            <a:br>
              <a:rPr lang="pt-BR" sz="2500" b="0" dirty="0" smtClean="0">
                <a:solidFill>
                  <a:srgbClr val="002060"/>
                </a:solidFill>
                <a:effectLst/>
                <a:latin typeface="Arial" pitchFamily="34" charset="0"/>
                <a:cs typeface="Arial" pitchFamily="34" charset="0"/>
              </a:rPr>
            </a:br>
            <a:r>
              <a:rPr lang="pt-BR" sz="2500" b="0" dirty="0" smtClean="0">
                <a:solidFill>
                  <a:srgbClr val="002060"/>
                </a:solidFill>
                <a:effectLst/>
                <a:latin typeface="Arial" pitchFamily="34" charset="0"/>
                <a:cs typeface="Arial" pitchFamily="34" charset="0"/>
              </a:rPr>
              <a:t>Apenas Estados, DF e Municípios podem ser punidos com o condicionamento de transferências obrigatórias e a suspensão de transferências voluntárias, enquanto a União foi – direta ou indiretamente – erigida como o grande ente sancionador dos demais pelo descumprimento do dever de gasto mínimo.</a:t>
            </a:r>
            <a:endParaRPr lang="pt-BR" sz="2500" b="0" dirty="0">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31426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1"/>
            <a:ext cx="9144000" cy="2132856"/>
          </a:xfrm>
          <a:prstGeom prst="rect">
            <a:avLst/>
          </a:prstGeom>
          <a:noFill/>
          <a:ln w="9525">
            <a:noFill/>
            <a:miter lim="800000"/>
            <a:headEnd/>
            <a:tailEnd/>
          </a:ln>
        </p:spPr>
      </p:pic>
      <p:sp>
        <p:nvSpPr>
          <p:cNvPr id="2" name="Título 1"/>
          <p:cNvSpPr>
            <a:spLocks noGrp="1"/>
          </p:cNvSpPr>
          <p:nvPr>
            <p:ph type="title"/>
          </p:nvPr>
        </p:nvSpPr>
        <p:spPr>
          <a:xfrm>
            <a:off x="502920" y="2204864"/>
            <a:ext cx="8389560" cy="4104456"/>
          </a:xfrm>
        </p:spPr>
        <p:txBody>
          <a:bodyPr>
            <a:noAutofit/>
          </a:bodyPr>
          <a:lstStyle/>
          <a:p>
            <a:pPr algn="ctr"/>
            <a:r>
              <a:rPr lang="pt-BR" sz="2500" b="0" dirty="0" smtClean="0">
                <a:solidFill>
                  <a:srgbClr val="002060"/>
                </a:solidFill>
                <a:effectLst/>
                <a:latin typeface="Arial" pitchFamily="34" charset="0"/>
                <a:cs typeface="Arial" pitchFamily="34" charset="0"/>
              </a:rPr>
              <a:t>O descumprimento federal do regime de gasto mínimo em saúde só pode ser punido no âmbito da responsabilização pessoal do gestor que lhe der causa, como previsto, aliás, no art. 46 da LC 141/2012. </a:t>
            </a:r>
            <a:br>
              <a:rPr lang="pt-BR" sz="2500" b="0" dirty="0" smtClean="0">
                <a:solidFill>
                  <a:srgbClr val="002060"/>
                </a:solidFill>
                <a:effectLst/>
                <a:latin typeface="Arial" pitchFamily="34" charset="0"/>
                <a:cs typeface="Arial" pitchFamily="34" charset="0"/>
              </a:rPr>
            </a:br>
            <a:r>
              <a:rPr lang="pt-BR" sz="2500" b="0" dirty="0" smtClean="0">
                <a:solidFill>
                  <a:srgbClr val="002060"/>
                </a:solidFill>
                <a:effectLst/>
                <a:latin typeface="Arial" pitchFamily="34" charset="0"/>
                <a:cs typeface="Arial" pitchFamily="34" charset="0"/>
              </a:rPr>
              <a:t>Tal constatação, contudo, não afasta o exame da conformidade constitucional da trajetória de </a:t>
            </a:r>
            <a:r>
              <a:rPr lang="pt-BR" sz="2500" b="0" dirty="0" err="1" smtClean="0">
                <a:solidFill>
                  <a:srgbClr val="002060"/>
                </a:solidFill>
                <a:effectLst/>
                <a:latin typeface="Arial" pitchFamily="34" charset="0"/>
                <a:cs typeface="Arial" pitchFamily="34" charset="0"/>
              </a:rPr>
              <a:t>regressividade</a:t>
            </a:r>
            <a:r>
              <a:rPr lang="pt-BR" sz="2500" b="0" dirty="0" smtClean="0">
                <a:solidFill>
                  <a:srgbClr val="002060"/>
                </a:solidFill>
                <a:effectLst/>
                <a:latin typeface="Arial" pitchFamily="34" charset="0"/>
                <a:cs typeface="Arial" pitchFamily="34" charset="0"/>
              </a:rPr>
              <a:t> proporcional daquele piso que tem operado como teto, sob pena de a própria União restar alheia ao controle.</a:t>
            </a:r>
            <a:endParaRPr lang="pt-BR" sz="2500" b="0" dirty="0">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31426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1484784"/>
            <a:ext cx="8496944" cy="5112568"/>
          </a:xfrm>
        </p:spPr>
        <p:txBody>
          <a:bodyPr>
            <a:normAutofit/>
          </a:bodyPr>
          <a:lstStyle/>
          <a:p>
            <a:pPr algn="just"/>
            <a:r>
              <a:rPr lang="pt-BR" sz="2900" dirty="0" smtClean="0">
                <a:latin typeface="Arial" pitchFamily="34" charset="0"/>
                <a:cs typeface="Arial" pitchFamily="34" charset="0"/>
              </a:rPr>
              <a:t>Se assim era definido pela EC 29/2000, também deve ser exigida à luz da EC 86/2015 a manutenção da garantia de irredutibilidade nominal de tal piso, mesmo em face de variação negativa do PIB e da receita corrente líquida da União, com fulcro no art. 194, parágrafo único, IV da CR/1988 (irredutibilidade dos direitos amparados no bojo da seguridade social).</a:t>
            </a:r>
          </a:p>
          <a:p>
            <a:pPr algn="just"/>
            <a:endParaRPr lang="pt-BR" dirty="0">
              <a:latin typeface="Arial" pitchFamily="34" charset="0"/>
              <a:cs typeface="Arial" pitchFamily="34" charset="0"/>
            </a:endParaRPr>
          </a:p>
        </p:txBody>
      </p:sp>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Vedação de retrocesso e gasto mínimo em ASPS</a:t>
            </a:r>
            <a:endParaRPr lang="pt-BR" sz="2800" dirty="0">
              <a:solidFill>
                <a:srgbClr val="CD6815"/>
              </a:solidFill>
              <a:latin typeface="Arial Black" pitchFamily="34" charset="0"/>
            </a:endParaRP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1"/>
            <a:ext cx="9144000" cy="1124743"/>
          </a:xfrm>
          <a:prstGeom prst="rect">
            <a:avLst/>
          </a:prstGeom>
          <a:noFill/>
          <a:ln w="9525">
            <a:noFill/>
            <a:miter lim="800000"/>
            <a:headEnd/>
            <a:tailEnd/>
          </a:ln>
        </p:spPr>
      </p:pic>
      <p:sp>
        <p:nvSpPr>
          <p:cNvPr id="2" name="Título 1"/>
          <p:cNvSpPr>
            <a:spLocks noGrp="1"/>
          </p:cNvSpPr>
          <p:nvPr>
            <p:ph type="title"/>
          </p:nvPr>
        </p:nvSpPr>
        <p:spPr>
          <a:xfrm>
            <a:off x="502920" y="2204864"/>
            <a:ext cx="8389560" cy="3528392"/>
          </a:xfrm>
        </p:spPr>
        <p:txBody>
          <a:bodyPr>
            <a:noAutofit/>
          </a:bodyPr>
          <a:lstStyle/>
          <a:p>
            <a:pPr algn="just"/>
            <a:r>
              <a:rPr lang="pt-BR" sz="2400" dirty="0" smtClean="0">
                <a:solidFill>
                  <a:srgbClr val="CD6815"/>
                </a:solidFill>
                <a:effectLst>
                  <a:outerShdw blurRad="38100" dist="38100" dir="2700000" algn="tl">
                    <a:srgbClr val="000000">
                      <a:alpha val="43137"/>
                    </a:srgbClr>
                  </a:outerShdw>
                </a:effectLst>
                <a:latin typeface="Arial Black" pitchFamily="34" charset="0"/>
              </a:rPr>
              <a:t>Gasto mínimo material </a:t>
            </a:r>
            <a:br>
              <a:rPr lang="pt-BR" sz="2400" dirty="0" smtClean="0">
                <a:solidFill>
                  <a:srgbClr val="CD6815"/>
                </a:solidFill>
                <a:effectLst>
                  <a:outerShdw blurRad="38100" dist="38100" dir="2700000" algn="tl">
                    <a:srgbClr val="000000">
                      <a:alpha val="43137"/>
                    </a:srgbClr>
                  </a:outerShdw>
                </a:effectLst>
                <a:latin typeface="Arial Black" pitchFamily="34" charset="0"/>
              </a:rPr>
            </a:br>
            <a:r>
              <a:rPr lang="pt-BR" sz="2400" dirty="0" smtClean="0">
                <a:solidFill>
                  <a:srgbClr val="CD6815"/>
                </a:solidFill>
                <a:effectLst>
                  <a:outerShdw blurRad="38100" dist="38100" dir="2700000" algn="tl">
                    <a:srgbClr val="000000">
                      <a:alpha val="43137"/>
                    </a:srgbClr>
                  </a:outerShdw>
                </a:effectLst>
                <a:latin typeface="Arial Black" pitchFamily="34" charset="0"/>
              </a:rPr>
              <a:t>e controle da </a:t>
            </a:r>
            <a:r>
              <a:rPr lang="pt-BR" sz="2400" dirty="0" err="1" smtClean="0">
                <a:solidFill>
                  <a:srgbClr val="CD6815"/>
                </a:solidFill>
                <a:effectLst>
                  <a:outerShdw blurRad="38100" dist="38100" dir="2700000" algn="tl">
                    <a:srgbClr val="000000">
                      <a:alpha val="43137"/>
                    </a:srgbClr>
                  </a:outerShdw>
                </a:effectLst>
                <a:latin typeface="Arial Black" pitchFamily="34" charset="0"/>
              </a:rPr>
              <a:t>regressividade</a:t>
            </a:r>
            <a:r>
              <a:rPr lang="pt-BR" sz="2400" dirty="0" smtClean="0">
                <a:solidFill>
                  <a:srgbClr val="CD6815"/>
                </a:solidFill>
                <a:effectLst>
                  <a:outerShdw blurRad="38100" dist="38100" dir="2700000" algn="tl">
                    <a:srgbClr val="000000">
                      <a:alpha val="43137"/>
                    </a:srgbClr>
                  </a:outerShdw>
                </a:effectLst>
                <a:latin typeface="Arial Black" pitchFamily="34" charset="0"/>
              </a:rPr>
              <a:t> proporcional</a:t>
            </a:r>
            <a:br>
              <a:rPr lang="pt-BR" sz="2400" dirty="0" smtClean="0">
                <a:solidFill>
                  <a:srgbClr val="CD6815"/>
                </a:solidFill>
                <a:effectLst>
                  <a:outerShdw blurRad="38100" dist="38100" dir="2700000" algn="tl">
                    <a:srgbClr val="000000">
                      <a:alpha val="43137"/>
                    </a:srgbClr>
                  </a:outerShdw>
                </a:effectLst>
                <a:latin typeface="Arial Black" pitchFamily="34" charset="0"/>
              </a:rPr>
            </a:br>
            <a:r>
              <a:rPr lang="pt-BR" sz="2400" dirty="0" smtClean="0">
                <a:solidFill>
                  <a:srgbClr val="CD6815"/>
                </a:solidFill>
                <a:effectLst>
                  <a:outerShdw blurRad="38100" dist="38100" dir="2700000" algn="tl">
                    <a:srgbClr val="000000">
                      <a:alpha val="43137"/>
                    </a:srgbClr>
                  </a:outerShdw>
                </a:effectLst>
                <a:latin typeface="Arial Black" pitchFamily="34" charset="0"/>
              </a:rPr>
              <a:t/>
            </a:r>
            <a:br>
              <a:rPr lang="pt-BR" sz="2400" dirty="0" smtClean="0">
                <a:solidFill>
                  <a:srgbClr val="CD6815"/>
                </a:solidFill>
                <a:effectLst>
                  <a:outerShdw blurRad="38100" dist="38100" dir="2700000" algn="tl">
                    <a:srgbClr val="000000">
                      <a:alpha val="43137"/>
                    </a:srgbClr>
                  </a:outerShdw>
                </a:effectLst>
                <a:latin typeface="Arial Black" pitchFamily="34" charset="0"/>
              </a:rPr>
            </a:br>
            <a:r>
              <a:rPr lang="pt-BR" sz="2000" b="0" dirty="0" smtClean="0">
                <a:solidFill>
                  <a:srgbClr val="002060"/>
                </a:solidFill>
                <a:effectLst/>
                <a:latin typeface="Arial" pitchFamily="34" charset="0"/>
                <a:cs typeface="Arial" pitchFamily="34" charset="0"/>
              </a:rPr>
              <a:t>Diferentemente do usualmente alegado pelos gestores públicos — a pretexto de reserva do possível ou discricionariedade administrativa — as prescrições legais de obrigações de fazer em saúde e educação são muitas, criam vinculações substantivas </a:t>
            </a:r>
            <a:r>
              <a:rPr lang="pt-BR" sz="2000" b="0" dirty="0" err="1" smtClean="0">
                <a:solidFill>
                  <a:srgbClr val="002060"/>
                </a:solidFill>
                <a:effectLst/>
                <a:latin typeface="Arial" pitchFamily="34" charset="0"/>
                <a:cs typeface="Arial" pitchFamily="34" charset="0"/>
              </a:rPr>
              <a:t>inafastáveis</a:t>
            </a:r>
            <a:r>
              <a:rPr lang="pt-BR" sz="2000" b="0" dirty="0" smtClean="0">
                <a:solidFill>
                  <a:srgbClr val="002060"/>
                </a:solidFill>
                <a:effectLst/>
                <a:latin typeface="Arial" pitchFamily="34" charset="0"/>
                <a:cs typeface="Arial" pitchFamily="34" charset="0"/>
              </a:rPr>
              <a:t> para o conteúdo do gasto mínimo e reclamam eficácia imediata, nos moldes do art. 5º, §1º da CR/1988.</a:t>
            </a:r>
            <a:br>
              <a:rPr lang="pt-BR" sz="2000" b="0" dirty="0" smtClean="0">
                <a:solidFill>
                  <a:srgbClr val="002060"/>
                </a:solidFill>
                <a:effectLst/>
                <a:latin typeface="Arial" pitchFamily="34" charset="0"/>
                <a:cs typeface="Arial" pitchFamily="34" charset="0"/>
              </a:rPr>
            </a:br>
            <a:r>
              <a:rPr lang="pt-BR" sz="2000" b="0" dirty="0" smtClean="0">
                <a:solidFill>
                  <a:srgbClr val="002060"/>
                </a:solidFill>
                <a:effectLst/>
                <a:latin typeface="Arial" pitchFamily="34" charset="0"/>
                <a:cs typeface="Arial" pitchFamily="34" charset="0"/>
              </a:rPr>
              <a:t>Os desafios abertos pela noção substantiva de gasto mínimo passam, obviamente, pela</a:t>
            </a:r>
            <a:r>
              <a:rPr lang="pt-BR" sz="2000" b="0" dirty="0" smtClean="0">
                <a:effectLst/>
                <a:latin typeface="Arial" pitchFamily="34" charset="0"/>
                <a:cs typeface="Arial" pitchFamily="34" charset="0"/>
              </a:rPr>
              <a:t> </a:t>
            </a:r>
            <a:r>
              <a:rPr lang="pt-BR" sz="2000" b="0" u="sng" dirty="0" smtClean="0">
                <a:solidFill>
                  <a:srgbClr val="002060"/>
                </a:solidFill>
                <a:effectLst/>
                <a:latin typeface="Arial" pitchFamily="34" charset="0"/>
                <a:cs typeface="Arial" pitchFamily="34" charset="0"/>
              </a:rPr>
              <a:t>avaliação de se as despesas empreendidas naquele porcentual vinculado foram capazes de assegurar o cumprimento das obrigações constitucionais e legais de fazer</a:t>
            </a:r>
            <a:r>
              <a:rPr lang="pt-BR" sz="2000" b="0" dirty="0" smtClean="0">
                <a:solidFill>
                  <a:srgbClr val="002060"/>
                </a:solidFill>
                <a:effectLst/>
                <a:latin typeface="Arial" pitchFamily="34" charset="0"/>
                <a:cs typeface="Arial" pitchFamily="34" charset="0"/>
              </a:rPr>
              <a:t>, assim como pelo </a:t>
            </a:r>
            <a:r>
              <a:rPr lang="pt-BR" sz="2000" b="0" u="sng" dirty="0" smtClean="0">
                <a:solidFill>
                  <a:srgbClr val="002060"/>
                </a:solidFill>
                <a:effectLst/>
                <a:latin typeface="Arial" pitchFamily="34" charset="0"/>
                <a:cs typeface="Arial" pitchFamily="34" charset="0"/>
              </a:rPr>
              <a:t>controle de se os resultados obtidos não se revelaram imotivadamente regressivos ao longo do tempo</a:t>
            </a:r>
            <a:r>
              <a:rPr lang="pt-BR" sz="2000" b="0" dirty="0" smtClean="0">
                <a:effectLst/>
                <a:latin typeface="Arial" pitchFamily="34" charset="0"/>
                <a:cs typeface="Arial" pitchFamily="34" charset="0"/>
              </a:rPr>
              <a:t>.</a:t>
            </a:r>
            <a:br>
              <a:rPr lang="pt-BR" sz="2000" b="0" dirty="0" smtClean="0">
                <a:effectLst/>
                <a:latin typeface="Arial" pitchFamily="34" charset="0"/>
                <a:cs typeface="Arial" pitchFamily="34" charset="0"/>
              </a:rPr>
            </a:br>
            <a:r>
              <a:rPr lang="pt-BR" sz="2500" dirty="0" smtClean="0">
                <a:solidFill>
                  <a:srgbClr val="CD6815"/>
                </a:solidFill>
                <a:latin typeface="Arial Black" pitchFamily="34" charset="0"/>
                <a:cs typeface="Arial" pitchFamily="34" charset="0"/>
              </a:rPr>
              <a:t/>
            </a:r>
            <a:br>
              <a:rPr lang="pt-BR" sz="2500" dirty="0" smtClean="0">
                <a:solidFill>
                  <a:srgbClr val="CD6815"/>
                </a:solidFill>
                <a:latin typeface="Arial Black" pitchFamily="34" charset="0"/>
                <a:cs typeface="Arial" pitchFamily="34" charset="0"/>
              </a:rPr>
            </a:br>
            <a:endParaRPr lang="pt-BR" sz="2500" b="0" dirty="0">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314264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1"/>
            <a:ext cx="9144000" cy="1124743"/>
          </a:xfrm>
          <a:prstGeom prst="rect">
            <a:avLst/>
          </a:prstGeom>
          <a:noFill/>
          <a:ln w="9525">
            <a:noFill/>
            <a:miter lim="800000"/>
            <a:headEnd/>
            <a:tailEnd/>
          </a:ln>
        </p:spPr>
      </p:pic>
      <p:sp>
        <p:nvSpPr>
          <p:cNvPr id="2" name="Título 1"/>
          <p:cNvSpPr>
            <a:spLocks noGrp="1"/>
          </p:cNvSpPr>
          <p:nvPr>
            <p:ph type="title"/>
          </p:nvPr>
        </p:nvSpPr>
        <p:spPr>
          <a:xfrm>
            <a:off x="502920" y="2204864"/>
            <a:ext cx="8389560" cy="3744416"/>
          </a:xfrm>
        </p:spPr>
        <p:txBody>
          <a:bodyPr>
            <a:noAutofit/>
          </a:bodyPr>
          <a:lstStyle/>
          <a:p>
            <a:pPr algn="ctr"/>
            <a:r>
              <a:rPr lang="pt-BR" sz="3000" dirty="0" smtClean="0">
                <a:solidFill>
                  <a:srgbClr val="CD6815"/>
                </a:solidFill>
                <a:effectLst>
                  <a:outerShdw blurRad="38100" dist="38100" dir="2700000" algn="tl">
                    <a:srgbClr val="000000">
                      <a:alpha val="43137"/>
                    </a:srgbClr>
                  </a:outerShdw>
                </a:effectLst>
                <a:latin typeface="Arial Black" pitchFamily="34" charset="0"/>
              </a:rPr>
              <a:t>Vedação de retrocesso como vedação de estagnação imotivada</a:t>
            </a:r>
            <a:r>
              <a:rPr lang="pt-BR" sz="2400" dirty="0" smtClean="0">
                <a:solidFill>
                  <a:srgbClr val="CD6815"/>
                </a:solidFill>
                <a:effectLst>
                  <a:outerShdw blurRad="38100" dist="38100" dir="2700000" algn="tl">
                    <a:srgbClr val="000000">
                      <a:alpha val="43137"/>
                    </a:srgbClr>
                  </a:outerShdw>
                </a:effectLst>
                <a:latin typeface="Arial Black" pitchFamily="34" charset="0"/>
              </a:rPr>
              <a:t/>
            </a:r>
            <a:br>
              <a:rPr lang="pt-BR" sz="2400" dirty="0" smtClean="0">
                <a:solidFill>
                  <a:srgbClr val="CD6815"/>
                </a:solidFill>
                <a:effectLst>
                  <a:outerShdw blurRad="38100" dist="38100" dir="2700000" algn="tl">
                    <a:srgbClr val="000000">
                      <a:alpha val="43137"/>
                    </a:srgbClr>
                  </a:outerShdw>
                </a:effectLst>
                <a:latin typeface="Arial Black" pitchFamily="34" charset="0"/>
              </a:rPr>
            </a:br>
            <a:r>
              <a:rPr lang="pt-BR" sz="2400" dirty="0" smtClean="0">
                <a:solidFill>
                  <a:srgbClr val="CD6815"/>
                </a:solidFill>
                <a:effectLst>
                  <a:outerShdw blurRad="38100" dist="38100" dir="2700000" algn="tl">
                    <a:srgbClr val="000000">
                      <a:alpha val="43137"/>
                    </a:srgbClr>
                  </a:outerShdw>
                </a:effectLst>
                <a:latin typeface="Arial Black" pitchFamily="34" charset="0"/>
              </a:rPr>
              <a:t/>
            </a:r>
            <a:br>
              <a:rPr lang="pt-BR" sz="2400" dirty="0" smtClean="0">
                <a:solidFill>
                  <a:srgbClr val="CD6815"/>
                </a:solidFill>
                <a:effectLst>
                  <a:outerShdw blurRad="38100" dist="38100" dir="2700000" algn="tl">
                    <a:srgbClr val="000000">
                      <a:alpha val="43137"/>
                    </a:srgbClr>
                  </a:outerShdw>
                </a:effectLst>
                <a:latin typeface="Arial Black" pitchFamily="34" charset="0"/>
              </a:rPr>
            </a:br>
            <a:r>
              <a:rPr lang="pt-PT" sz="3000" dirty="0" smtClean="0">
                <a:solidFill>
                  <a:srgbClr val="002060"/>
                </a:solidFill>
                <a:latin typeface="Arial" pitchFamily="34" charset="0"/>
                <a:cs typeface="Arial" pitchFamily="34" charset="0"/>
              </a:rPr>
              <a:t>O princípio da vedação de retrocesso para os direitos à saúde e à educação já não se situa estritamente no patamar de vedação de extinção ou redução deliberada do arranjo, mas também inclui e exige a proibição de estagnação ou restrição interpretativa que lhe retire a possibilidade de progredir.</a:t>
            </a:r>
            <a:r>
              <a:rPr lang="pt-BR" sz="2000" dirty="0" smtClean="0">
                <a:solidFill>
                  <a:srgbClr val="002060"/>
                </a:solidFill>
                <a:latin typeface="Arial" pitchFamily="34" charset="0"/>
                <a:cs typeface="Arial" pitchFamily="34" charset="0"/>
              </a:rPr>
              <a:t/>
            </a:r>
            <a:br>
              <a:rPr lang="pt-BR" sz="2000" dirty="0" smtClean="0">
                <a:solidFill>
                  <a:srgbClr val="002060"/>
                </a:solidFill>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500" dirty="0" smtClean="0">
                <a:solidFill>
                  <a:srgbClr val="CD6815"/>
                </a:solidFill>
                <a:latin typeface="Arial Black" pitchFamily="34" charset="0"/>
                <a:cs typeface="Arial" pitchFamily="34" charset="0"/>
              </a:rPr>
              <a:t/>
            </a:r>
            <a:br>
              <a:rPr lang="pt-BR" sz="2500" dirty="0" smtClean="0">
                <a:solidFill>
                  <a:srgbClr val="CD6815"/>
                </a:solidFill>
                <a:latin typeface="Arial Black" pitchFamily="34" charset="0"/>
                <a:cs typeface="Arial" pitchFamily="34" charset="0"/>
              </a:rPr>
            </a:br>
            <a:endParaRPr lang="pt-BR" sz="2500" b="0" dirty="0">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4314264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2060847"/>
          </a:xfrm>
          <a:prstGeom prst="rect">
            <a:avLst/>
          </a:prstGeom>
          <a:noFill/>
          <a:ln w="9525">
            <a:noFill/>
            <a:miter lim="800000"/>
            <a:headEnd/>
            <a:tailEnd/>
          </a:ln>
        </p:spPr>
      </p:pic>
      <p:sp>
        <p:nvSpPr>
          <p:cNvPr id="2" name="Título 1"/>
          <p:cNvSpPr>
            <a:spLocks noGrp="1"/>
          </p:cNvSpPr>
          <p:nvPr>
            <p:ph type="title"/>
          </p:nvPr>
        </p:nvSpPr>
        <p:spPr>
          <a:xfrm>
            <a:off x="611560" y="3356992"/>
            <a:ext cx="8229600" cy="2439144"/>
          </a:xfrm>
        </p:spPr>
        <p:txBody>
          <a:bodyPr>
            <a:normAutofit/>
          </a:bodyPr>
          <a:lstStyle/>
          <a:p>
            <a:pPr algn="r"/>
            <a:r>
              <a:rPr lang="pt-BR" sz="2200" b="0" dirty="0" smtClean="0">
                <a:solidFill>
                  <a:srgbClr val="002060"/>
                </a:solidFill>
                <a:effectLst/>
                <a:latin typeface="Arial" pitchFamily="34" charset="0"/>
                <a:cs typeface="Arial" pitchFamily="34" charset="0"/>
              </a:rPr>
              <a:t>Obrigada!</a:t>
            </a:r>
            <a:br>
              <a:rPr lang="pt-BR" sz="2200" b="0" dirty="0" smtClean="0">
                <a:solidFill>
                  <a:srgbClr val="002060"/>
                </a:solidFill>
                <a:effectLst/>
                <a:latin typeface="Arial" pitchFamily="34" charset="0"/>
                <a:cs typeface="Arial" pitchFamily="34" charset="0"/>
              </a:rPr>
            </a:br>
            <a:r>
              <a:rPr lang="pt-BR" sz="2800" b="0" dirty="0" smtClean="0">
                <a:solidFill>
                  <a:srgbClr val="002060"/>
                </a:solidFill>
                <a:effectLst/>
                <a:latin typeface="Arial" pitchFamily="34" charset="0"/>
                <a:cs typeface="Arial" pitchFamily="34" charset="0"/>
              </a:rPr>
              <a:t/>
            </a:r>
            <a:br>
              <a:rPr lang="pt-BR" sz="2800" b="0" dirty="0" smtClean="0">
                <a:solidFill>
                  <a:srgbClr val="002060"/>
                </a:solidFill>
                <a:effectLst/>
                <a:latin typeface="Arial" pitchFamily="34" charset="0"/>
                <a:cs typeface="Arial" pitchFamily="34" charset="0"/>
              </a:rPr>
            </a:br>
            <a:r>
              <a:rPr lang="pt-BR" sz="2200" b="0" dirty="0" smtClean="0">
                <a:solidFill>
                  <a:srgbClr val="002060"/>
                </a:solidFill>
                <a:effectLst/>
                <a:latin typeface="Arial" pitchFamily="34" charset="0"/>
                <a:cs typeface="Arial" pitchFamily="34" charset="0"/>
                <a:hlinkClick r:id="rId3"/>
              </a:rPr>
              <a:t>egraziane@tce.sp.gov.br</a:t>
            </a:r>
            <a:r>
              <a:rPr lang="pt-BR" sz="2200" b="0" dirty="0" smtClean="0">
                <a:solidFill>
                  <a:srgbClr val="002060"/>
                </a:solidFill>
                <a:effectLst/>
                <a:latin typeface="Arial" pitchFamily="34" charset="0"/>
                <a:cs typeface="Arial" pitchFamily="34" charset="0"/>
              </a:rPr>
              <a:t/>
            </a:r>
            <a:br>
              <a:rPr lang="pt-BR" sz="2200" b="0" dirty="0" smtClean="0">
                <a:solidFill>
                  <a:srgbClr val="002060"/>
                </a:solidFill>
                <a:effectLst/>
                <a:latin typeface="Arial" pitchFamily="34" charset="0"/>
                <a:cs typeface="Arial" pitchFamily="34" charset="0"/>
              </a:rPr>
            </a:br>
            <a:r>
              <a:rPr lang="pt-BR" sz="2200" b="0" dirty="0" smtClean="0">
                <a:solidFill>
                  <a:srgbClr val="002060"/>
                </a:solidFill>
                <a:effectLst/>
                <a:latin typeface="Arial" pitchFamily="34" charset="0"/>
                <a:cs typeface="Arial" pitchFamily="34" charset="0"/>
                <a:hlinkClick r:id="rId4"/>
              </a:rPr>
              <a:t>http://www.financiamentodosdireitosfundamentais.com/</a:t>
            </a:r>
            <a:r>
              <a:rPr lang="pt-BR" sz="2200" b="0" dirty="0" smtClean="0">
                <a:solidFill>
                  <a:srgbClr val="002060"/>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1500174"/>
            <a:ext cx="8496944" cy="4665130"/>
          </a:xfrm>
        </p:spPr>
        <p:txBody>
          <a:bodyPr>
            <a:normAutofit/>
          </a:bodyPr>
          <a:lstStyle/>
          <a:p>
            <a:pPr algn="just"/>
            <a:r>
              <a:rPr lang="pt-BR" dirty="0" smtClean="0">
                <a:latin typeface="Arial" pitchFamily="34" charset="0"/>
                <a:cs typeface="Arial" pitchFamily="34" charset="0"/>
              </a:rPr>
              <a:t>Contingenciamento de mais de R$ 12 bilhões ao Ministério da Saúde em afronta ao art. 28 da LC 141/2012, que dispõe ser vedada a “limitação de empenho e de movimentação financeira” que comprometa a aplicação dos recursos mínimos a que os entes são constitucionalmente obrigados a verter em ações e serviços públicos de saúde.</a:t>
            </a:r>
          </a:p>
          <a:p>
            <a:pPr algn="just"/>
            <a:r>
              <a:rPr lang="pt-BR" dirty="0" smtClean="0">
                <a:latin typeface="Arial" pitchFamily="34" charset="0"/>
                <a:cs typeface="Arial" pitchFamily="34" charset="0"/>
              </a:rPr>
              <a:t>Asfixia financeira às despesas ditas “discricionárias” e </a:t>
            </a:r>
            <a:r>
              <a:rPr lang="pt-BR" b="1" u="sng" dirty="0" err="1" smtClean="0">
                <a:solidFill>
                  <a:srgbClr val="FF0000"/>
                </a:solidFill>
                <a:latin typeface="Arial" pitchFamily="34" charset="0"/>
                <a:cs typeface="Arial" pitchFamily="34" charset="0"/>
              </a:rPr>
              <a:t>precatorização</a:t>
            </a:r>
            <a:r>
              <a:rPr lang="pt-BR" dirty="0" smtClean="0">
                <a:latin typeface="Arial" pitchFamily="34" charset="0"/>
                <a:cs typeface="Arial" pitchFamily="34" charset="0"/>
              </a:rPr>
              <a:t> das despesas obrigatórias do Ministério da Saúde. </a:t>
            </a:r>
          </a:p>
        </p:txBody>
      </p:sp>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Contingenciamento de 2015 e EC 86/2015: ajuste fiscal e direito à saúde</a:t>
            </a:r>
            <a:endParaRPr lang="pt-BR" sz="2800" dirty="0">
              <a:solidFill>
                <a:srgbClr val="CD6815"/>
              </a:solidFill>
              <a:latin typeface="Arial Black" pitchFamily="34" charset="0"/>
            </a:endParaRP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1500174"/>
            <a:ext cx="8496944" cy="4786346"/>
          </a:xfrm>
        </p:spPr>
        <p:txBody>
          <a:bodyPr>
            <a:normAutofit fontScale="85000" lnSpcReduction="20000"/>
          </a:bodyPr>
          <a:lstStyle/>
          <a:p>
            <a:pPr algn="just">
              <a:buNone/>
            </a:pPr>
            <a:r>
              <a:rPr lang="pt-BR" dirty="0" smtClean="0">
                <a:latin typeface="Arial" pitchFamily="34" charset="0"/>
                <a:cs typeface="Arial" pitchFamily="34" charset="0"/>
                <a:hlinkClick r:id="rId2"/>
              </a:rPr>
              <a:t>http://politica.estadao.com.br/noticias/geral,</a:t>
            </a:r>
            <a:r>
              <a:rPr lang="pt-BR" dirty="0" err="1" smtClean="0">
                <a:latin typeface="Arial" pitchFamily="34" charset="0"/>
                <a:cs typeface="Arial" pitchFamily="34" charset="0"/>
                <a:hlinkClick r:id="rId2"/>
              </a:rPr>
              <a:t>saude-caminha-para-um-colapso</a:t>
            </a:r>
            <a:r>
              <a:rPr lang="pt-BR" dirty="0" smtClean="0">
                <a:latin typeface="Arial" pitchFamily="34" charset="0"/>
                <a:cs typeface="Arial" pitchFamily="34" charset="0"/>
                <a:hlinkClick r:id="rId2"/>
              </a:rPr>
              <a:t>--diz-ministro--</a:t>
            </a:r>
            <a:r>
              <a:rPr lang="pt-BR" dirty="0" err="1" smtClean="0">
                <a:latin typeface="Arial" pitchFamily="34" charset="0"/>
                <a:cs typeface="Arial" pitchFamily="34" charset="0"/>
                <a:hlinkClick r:id="rId2"/>
              </a:rPr>
              <a:t>imp</a:t>
            </a:r>
            <a:r>
              <a:rPr lang="pt-BR" dirty="0" smtClean="0">
                <a:latin typeface="Arial" pitchFamily="34" charset="0"/>
                <a:cs typeface="Arial" pitchFamily="34" charset="0"/>
                <a:hlinkClick r:id="rId2"/>
              </a:rPr>
              <a:t>-,1770226</a:t>
            </a:r>
            <a:endParaRPr lang="pt-BR" dirty="0" smtClean="0">
              <a:latin typeface="Arial" pitchFamily="34" charset="0"/>
              <a:cs typeface="Arial" pitchFamily="34" charset="0"/>
            </a:endParaRPr>
          </a:p>
          <a:p>
            <a:pPr algn="just">
              <a:buNone/>
            </a:pPr>
            <a:r>
              <a:rPr lang="pt-BR" sz="1800" dirty="0" smtClean="0">
                <a:latin typeface="Arial" pitchFamily="34" charset="0"/>
                <a:cs typeface="Arial" pitchFamily="34" charset="0"/>
              </a:rPr>
              <a:t>28/09/2015</a:t>
            </a:r>
          </a:p>
          <a:p>
            <a:pPr algn="just">
              <a:buNone/>
            </a:pPr>
            <a:r>
              <a:rPr lang="pt-BR" dirty="0" smtClean="0">
                <a:latin typeface="Arial" pitchFamily="34" charset="0"/>
                <a:cs typeface="Arial" pitchFamily="34" charset="0"/>
              </a:rPr>
              <a:t>Com sua saída  do governo dada como certa para ceder espaço a um nome do PMDB, o ministro da Saúde, Arthur </a:t>
            </a:r>
            <a:r>
              <a:rPr lang="pt-BR" dirty="0" err="1" smtClean="0">
                <a:latin typeface="Arial" pitchFamily="34" charset="0"/>
                <a:cs typeface="Arial" pitchFamily="34" charset="0"/>
              </a:rPr>
              <a:t>Chioro</a:t>
            </a:r>
            <a:r>
              <a:rPr lang="pt-BR" dirty="0" smtClean="0">
                <a:latin typeface="Arial" pitchFamily="34" charset="0"/>
                <a:cs typeface="Arial" pitchFamily="34" charset="0"/>
              </a:rPr>
              <a:t>, considera que o atendimento público de saúde pode entrar em colapso no próximo ano, por falta de dinheiro. “Estando eu à frente do Ministério da Saúde, ou qualquer outro gestor público, com mais ou menos experiência, com mais ou menos compromisso, o que se aponta é uma situação </a:t>
            </a:r>
            <a:r>
              <a:rPr lang="pt-BR" sz="29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INADMINISTRÁVEL</a:t>
            </a:r>
            <a:r>
              <a:rPr lang="pt-BR" dirty="0" smtClean="0">
                <a:latin typeface="Arial" pitchFamily="34" charset="0"/>
                <a:cs typeface="Arial" pitchFamily="34" charset="0"/>
              </a:rPr>
              <a:t>”</a:t>
            </a:r>
          </a:p>
          <a:p>
            <a:pPr algn="just">
              <a:buNone/>
            </a:pPr>
            <a:r>
              <a:rPr lang="pt-BR" dirty="0" smtClean="0">
                <a:latin typeface="Arial" pitchFamily="34" charset="0"/>
                <a:cs typeface="Arial" pitchFamily="34" charset="0"/>
              </a:rPr>
              <a:t>Para </a:t>
            </a:r>
            <a:r>
              <a:rPr lang="pt-BR" dirty="0" err="1" smtClean="0">
                <a:latin typeface="Arial" pitchFamily="34" charset="0"/>
                <a:cs typeface="Arial" pitchFamily="34" charset="0"/>
              </a:rPr>
              <a:t>Chioro</a:t>
            </a:r>
            <a:r>
              <a:rPr lang="pt-BR" dirty="0" smtClean="0">
                <a:latin typeface="Arial" pitchFamily="34" charset="0"/>
                <a:cs typeface="Arial" pitchFamily="34" charset="0"/>
              </a:rPr>
              <a:t>, aprovado o Projeto de Lei Orçamentária da forma como foi enviado ao Congresso, os recursos para pagar despesas hospitalares, ambulância e atendimentos médicos chegariam ao fim em setembro de 2016, deixando três meses descobertos.</a:t>
            </a:r>
          </a:p>
        </p:txBody>
      </p:sp>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Cenário do orçamento de 2016 e EC 86/2015: ajuste fiscal e direito à saúde</a:t>
            </a:r>
            <a:endParaRPr lang="pt-BR" sz="2800" dirty="0">
              <a:solidFill>
                <a:srgbClr val="CD6815"/>
              </a:solidFill>
              <a:latin typeface="Arial Black" pitchFamily="34" charset="0"/>
            </a:endParaRP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1500174"/>
            <a:ext cx="8496944" cy="4786346"/>
          </a:xfrm>
        </p:spPr>
        <p:txBody>
          <a:bodyPr>
            <a:normAutofit lnSpcReduction="10000"/>
          </a:bodyPr>
          <a:lstStyle/>
          <a:p>
            <a:pPr algn="just">
              <a:buNone/>
            </a:pPr>
            <a:r>
              <a:rPr lang="pt-BR" sz="2200" dirty="0" smtClean="0">
                <a:latin typeface="Arial" pitchFamily="34" charset="0"/>
                <a:cs typeface="Arial" pitchFamily="34" charset="0"/>
                <a:hlinkClick r:id="rId2"/>
              </a:rPr>
              <a:t>http://www1.folha.uol.com.br/equilibrioesaude/2015/10/1699916-repasses-para-hospitais-e-farmacia-popular-atrasarao-diz-ministro-da-saude.shtml</a:t>
            </a:r>
            <a:r>
              <a:rPr lang="pt-BR" sz="2200" dirty="0" smtClean="0">
                <a:latin typeface="Arial" pitchFamily="34" charset="0"/>
                <a:cs typeface="Arial" pitchFamily="34" charset="0"/>
              </a:rPr>
              <a:t> - </a:t>
            </a:r>
            <a:r>
              <a:rPr lang="pt-BR" sz="1500" dirty="0" smtClean="0">
                <a:latin typeface="Arial" pitchFamily="34" charset="0"/>
                <a:cs typeface="Arial" pitchFamily="34" charset="0"/>
              </a:rPr>
              <a:t>29/10/2015</a:t>
            </a:r>
          </a:p>
          <a:p>
            <a:pPr algn="just">
              <a:buNone/>
            </a:pPr>
            <a:r>
              <a:rPr lang="pt-BR" sz="1800" dirty="0" smtClean="0">
                <a:latin typeface="Arial" pitchFamily="34" charset="0"/>
                <a:cs typeface="Arial" pitchFamily="34" charset="0"/>
              </a:rPr>
              <a:t>Em sua primeira entrevista após assumir o cargo, o novo ministro da Saúde, o médico e deputado federal Marcelo Castro (PMDB-PI), disse à Folha que, diante da restrição orçamentária, deve atrasar o repasse de recursos para hospitais e programas como o Farmácia Popular já em dezembro deste ano.</a:t>
            </a:r>
          </a:p>
          <a:p>
            <a:pPr algn="just">
              <a:buNone/>
            </a:pPr>
            <a:r>
              <a:rPr lang="pt-BR" sz="1800" dirty="0" smtClean="0">
                <a:latin typeface="Arial" pitchFamily="34" charset="0"/>
                <a:cs typeface="Arial" pitchFamily="34" charset="0"/>
              </a:rPr>
              <a:t>A previsão é de que 50% da verba destinada para a área de média e alta complexidade, que abrange o atendimento em pronto-socorro e realização de cirurgias e exames, e que deveria ser paga no dia 10 de dezembro, seja paga apenas no início de janeiro. [em 2014 já havia sido postergado para 2015 o pagamento de 30% das despesas com MAC]</a:t>
            </a:r>
          </a:p>
          <a:p>
            <a:pPr algn="just">
              <a:buNone/>
            </a:pPr>
            <a:r>
              <a:rPr lang="pt-BR" sz="1800" dirty="0" smtClean="0">
                <a:latin typeface="Arial" pitchFamily="34" charset="0"/>
                <a:cs typeface="Arial" pitchFamily="34" charset="0"/>
              </a:rPr>
              <a:t>Segundo Castro, o novo modelo de cálculo de financiamento da Saúde, aprovado neste ano pelo Congresso, deve trazer um </a:t>
            </a:r>
            <a:r>
              <a:rPr lang="pt-BR" sz="1800" dirty="0" err="1" smtClean="0">
                <a:latin typeface="Arial" pitchFamily="34" charset="0"/>
                <a:cs typeface="Arial" pitchFamily="34" charset="0"/>
              </a:rPr>
              <a:t>deficit</a:t>
            </a:r>
            <a:r>
              <a:rPr lang="pt-BR" sz="1800" dirty="0" smtClean="0">
                <a:latin typeface="Arial" pitchFamily="34" charset="0"/>
                <a:cs typeface="Arial" pitchFamily="34" charset="0"/>
              </a:rPr>
              <a:t> de ao menos R$7,5 bilhões em recursos para 2016. </a:t>
            </a:r>
            <a:r>
              <a:rPr lang="pt-BR" sz="2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“O QUE HOJE ESTÁ RUIM VAI PIORAR.”</a:t>
            </a:r>
          </a:p>
        </p:txBody>
      </p:sp>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Cenário do orçamento de 2016 e EC 86/2015: ajuste fiscal e direito à saúde</a:t>
            </a:r>
            <a:endParaRPr lang="pt-BR" sz="2800" dirty="0">
              <a:solidFill>
                <a:srgbClr val="CD6815"/>
              </a:solidFill>
              <a:latin typeface="Arial Black" pitchFamily="34" charset="0"/>
            </a:endParaRP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1500174"/>
            <a:ext cx="8496944" cy="4786346"/>
          </a:xfrm>
        </p:spPr>
        <p:txBody>
          <a:bodyPr>
            <a:normAutofit/>
          </a:bodyPr>
          <a:lstStyle/>
          <a:p>
            <a:pPr algn="just">
              <a:buNone/>
            </a:pPr>
            <a:r>
              <a:rPr lang="pt-BR" sz="2000" dirty="0" smtClean="0">
                <a:latin typeface="Arial" pitchFamily="34" charset="0"/>
                <a:cs typeface="Arial" pitchFamily="34" charset="0"/>
                <a:hlinkClick r:id="rId2"/>
              </a:rPr>
              <a:t>http://www1.folha.uol.com.br/equilibrioesaude/2015/10/1699916-repasses-para-hospitais-e-farmacia-popular-atrasarao-diz-ministro-da-saude.shtml</a:t>
            </a:r>
            <a:endParaRPr lang="pt-BR" sz="2000" dirty="0" smtClean="0">
              <a:latin typeface="Arial" pitchFamily="34" charset="0"/>
              <a:cs typeface="Arial" pitchFamily="34" charset="0"/>
            </a:endParaRPr>
          </a:p>
          <a:p>
            <a:pPr algn="just">
              <a:buNone/>
            </a:pPr>
            <a:r>
              <a:rPr lang="pt-BR" sz="1800" dirty="0" smtClean="0">
                <a:latin typeface="Arial" pitchFamily="34" charset="0"/>
                <a:cs typeface="Arial" pitchFamily="34" charset="0"/>
              </a:rPr>
              <a:t>29/10/2015</a:t>
            </a:r>
          </a:p>
          <a:p>
            <a:pPr algn="just">
              <a:buNone/>
            </a:pPr>
            <a:r>
              <a:rPr lang="pt-BR" sz="1800" dirty="0" smtClean="0">
                <a:latin typeface="Arial" pitchFamily="34" charset="0"/>
                <a:cs typeface="Arial" pitchFamily="34" charset="0"/>
              </a:rPr>
              <a:t>“[...] vamos ter em 2016 um Orçamento menor [em face da regra anterior estipulada pela EC 29/2000]. Se levarmos despesas deste ano para o próximo, vamos comprometer mais ainda o Orçamento.</a:t>
            </a:r>
          </a:p>
          <a:p>
            <a:pPr algn="just">
              <a:buNone/>
            </a:pPr>
            <a:r>
              <a:rPr lang="pt-BR" sz="1800" dirty="0" smtClean="0">
                <a:latin typeface="Arial" pitchFamily="34" charset="0"/>
                <a:cs typeface="Arial" pitchFamily="34" charset="0"/>
              </a:rPr>
              <a:t>Temos certeza [de] que a área econômica do governo vai ser sensível a isso. A saúde tem que ter atenção especial. Estamos tratando de vidas humanas. Os serviços já estão contratados. </a:t>
            </a:r>
            <a:r>
              <a:rPr lang="pt-BR" sz="1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Não podemos chegar em outubro do ano que vem e dizer: parem o tratamento de câncer, as cirurgias e as hemodiálises e vamos recomeçar em janeiro</a:t>
            </a:r>
            <a:r>
              <a:rPr lang="pt-BR" sz="1800" dirty="0" smtClean="0">
                <a:latin typeface="Arial" pitchFamily="34" charset="0"/>
                <a:cs typeface="Arial" pitchFamily="34" charset="0"/>
              </a:rPr>
              <a:t>.</a:t>
            </a:r>
          </a:p>
          <a:p>
            <a:pPr algn="just">
              <a:buNone/>
            </a:pPr>
            <a:r>
              <a:rPr lang="pt-BR" sz="1800" dirty="0" smtClean="0">
                <a:latin typeface="Arial" pitchFamily="34" charset="0"/>
                <a:cs typeface="Arial" pitchFamily="34" charset="0"/>
              </a:rPr>
              <a:t>[...] Há um consenso de que padecemos de dois problemas centrais na saúde: </a:t>
            </a:r>
            <a:r>
              <a:rPr lang="pt-BR" sz="1800" dirty="0" err="1" smtClean="0">
                <a:latin typeface="Arial" pitchFamily="34" charset="0"/>
                <a:cs typeface="Arial" pitchFamily="34" charset="0"/>
              </a:rPr>
              <a:t>subfinanciamento</a:t>
            </a:r>
            <a:r>
              <a:rPr lang="pt-BR" sz="1800" dirty="0" smtClean="0">
                <a:latin typeface="Arial" pitchFamily="34" charset="0"/>
                <a:cs typeface="Arial" pitchFamily="34" charset="0"/>
              </a:rPr>
              <a:t> e problemas de gestão, que envolve inclusive a má aplicação e o desvio de recursos.”</a:t>
            </a:r>
          </a:p>
        </p:txBody>
      </p:sp>
      <p:sp>
        <p:nvSpPr>
          <p:cNvPr id="2" name="Título 1"/>
          <p:cNvSpPr>
            <a:spLocks noGrp="1"/>
          </p:cNvSpPr>
          <p:nvPr>
            <p:ph type="title"/>
          </p:nvPr>
        </p:nvSpPr>
        <p:spPr/>
        <p:txBody>
          <a:bodyPr>
            <a:noAutofit/>
          </a:bodyPr>
          <a:lstStyle/>
          <a:p>
            <a:pPr algn="ctr"/>
            <a:r>
              <a:rPr lang="pt-BR" sz="2800" dirty="0" smtClean="0">
                <a:solidFill>
                  <a:srgbClr val="CD6815"/>
                </a:solidFill>
                <a:latin typeface="Arial Black" pitchFamily="34" charset="0"/>
              </a:rPr>
              <a:t>Cenário do orçamento de 2016 e EC 86/2015: ajuste fiscal e direito à saúde</a:t>
            </a:r>
            <a:endParaRPr lang="pt-BR" sz="2800" dirty="0">
              <a:solidFill>
                <a:srgbClr val="CD6815"/>
              </a:solidFill>
              <a:latin typeface="Arial Black" pitchFamily="34" charset="0"/>
            </a:endParaRPr>
          </a:p>
        </p:txBody>
      </p:sp>
    </p:spTree>
    <p:extLst>
      <p:ext uri="{BB962C8B-B14F-4D97-AF65-F5344CB8AC3E}">
        <p14:creationId xmlns="" xmlns:p14="http://schemas.microsoft.com/office/powerpoint/2010/main" val="21851242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560</TotalTime>
  <Words>3898</Words>
  <Application>Microsoft Office PowerPoint</Application>
  <PresentationFormat>Apresentação na tela (4:3)</PresentationFormat>
  <Paragraphs>204</Paragraphs>
  <Slides>52</Slides>
  <Notes>0</Notes>
  <HiddenSlides>0</HiddenSlides>
  <MMClips>0</MMClips>
  <ScaleCrop>false</ScaleCrop>
  <HeadingPairs>
    <vt:vector size="4" baseType="variant">
      <vt:variant>
        <vt:lpstr>Tema</vt:lpstr>
      </vt:variant>
      <vt:variant>
        <vt:i4>1</vt:i4>
      </vt:variant>
      <vt:variant>
        <vt:lpstr>Títulos de slides</vt:lpstr>
      </vt:variant>
      <vt:variant>
        <vt:i4>52</vt:i4>
      </vt:variant>
    </vt:vector>
  </HeadingPairs>
  <TitlesOfParts>
    <vt:vector size="53" baseType="lpstr">
      <vt:lpstr>Concurso</vt:lpstr>
      <vt:lpstr>Controle do subfinanciamento da saúde pública: desafios e possibilidades</vt:lpstr>
      <vt:lpstr>Trajetória errática do dever de custeio adequado do direito à saúde na CR/1988</vt:lpstr>
      <vt:lpstr>Trajetória errática do dever de custeio adequado do direito à saúde na CR/1988</vt:lpstr>
      <vt:lpstr>Vedação de retrocesso e gasto mínimo em ASPS</vt:lpstr>
      <vt:lpstr>Vedação de retrocesso e gasto mínimo em ASPS</vt:lpstr>
      <vt:lpstr>Contingenciamento de 2015 e EC 86/2015: ajuste fiscal e direito à saúde</vt:lpstr>
      <vt:lpstr>Cenário do orçamento de 2016 e EC 86/2015: ajuste fiscal e direito à saúde</vt:lpstr>
      <vt:lpstr>Cenário do orçamento de 2016 e EC 86/2015: ajuste fiscal e direito à saúde</vt:lpstr>
      <vt:lpstr>Cenário do orçamento de 2016 e EC 86/2015: ajuste fiscal e direito à saúde</vt:lpstr>
      <vt:lpstr>Cenário do orçamento de 2016 e EC 86/2015: ajuste fiscal e direito à saúde</vt:lpstr>
      <vt:lpstr>Cenário do orçamento de 2016 e EC 86/2015: ajuste fiscal e direito à saúde</vt:lpstr>
      <vt:lpstr>Anexo VII do Decreto 8.456/2015 e lesão ao art. 9, § 2º da LRF, ao art. 51, § 1º, III da LDO e ao art. 28 da LC 141/2012</vt:lpstr>
      <vt:lpstr>Anexo VII do Decreto 8.456/2015 e lesão ao art. 9, § 2º da LRF, ao art. 51, § 1º, III da LDO e ao art. 28 da LC 141/2012</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Crise fiscal, transição da EC 29/2000 para a EC 86/2015 e focos de controle</vt:lpstr>
      <vt:lpstr>Contingenciamento de 2015 e EC 86/2015: ajuste fiscal e direito à saúde</vt:lpstr>
      <vt:lpstr>Dotações autorizadas e não gastas desde a EC 29/2000: quase dois orçamentos do Ministério da Saúde (http://www.contasabertas.com.br/website/arquivos/9891)</vt:lpstr>
      <vt:lpstr>Trajetória errática do dever de custeio adequado do direito à saúde na CR/1988</vt:lpstr>
      <vt:lpstr>Regressividade proporcional do gasto federal em ASPS</vt:lpstr>
      <vt:lpstr>Lei 13.192/2015, PLDO/2016 e os subpisos do art. 2º da EC 86/2015</vt:lpstr>
      <vt:lpstr>Regressividade proporcional aferida pelo IPEA (TD nº 1846, de julho de 2013)</vt:lpstr>
      <vt:lpstr>Tribunal de Contas da União  TC 032.624/2013-1 (Relatório Sistêmico de Fiscalização da Saúde – FISCSAÚDE) </vt:lpstr>
      <vt:lpstr>Tribunal de Contas da União  TC 032.624/2013-1 (Relatório Sistêmico de Fiscalização da Saúde – FISCSAÚDE)</vt:lpstr>
      <vt:lpstr>Tribunal de Contas da União  TC 032.624/2013-1 (Relatório Sistêmico de Fiscalização da Saúde – FISCSAÚDE), relatado pelo Ministro Benjamin Zymler e votado em 26/03/2014</vt:lpstr>
      <vt:lpstr>Autorizado/ Executado: R$ 20,9 bilhões a menos de 2008 a 2012, segundo o TCU e assumido pelo Ministério da Saúde</vt:lpstr>
      <vt:lpstr>Piso ou teto?</vt:lpstr>
      <vt:lpstr>Objeto do Inquérito Civil Público</vt:lpstr>
      <vt:lpstr>Desafios para a macrojustiça do direito à saúde e para o equilíbrio do seu custeio federativo:  1) Inconstitucionalidade progressiva da DRU e inconstitucionalidade dos subpisos previstos no art. 2º da EC 86/2015 (vedação de retrocesso, vedação de proteção insuficiente e máxima eficácia do direito à saúde); 2) Regressividade “deliberada”/ falseada (conforme os dados do TCU) de custeio e obrigação de compensação dos cancelamentos de restos a pagar; </vt:lpstr>
      <vt:lpstr>Desafios para a macrojustiça do direito à saúde e para o equilíbrio do seu custeio federativo:  3) Chamamento à lide e direito de regresso dos Estados e municípios contra a União pelo quanto suportaram isoladamente de demandas judiciais, no âmbito da responsabilidade solidária que rege a matéria, em casos de medicamentos, produtos e procedimentos não incorporados às diretrizes terapêuticas e protocolos clínicos do SUS, bem como não incluídos nas listas oficiais (RENAME e RENASES); 4) Fixar a justa interpretação do art. 30, VII da CR/1988 (cooperação técnica e financeira da União e dos Estados para a execução dos serviços de saúde pelos municípios) e do art. 35, VII da Lei Orgânica do SUS.  </vt:lpstr>
      <vt:lpstr>Desafios para a macrojustiça do direito à saúde e para o equilíbrio do seu custeio federativo:  5) Exigir os critérios de rateio para a progressiva redução das disparidades regionais (no que se incluem os “impactos desalocativos” da judicialização da saúde), de que trata o art. 198, § 3º, inciso II da CR/1988.  </vt:lpstr>
      <vt:lpstr>É preciso mudar o fluxo da judicialização da saúde para, no mínimo, impor à União maiores ônus argumentativos para suas omissões e atrasos quanto à efetividade do direito à saúde e para sua trajetória de redução proporcional no custeio do SUS.  </vt:lpstr>
      <vt:lpstr> Interessante notar, a esse respeito, a falta de sanções institucionais para o inadimplemento da União em relação ao dever de gasto mínimo em saúde tanto na LC 141/2012, quanto no Decreto 7.827/2012, que a regulamentou.  Apenas Estados, DF e Municípios podem ser punidos com o condicionamento de transferências obrigatórias e a suspensão de transferências voluntárias, enquanto a União foi – direta ou indiretamente – erigida como o grande ente sancionador dos demais pelo descumprimento do dever de gasto mínimo.</vt:lpstr>
      <vt:lpstr>O descumprimento federal do regime de gasto mínimo em saúde só pode ser punido no âmbito da responsabilização pessoal do gestor que lhe der causa, como previsto, aliás, no art. 46 da LC 141/2012.  Tal constatação, contudo, não afasta o exame da conformidade constitucional da trajetória de regressividade proporcional daquele piso que tem operado como teto, sob pena de a própria União restar alheia ao controle.</vt:lpstr>
      <vt:lpstr>Gasto mínimo material  e controle da regressividade proporcional  Diferentemente do usualmente alegado pelos gestores públicos — a pretexto de reserva do possível ou discricionariedade administrativa — as prescrições legais de obrigações de fazer em saúde e educação são muitas, criam vinculações substantivas inafastáveis para o conteúdo do gasto mínimo e reclamam eficácia imediata, nos moldes do art. 5º, §1º da CR/1988. Os desafios abertos pela noção substantiva de gasto mínimo passam, obviamente, pela avaliação de se as despesas empreendidas naquele porcentual vinculado foram capazes de assegurar o cumprimento das obrigações constitucionais e legais de fazer, assim como pelo controle de se os resultados obtidos não se revelaram imotivadamente regressivos ao longo do tempo.  </vt:lpstr>
      <vt:lpstr>Vedação de retrocesso como vedação de estagnação imotivada  O princípio da vedação de retrocesso para os direitos à saúde e à educação já não se situa estritamente no patamar de vedação de extinção ou redução deliberada do arranjo, mas também inclui e exige a proibição de estagnação ou restrição interpretativa que lhe retire a possibilidade de progredir.   </vt:lpstr>
      <vt:lpstr>Obrigada!  egraziane@tce.sp.gov.br http://www.financiamentodosdireitosfundamentais.com/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Audiência Pública sobre o Subfinanciamento  Federal da Saúde Pública</dc:title>
  <dc:creator>Elida Graziane Pinto</dc:creator>
  <cp:lastModifiedBy>casa</cp:lastModifiedBy>
  <cp:revision>92</cp:revision>
  <dcterms:created xsi:type="dcterms:W3CDTF">2014-07-31T12:04:34Z</dcterms:created>
  <dcterms:modified xsi:type="dcterms:W3CDTF">2015-11-26T01:57:55Z</dcterms:modified>
</cp:coreProperties>
</file>