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36" r:id="rId2"/>
    <p:sldId id="344" r:id="rId3"/>
    <p:sldId id="379" r:id="rId4"/>
    <p:sldId id="374" r:id="rId5"/>
    <p:sldId id="380" r:id="rId6"/>
    <p:sldId id="371" r:id="rId7"/>
    <p:sldId id="372" r:id="rId8"/>
    <p:sldId id="373" r:id="rId9"/>
    <p:sldId id="405" r:id="rId10"/>
    <p:sldId id="406" r:id="rId11"/>
    <p:sldId id="345" r:id="rId12"/>
    <p:sldId id="346" r:id="rId13"/>
    <p:sldId id="401" r:id="rId14"/>
    <p:sldId id="402" r:id="rId15"/>
    <p:sldId id="403" r:id="rId16"/>
    <p:sldId id="404" r:id="rId17"/>
    <p:sldId id="327" r:id="rId18"/>
    <p:sldId id="347" r:id="rId19"/>
    <p:sldId id="348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83" r:id="rId40"/>
    <p:sldId id="384" r:id="rId41"/>
    <p:sldId id="386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7" r:id="rId52"/>
    <p:sldId id="375" r:id="rId53"/>
    <p:sldId id="378" r:id="rId54"/>
    <p:sldId id="37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85" r:id="rId63"/>
    <p:sldId id="370" r:id="rId6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ane Aparecida Correa" initials="" lastIdx="4" clrIdx="0"/>
  <p:cmAuthor id="1" name="usuario" initials="" lastIdx="1" clrIdx="1"/>
  <p:cmAuthor id="2" name="inst" initials="i" lastIdx="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5A7B07"/>
    <a:srgbClr val="FF9900"/>
    <a:srgbClr val="FF6600"/>
    <a:srgbClr val="CE888F"/>
    <a:srgbClr val="BAF32D"/>
    <a:srgbClr val="990000"/>
    <a:srgbClr val="3399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1443" autoAdjust="0"/>
  </p:normalViewPr>
  <p:slideViewPr>
    <p:cSldViewPr>
      <p:cViewPr>
        <p:scale>
          <a:sx n="80" d="100"/>
          <a:sy n="80" d="100"/>
        </p:scale>
        <p:origin x="153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8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C9AE5-FA91-413D-9114-5C162DF0A01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340A77-780B-40AA-8757-96AA68022BDA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Prestação de Contas REGULAR</a:t>
          </a:r>
          <a:endParaRPr lang="pt-BR" dirty="0">
            <a:latin typeface="Calibri" panose="020F0502020204030204" pitchFamily="34" charset="0"/>
          </a:endParaRPr>
        </a:p>
      </dgm:t>
    </dgm:pt>
    <dgm:pt modelId="{64CE734D-DF23-4CA9-903D-E0ECDEBBFF95}" type="parTrans" cxnId="{A4FA438D-CF3A-4769-A726-B129EAC21549}">
      <dgm:prSet/>
      <dgm:spPr/>
      <dgm:t>
        <a:bodyPr/>
        <a:lstStyle/>
        <a:p>
          <a:endParaRPr lang="pt-BR"/>
        </a:p>
      </dgm:t>
    </dgm:pt>
    <dgm:pt modelId="{C33E387B-4611-43DD-B601-561169FF4F0E}" type="sibTrans" cxnId="{A4FA438D-CF3A-4769-A726-B129EAC21549}">
      <dgm:prSet/>
      <dgm:spPr/>
      <dgm:t>
        <a:bodyPr/>
        <a:lstStyle/>
        <a:p>
          <a:endParaRPr lang="pt-BR"/>
        </a:p>
      </dgm:t>
    </dgm:pt>
    <dgm:pt modelId="{C454D6DE-39B7-48F9-B1A4-84D51C8073CF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Arquivar no órgão concedente</a:t>
          </a:r>
          <a:endParaRPr lang="pt-BR" b="1" dirty="0">
            <a:latin typeface="Calibri" panose="020F0502020204030204" pitchFamily="34" charset="0"/>
          </a:endParaRPr>
        </a:p>
      </dgm:t>
    </dgm:pt>
    <dgm:pt modelId="{9265EE0F-31D6-46E9-8010-B3A0842893AF}" type="parTrans" cxnId="{06818FFB-686A-4D15-AE31-A0DF3E68E709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6C9CB886-C3ED-4482-AFC4-D25524D6BFDD}" type="sibTrans" cxnId="{06818FFB-686A-4D15-AE31-A0DF3E68E709}">
      <dgm:prSet/>
      <dgm:spPr/>
      <dgm:t>
        <a:bodyPr/>
        <a:lstStyle/>
        <a:p>
          <a:endParaRPr lang="pt-BR"/>
        </a:p>
      </dgm:t>
    </dgm:pt>
    <dgm:pt modelId="{0B3163D9-E579-4E8F-9667-5592876341BF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Adotar Providências Administrativas</a:t>
          </a:r>
          <a:endParaRPr lang="pt-BR" b="1" dirty="0">
            <a:latin typeface="Calibri" panose="020F0502020204030204" pitchFamily="34" charset="0"/>
          </a:endParaRPr>
        </a:p>
      </dgm:t>
    </dgm:pt>
    <dgm:pt modelId="{90501C6A-19AE-43FE-B325-0B47EA38A5C8}" type="parTrans" cxnId="{C2956183-24DC-4888-93E2-30FE026B6431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FF5A4E07-4F3A-44A1-A2EB-B9C00C89D239}" type="sibTrans" cxnId="{C2956183-24DC-4888-93E2-30FE026B6431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B2F6529B-09D6-479B-B977-892A0630379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AUSÊNCIA de Prestação de Contas</a:t>
          </a:r>
          <a:endParaRPr lang="pt-BR" dirty="0">
            <a:latin typeface="Calibri" panose="020F0502020204030204" pitchFamily="34" charset="0"/>
          </a:endParaRPr>
        </a:p>
      </dgm:t>
    </dgm:pt>
    <dgm:pt modelId="{DB0BBC47-8777-4E58-BF04-68E0829AEBAE}" type="parTrans" cxnId="{C9ADC248-74A5-4FCF-8977-9DF5D1828354}">
      <dgm:prSet/>
      <dgm:spPr/>
      <dgm:t>
        <a:bodyPr/>
        <a:lstStyle/>
        <a:p>
          <a:endParaRPr lang="pt-BR"/>
        </a:p>
      </dgm:t>
    </dgm:pt>
    <dgm:pt modelId="{9AC10FC7-7C55-47B7-ACF2-660075255091}" type="sibTrans" cxnId="{C9ADC248-74A5-4FCF-8977-9DF5D1828354}">
      <dgm:prSet/>
      <dgm:spPr/>
      <dgm:t>
        <a:bodyPr/>
        <a:lstStyle/>
        <a:p>
          <a:endParaRPr lang="pt-BR"/>
        </a:p>
      </dgm:t>
    </dgm:pt>
    <dgm:pt modelId="{F59CD447-B928-462F-8EA3-F0C70B04B14B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Prestação de Contas IRREGULAR</a:t>
          </a:r>
          <a:endParaRPr lang="pt-BR" dirty="0">
            <a:latin typeface="Calibri" panose="020F0502020204030204" pitchFamily="34" charset="0"/>
          </a:endParaRPr>
        </a:p>
      </dgm:t>
    </dgm:pt>
    <dgm:pt modelId="{E2CD39E2-8631-476E-B48F-35C5E357146B}" type="sibTrans" cxnId="{DEB5A434-2845-47A0-8027-3DA5B4EE9701}">
      <dgm:prSet/>
      <dgm:spPr/>
      <dgm:t>
        <a:bodyPr/>
        <a:lstStyle/>
        <a:p>
          <a:endParaRPr lang="pt-BR"/>
        </a:p>
      </dgm:t>
    </dgm:pt>
    <dgm:pt modelId="{07D0FEBD-B0C5-41EA-B0E8-33F47FF1DC00}" type="parTrans" cxnId="{DEB5A434-2845-47A0-8027-3DA5B4EE9701}">
      <dgm:prSet/>
      <dgm:spPr/>
      <dgm:t>
        <a:bodyPr/>
        <a:lstStyle/>
        <a:p>
          <a:endParaRPr lang="pt-BR"/>
        </a:p>
      </dgm:t>
    </dgm:pt>
    <dgm:pt modelId="{0C83A63F-A638-4FBF-BAB7-7B98C372D16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6600"/>
            </a:gs>
            <a:gs pos="80000">
              <a:srgbClr val="FF6600"/>
            </a:gs>
            <a:gs pos="100000">
              <a:srgbClr val="FF6600"/>
            </a:gs>
          </a:gsLst>
        </a:gra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Calibri" panose="020F0502020204030204" pitchFamily="34" charset="0"/>
            </a:rPr>
            <a:t>DANO MAIOR que o valor fixado Encaminhar para o TCE/SC</a:t>
          </a:r>
          <a:endParaRPr lang="pt-BR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D7AD149-7223-4EB3-B2F0-6B8E75E114E0}" type="parTrans" cxnId="{6A70F5EF-8041-43F7-997D-885514655458}">
      <dgm:prSet/>
      <dgm:spPr/>
      <dgm:t>
        <a:bodyPr/>
        <a:lstStyle/>
        <a:p>
          <a:endParaRPr lang="pt-BR"/>
        </a:p>
      </dgm:t>
    </dgm:pt>
    <dgm:pt modelId="{A3A51593-6BCE-4026-B973-FBE924D40762}" type="sibTrans" cxnId="{6A70F5EF-8041-43F7-997D-885514655458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5A945149-B78B-498E-9776-7D358DC40B4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5A7B07"/>
            </a:gs>
            <a:gs pos="80000">
              <a:srgbClr val="5A7B07"/>
            </a:gs>
            <a:gs pos="100000">
              <a:srgbClr val="5A7B07"/>
            </a:gs>
          </a:gsLst>
        </a:gra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DANO MENOR que o valor fixado Inscrever em RESPONSÁVEIS</a:t>
          </a:r>
          <a:endParaRPr lang="pt-BR" b="1" dirty="0">
            <a:latin typeface="Calibri" panose="020F0502020204030204" pitchFamily="34" charset="0"/>
          </a:endParaRPr>
        </a:p>
      </dgm:t>
    </dgm:pt>
    <dgm:pt modelId="{AB7D4F10-F650-4181-BEF9-53DA2AC54FFB}" type="parTrans" cxnId="{1BA360B0-D487-424F-B38D-5E2F26E9F132}">
      <dgm:prSet/>
      <dgm:spPr/>
      <dgm:t>
        <a:bodyPr/>
        <a:lstStyle/>
        <a:p>
          <a:endParaRPr lang="pt-BR"/>
        </a:p>
      </dgm:t>
    </dgm:pt>
    <dgm:pt modelId="{E51F9B1F-5224-4D62-9AF8-D52E5EEA3D51}" type="sibTrans" cxnId="{1BA360B0-D487-424F-B38D-5E2F26E9F132}">
      <dgm:prSet/>
      <dgm:spPr/>
      <dgm:t>
        <a:bodyPr/>
        <a:lstStyle/>
        <a:p>
          <a:endParaRPr lang="pt-BR"/>
        </a:p>
      </dgm:t>
    </dgm:pt>
    <dgm:pt modelId="{DD7A2DA5-FDF7-4488-B452-48228D421025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Adotar Providências Administrativas</a:t>
          </a:r>
          <a:endParaRPr lang="pt-BR" b="1" dirty="0">
            <a:latin typeface="Calibri" panose="020F0502020204030204" pitchFamily="34" charset="0"/>
          </a:endParaRPr>
        </a:p>
      </dgm:t>
    </dgm:pt>
    <dgm:pt modelId="{904AA3C5-AE90-4B9F-9188-BA6B9306CCCD}" type="parTrans" cxnId="{A736EF3B-D29F-4CBF-907B-0C928E05E1B6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1CC8D489-4A7D-41A6-99C0-B3710694DE48}" type="sibTrans" cxnId="{A736EF3B-D29F-4CBF-907B-0C928E05E1B6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AA30EDCD-CEC7-48F6-915C-7D5E50613828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7030A0"/>
            </a:gs>
            <a:gs pos="80000">
              <a:srgbClr val="7030A0"/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Calibri" panose="020F0502020204030204" pitchFamily="34" charset="0"/>
            </a:rPr>
            <a:t>Instaurar TOMADA DE CONTAS ESPECIAL</a:t>
          </a:r>
          <a:endParaRPr lang="pt-BR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FCE0D031-1B47-4459-A472-82EACE20F5B1}" type="parTrans" cxnId="{703AEC15-B120-4A80-96E9-6F9FD753F2D2}">
      <dgm:prSet/>
      <dgm:spPr/>
      <dgm:t>
        <a:bodyPr/>
        <a:lstStyle/>
        <a:p>
          <a:endParaRPr lang="pt-BR"/>
        </a:p>
      </dgm:t>
    </dgm:pt>
    <dgm:pt modelId="{E5B2A5B7-776A-48C0-99B9-C13A7265C5F1}" type="sibTrans" cxnId="{703AEC15-B120-4A80-96E9-6F9FD753F2D2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D15D816D-7673-4EDE-A0C8-5B343EB4DD6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9900"/>
            </a:gs>
            <a:gs pos="80000">
              <a:srgbClr val="FF99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DANO MAIOR que o valor fixado Encaminhar para o TCE/SC</a:t>
          </a:r>
          <a:endParaRPr lang="pt-BR" b="1" dirty="0">
            <a:latin typeface="Calibri" panose="020F0502020204030204" pitchFamily="34" charset="0"/>
          </a:endParaRPr>
        </a:p>
      </dgm:t>
    </dgm:pt>
    <dgm:pt modelId="{0D902799-E8B4-4CAA-AF7E-16CDC351CB2E}" type="parTrans" cxnId="{E4EE890B-A0C8-457C-9042-9BAB2056ABC0}">
      <dgm:prSet/>
      <dgm:spPr/>
      <dgm:t>
        <a:bodyPr/>
        <a:lstStyle/>
        <a:p>
          <a:endParaRPr lang="pt-BR"/>
        </a:p>
      </dgm:t>
    </dgm:pt>
    <dgm:pt modelId="{C05C4352-0906-4616-AC57-A85782A78734}" type="sibTrans" cxnId="{E4EE890B-A0C8-457C-9042-9BAB2056ABC0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B398B0F2-79CA-4725-BAE9-D6FC61EEB06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5A7B07"/>
            </a:gs>
            <a:gs pos="80000">
              <a:srgbClr val="5A7B07"/>
            </a:gs>
            <a:gs pos="100000">
              <a:srgbClr val="5A7B07"/>
            </a:gs>
          </a:gsLst>
        </a:gra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DANO MENOR que o valor fixado Inscrever em RESPONSÁVEIS</a:t>
          </a:r>
          <a:endParaRPr lang="pt-BR" b="1" dirty="0">
            <a:latin typeface="Calibri" panose="020F0502020204030204" pitchFamily="34" charset="0"/>
          </a:endParaRPr>
        </a:p>
      </dgm:t>
    </dgm:pt>
    <dgm:pt modelId="{51A62DAF-0CAE-4832-93C4-7E9A61749905}" type="parTrans" cxnId="{A4FD4D53-5354-417B-BB0F-25939439BBC6}">
      <dgm:prSet/>
      <dgm:spPr/>
      <dgm:t>
        <a:bodyPr/>
        <a:lstStyle/>
        <a:p>
          <a:endParaRPr lang="pt-BR"/>
        </a:p>
      </dgm:t>
    </dgm:pt>
    <dgm:pt modelId="{4FBC168B-E4E0-4513-81B0-4F120A06C276}" type="sibTrans" cxnId="{A4FD4D53-5354-417B-BB0F-25939439BBC6}">
      <dgm:prSet/>
      <dgm:spPr/>
      <dgm:t>
        <a:bodyPr/>
        <a:lstStyle/>
        <a:p>
          <a:endParaRPr lang="pt-BR"/>
        </a:p>
      </dgm:t>
    </dgm:pt>
    <dgm:pt modelId="{253B39BB-D3E2-4B31-A1E2-0298CBB2DF49}" type="pres">
      <dgm:prSet presAssocID="{1DAC9AE5-FA91-413D-9114-5C162DF0A0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304F88-08FE-4FCE-9723-E39900230533}" type="pres">
      <dgm:prSet presAssocID="{9E340A77-780B-40AA-8757-96AA68022BDA}" presName="vertFlow" presStyleCnt="0"/>
      <dgm:spPr/>
    </dgm:pt>
    <dgm:pt modelId="{5D5A3DAD-5A77-4959-B588-6617F7159E6D}" type="pres">
      <dgm:prSet presAssocID="{9E340A77-780B-40AA-8757-96AA68022BDA}" presName="header" presStyleLbl="node1" presStyleIdx="0" presStyleCnt="3"/>
      <dgm:spPr/>
      <dgm:t>
        <a:bodyPr/>
        <a:lstStyle/>
        <a:p>
          <a:endParaRPr lang="pt-BR"/>
        </a:p>
      </dgm:t>
    </dgm:pt>
    <dgm:pt modelId="{4A2D83D4-0446-4569-B87B-93F4D4E8A9CA}" type="pres">
      <dgm:prSet presAssocID="{9265EE0F-31D6-46E9-8010-B3A0842893AF}" presName="parTrans" presStyleLbl="sibTrans2D1" presStyleIdx="0" presStyleCnt="8"/>
      <dgm:spPr/>
      <dgm:t>
        <a:bodyPr/>
        <a:lstStyle/>
        <a:p>
          <a:endParaRPr lang="pt-BR"/>
        </a:p>
      </dgm:t>
    </dgm:pt>
    <dgm:pt modelId="{0933BFF5-DD68-477F-BB5A-C9EA273076AA}" type="pres">
      <dgm:prSet presAssocID="{C454D6DE-39B7-48F9-B1A4-84D51C8073CF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5E4F41-533A-443E-916B-27700C7390EB}" type="pres">
      <dgm:prSet presAssocID="{9E340A77-780B-40AA-8757-96AA68022BDA}" presName="hSp" presStyleCnt="0"/>
      <dgm:spPr/>
    </dgm:pt>
    <dgm:pt modelId="{625475CF-C3DE-48FC-A1A1-2A6357E23E2E}" type="pres">
      <dgm:prSet presAssocID="{F59CD447-B928-462F-8EA3-F0C70B04B14B}" presName="vertFlow" presStyleCnt="0"/>
      <dgm:spPr/>
    </dgm:pt>
    <dgm:pt modelId="{7E4EFE61-652C-4399-AF56-1DC91D1D5B96}" type="pres">
      <dgm:prSet presAssocID="{F59CD447-B928-462F-8EA3-F0C70B04B14B}" presName="header" presStyleLbl="node1" presStyleIdx="1" presStyleCnt="3"/>
      <dgm:spPr/>
      <dgm:t>
        <a:bodyPr/>
        <a:lstStyle/>
        <a:p>
          <a:endParaRPr lang="pt-BR"/>
        </a:p>
      </dgm:t>
    </dgm:pt>
    <dgm:pt modelId="{A4BA24C5-3689-4DC8-B4EB-2C29D0A43D2B}" type="pres">
      <dgm:prSet presAssocID="{90501C6A-19AE-43FE-B325-0B47EA38A5C8}" presName="parTrans" presStyleLbl="sibTrans2D1" presStyleIdx="1" presStyleCnt="8"/>
      <dgm:spPr/>
      <dgm:t>
        <a:bodyPr/>
        <a:lstStyle/>
        <a:p>
          <a:endParaRPr lang="pt-BR"/>
        </a:p>
      </dgm:t>
    </dgm:pt>
    <dgm:pt modelId="{E3DB418B-CBB7-4DD2-AFAF-DB0048E6B0F8}" type="pres">
      <dgm:prSet presAssocID="{0B3163D9-E579-4E8F-9667-5592876341BF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EBBC14-406A-453D-99B9-1374745827F8}" type="pres">
      <dgm:prSet presAssocID="{FF5A4E07-4F3A-44A1-A2EB-B9C00C89D239}" presName="sibTrans" presStyleLbl="sibTrans2D1" presStyleIdx="2" presStyleCnt="8"/>
      <dgm:spPr/>
      <dgm:t>
        <a:bodyPr/>
        <a:lstStyle/>
        <a:p>
          <a:endParaRPr lang="pt-BR"/>
        </a:p>
      </dgm:t>
    </dgm:pt>
    <dgm:pt modelId="{438E4C7A-97F0-4EF5-A261-D3A50CA3EE4B}" type="pres">
      <dgm:prSet presAssocID="{0C83A63F-A638-4FBF-BAB7-7B98C372D16D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FF546F-6CED-4962-9245-6FDBE774C0B7}" type="pres">
      <dgm:prSet presAssocID="{A3A51593-6BCE-4026-B973-FBE924D40762}" presName="sibTrans" presStyleLbl="sibTrans2D1" presStyleIdx="3" presStyleCnt="8"/>
      <dgm:spPr/>
      <dgm:t>
        <a:bodyPr/>
        <a:lstStyle/>
        <a:p>
          <a:endParaRPr lang="pt-BR"/>
        </a:p>
      </dgm:t>
    </dgm:pt>
    <dgm:pt modelId="{22A72D39-AF93-4E32-AD36-275C88E6326D}" type="pres">
      <dgm:prSet presAssocID="{5A945149-B78B-498E-9776-7D358DC40B42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AB3588-8403-4F84-AAC7-49C45E1166E8}" type="pres">
      <dgm:prSet presAssocID="{F59CD447-B928-462F-8EA3-F0C70B04B14B}" presName="hSp" presStyleCnt="0"/>
      <dgm:spPr/>
    </dgm:pt>
    <dgm:pt modelId="{0626983B-F8C6-4EE5-A356-601539C2901E}" type="pres">
      <dgm:prSet presAssocID="{B2F6529B-09D6-479B-B977-892A06303799}" presName="vertFlow" presStyleCnt="0"/>
      <dgm:spPr/>
    </dgm:pt>
    <dgm:pt modelId="{659042B4-5310-49A6-B4EB-E7A471157A29}" type="pres">
      <dgm:prSet presAssocID="{B2F6529B-09D6-479B-B977-892A06303799}" presName="header" presStyleLbl="node1" presStyleIdx="2" presStyleCnt="3"/>
      <dgm:spPr/>
      <dgm:t>
        <a:bodyPr/>
        <a:lstStyle/>
        <a:p>
          <a:endParaRPr lang="pt-BR"/>
        </a:p>
      </dgm:t>
    </dgm:pt>
    <dgm:pt modelId="{D0CD394A-ECC5-49D5-885E-DDD77B54F224}" type="pres">
      <dgm:prSet presAssocID="{904AA3C5-AE90-4B9F-9188-BA6B9306CCCD}" presName="parTrans" presStyleLbl="sibTrans2D1" presStyleIdx="4" presStyleCnt="8"/>
      <dgm:spPr/>
      <dgm:t>
        <a:bodyPr/>
        <a:lstStyle/>
        <a:p>
          <a:endParaRPr lang="pt-BR"/>
        </a:p>
      </dgm:t>
    </dgm:pt>
    <dgm:pt modelId="{DDF521EC-A9E5-48A5-95E9-D7FD9E663735}" type="pres">
      <dgm:prSet presAssocID="{DD7A2DA5-FDF7-4488-B452-48228D421025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0FA581-0C5C-43AF-81EF-85A19A1F40A9}" type="pres">
      <dgm:prSet presAssocID="{1CC8D489-4A7D-41A6-99C0-B3710694DE48}" presName="sibTrans" presStyleLbl="sibTrans2D1" presStyleIdx="5" presStyleCnt="8"/>
      <dgm:spPr/>
      <dgm:t>
        <a:bodyPr/>
        <a:lstStyle/>
        <a:p>
          <a:endParaRPr lang="pt-BR"/>
        </a:p>
      </dgm:t>
    </dgm:pt>
    <dgm:pt modelId="{477A82F6-50C0-499E-BDC8-E6D90E5E12AF}" type="pres">
      <dgm:prSet presAssocID="{AA30EDCD-CEC7-48F6-915C-7D5E50613828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B12CC3-7FD8-4783-B069-A441376BB897}" type="pres">
      <dgm:prSet presAssocID="{E5B2A5B7-776A-48C0-99B9-C13A7265C5F1}" presName="sibTrans" presStyleLbl="sibTrans2D1" presStyleIdx="6" presStyleCnt="8"/>
      <dgm:spPr/>
      <dgm:t>
        <a:bodyPr/>
        <a:lstStyle/>
        <a:p>
          <a:endParaRPr lang="pt-BR"/>
        </a:p>
      </dgm:t>
    </dgm:pt>
    <dgm:pt modelId="{EBB34C62-EE29-4E51-852B-248F94CBE3E6}" type="pres">
      <dgm:prSet presAssocID="{D15D816D-7673-4EDE-A0C8-5B343EB4DD61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C238C0-53D4-4A3A-8656-047C12019927}" type="pres">
      <dgm:prSet presAssocID="{C05C4352-0906-4616-AC57-A85782A78734}" presName="sibTrans" presStyleLbl="sibTrans2D1" presStyleIdx="7" presStyleCnt="8"/>
      <dgm:spPr/>
      <dgm:t>
        <a:bodyPr/>
        <a:lstStyle/>
        <a:p>
          <a:endParaRPr lang="pt-BR"/>
        </a:p>
      </dgm:t>
    </dgm:pt>
    <dgm:pt modelId="{CD0EFD83-9AC1-4AE9-902D-183EBCD669C7}" type="pres">
      <dgm:prSet presAssocID="{B398B0F2-79CA-4725-BAE9-D6FC61EEB06B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ADC248-74A5-4FCF-8977-9DF5D1828354}" srcId="{1DAC9AE5-FA91-413D-9114-5C162DF0A019}" destId="{B2F6529B-09D6-479B-B977-892A06303799}" srcOrd="2" destOrd="0" parTransId="{DB0BBC47-8777-4E58-BF04-68E0829AEBAE}" sibTransId="{9AC10FC7-7C55-47B7-ACF2-660075255091}"/>
    <dgm:cxn modelId="{4BB9369F-5E9D-4487-B136-62A45B778309}" type="presOf" srcId="{9E340A77-780B-40AA-8757-96AA68022BDA}" destId="{5D5A3DAD-5A77-4959-B588-6617F7159E6D}" srcOrd="0" destOrd="0" presId="urn:microsoft.com/office/officeart/2005/8/layout/lProcess1"/>
    <dgm:cxn modelId="{196069D3-70A5-4E89-ABFC-E5C28B0C6DF7}" type="presOf" srcId="{F59CD447-B928-462F-8EA3-F0C70B04B14B}" destId="{7E4EFE61-652C-4399-AF56-1DC91D1D5B96}" srcOrd="0" destOrd="0" presId="urn:microsoft.com/office/officeart/2005/8/layout/lProcess1"/>
    <dgm:cxn modelId="{DEB5A434-2845-47A0-8027-3DA5B4EE9701}" srcId="{1DAC9AE5-FA91-413D-9114-5C162DF0A019}" destId="{F59CD447-B928-462F-8EA3-F0C70B04B14B}" srcOrd="1" destOrd="0" parTransId="{07D0FEBD-B0C5-41EA-B0E8-33F47FF1DC00}" sibTransId="{E2CD39E2-8631-476E-B48F-35C5E357146B}"/>
    <dgm:cxn modelId="{07B8E776-55B2-46B4-BF24-326DD5601834}" type="presOf" srcId="{C05C4352-0906-4616-AC57-A85782A78734}" destId="{2FC238C0-53D4-4A3A-8656-047C12019927}" srcOrd="0" destOrd="0" presId="urn:microsoft.com/office/officeart/2005/8/layout/lProcess1"/>
    <dgm:cxn modelId="{6A70F5EF-8041-43F7-997D-885514655458}" srcId="{F59CD447-B928-462F-8EA3-F0C70B04B14B}" destId="{0C83A63F-A638-4FBF-BAB7-7B98C372D16D}" srcOrd="1" destOrd="0" parTransId="{4D7AD149-7223-4EB3-B2F0-6B8E75E114E0}" sibTransId="{A3A51593-6BCE-4026-B973-FBE924D40762}"/>
    <dgm:cxn modelId="{A4FA438D-CF3A-4769-A726-B129EAC21549}" srcId="{1DAC9AE5-FA91-413D-9114-5C162DF0A019}" destId="{9E340A77-780B-40AA-8757-96AA68022BDA}" srcOrd="0" destOrd="0" parTransId="{64CE734D-DF23-4CA9-903D-E0ECDEBBFF95}" sibTransId="{C33E387B-4611-43DD-B601-561169FF4F0E}"/>
    <dgm:cxn modelId="{B87E98AE-D75D-4794-8BEB-93A76E92125F}" type="presOf" srcId="{A3A51593-6BCE-4026-B973-FBE924D40762}" destId="{52FF546F-6CED-4962-9245-6FDBE774C0B7}" srcOrd="0" destOrd="0" presId="urn:microsoft.com/office/officeart/2005/8/layout/lProcess1"/>
    <dgm:cxn modelId="{703AEC15-B120-4A80-96E9-6F9FD753F2D2}" srcId="{B2F6529B-09D6-479B-B977-892A06303799}" destId="{AA30EDCD-CEC7-48F6-915C-7D5E50613828}" srcOrd="1" destOrd="0" parTransId="{FCE0D031-1B47-4459-A472-82EACE20F5B1}" sibTransId="{E5B2A5B7-776A-48C0-99B9-C13A7265C5F1}"/>
    <dgm:cxn modelId="{823B0E8E-07A8-4A5E-8702-4DF1B62685A3}" type="presOf" srcId="{B2F6529B-09D6-479B-B977-892A06303799}" destId="{659042B4-5310-49A6-B4EB-E7A471157A29}" srcOrd="0" destOrd="0" presId="urn:microsoft.com/office/officeart/2005/8/layout/lProcess1"/>
    <dgm:cxn modelId="{EFB215C4-EC00-4BD3-933E-681383736FB0}" type="presOf" srcId="{1CC8D489-4A7D-41A6-99C0-B3710694DE48}" destId="{1D0FA581-0C5C-43AF-81EF-85A19A1F40A9}" srcOrd="0" destOrd="0" presId="urn:microsoft.com/office/officeart/2005/8/layout/lProcess1"/>
    <dgm:cxn modelId="{B7EDF370-E5F9-47D8-9E15-0D75106887FB}" type="presOf" srcId="{904AA3C5-AE90-4B9F-9188-BA6B9306CCCD}" destId="{D0CD394A-ECC5-49D5-885E-DDD77B54F224}" srcOrd="0" destOrd="0" presId="urn:microsoft.com/office/officeart/2005/8/layout/lProcess1"/>
    <dgm:cxn modelId="{A736EF3B-D29F-4CBF-907B-0C928E05E1B6}" srcId="{B2F6529B-09D6-479B-B977-892A06303799}" destId="{DD7A2DA5-FDF7-4488-B452-48228D421025}" srcOrd="0" destOrd="0" parTransId="{904AA3C5-AE90-4B9F-9188-BA6B9306CCCD}" sibTransId="{1CC8D489-4A7D-41A6-99C0-B3710694DE48}"/>
    <dgm:cxn modelId="{189E77D2-7169-4DAA-A7FD-2379AAB6547F}" type="presOf" srcId="{5A945149-B78B-498E-9776-7D358DC40B42}" destId="{22A72D39-AF93-4E32-AD36-275C88E6326D}" srcOrd="0" destOrd="0" presId="urn:microsoft.com/office/officeart/2005/8/layout/lProcess1"/>
    <dgm:cxn modelId="{C2956183-24DC-4888-93E2-30FE026B6431}" srcId="{F59CD447-B928-462F-8EA3-F0C70B04B14B}" destId="{0B3163D9-E579-4E8F-9667-5592876341BF}" srcOrd="0" destOrd="0" parTransId="{90501C6A-19AE-43FE-B325-0B47EA38A5C8}" sibTransId="{FF5A4E07-4F3A-44A1-A2EB-B9C00C89D239}"/>
    <dgm:cxn modelId="{61C8E355-B9BB-4A50-B8EF-5656129D566C}" type="presOf" srcId="{B398B0F2-79CA-4725-BAE9-D6FC61EEB06B}" destId="{CD0EFD83-9AC1-4AE9-902D-183EBCD669C7}" srcOrd="0" destOrd="0" presId="urn:microsoft.com/office/officeart/2005/8/layout/lProcess1"/>
    <dgm:cxn modelId="{9D416EC8-8638-4625-8201-BA5B5B44E9BE}" type="presOf" srcId="{9265EE0F-31D6-46E9-8010-B3A0842893AF}" destId="{4A2D83D4-0446-4569-B87B-93F4D4E8A9CA}" srcOrd="0" destOrd="0" presId="urn:microsoft.com/office/officeart/2005/8/layout/lProcess1"/>
    <dgm:cxn modelId="{E4EE890B-A0C8-457C-9042-9BAB2056ABC0}" srcId="{B2F6529B-09D6-479B-B977-892A06303799}" destId="{D15D816D-7673-4EDE-A0C8-5B343EB4DD61}" srcOrd="2" destOrd="0" parTransId="{0D902799-E8B4-4CAA-AF7E-16CDC351CB2E}" sibTransId="{C05C4352-0906-4616-AC57-A85782A78734}"/>
    <dgm:cxn modelId="{A4FD4D53-5354-417B-BB0F-25939439BBC6}" srcId="{B2F6529B-09D6-479B-B977-892A06303799}" destId="{B398B0F2-79CA-4725-BAE9-D6FC61EEB06B}" srcOrd="3" destOrd="0" parTransId="{51A62DAF-0CAE-4832-93C4-7E9A61749905}" sibTransId="{4FBC168B-E4E0-4513-81B0-4F120A06C276}"/>
    <dgm:cxn modelId="{06818FFB-686A-4D15-AE31-A0DF3E68E709}" srcId="{9E340A77-780B-40AA-8757-96AA68022BDA}" destId="{C454D6DE-39B7-48F9-B1A4-84D51C8073CF}" srcOrd="0" destOrd="0" parTransId="{9265EE0F-31D6-46E9-8010-B3A0842893AF}" sibTransId="{6C9CB886-C3ED-4482-AFC4-D25524D6BFDD}"/>
    <dgm:cxn modelId="{177ED6C7-D259-43D6-835E-87263694841E}" type="presOf" srcId="{DD7A2DA5-FDF7-4488-B452-48228D421025}" destId="{DDF521EC-A9E5-48A5-95E9-D7FD9E663735}" srcOrd="0" destOrd="0" presId="urn:microsoft.com/office/officeart/2005/8/layout/lProcess1"/>
    <dgm:cxn modelId="{1BA360B0-D487-424F-B38D-5E2F26E9F132}" srcId="{F59CD447-B928-462F-8EA3-F0C70B04B14B}" destId="{5A945149-B78B-498E-9776-7D358DC40B42}" srcOrd="2" destOrd="0" parTransId="{AB7D4F10-F650-4181-BEF9-53DA2AC54FFB}" sibTransId="{E51F9B1F-5224-4D62-9AF8-D52E5EEA3D51}"/>
    <dgm:cxn modelId="{D588AF84-AF65-4EF3-932E-D55350905AAC}" type="presOf" srcId="{AA30EDCD-CEC7-48F6-915C-7D5E50613828}" destId="{477A82F6-50C0-499E-BDC8-E6D90E5E12AF}" srcOrd="0" destOrd="0" presId="urn:microsoft.com/office/officeart/2005/8/layout/lProcess1"/>
    <dgm:cxn modelId="{47A01B25-E2A7-4112-A122-BBAE6879CBD1}" type="presOf" srcId="{1DAC9AE5-FA91-413D-9114-5C162DF0A019}" destId="{253B39BB-D3E2-4B31-A1E2-0298CBB2DF49}" srcOrd="0" destOrd="0" presId="urn:microsoft.com/office/officeart/2005/8/layout/lProcess1"/>
    <dgm:cxn modelId="{A234ADA8-90F9-4497-B246-6283C2EA2CE5}" type="presOf" srcId="{90501C6A-19AE-43FE-B325-0B47EA38A5C8}" destId="{A4BA24C5-3689-4DC8-B4EB-2C29D0A43D2B}" srcOrd="0" destOrd="0" presId="urn:microsoft.com/office/officeart/2005/8/layout/lProcess1"/>
    <dgm:cxn modelId="{AC897453-F6EB-4370-A85D-85C4B5B0D67E}" type="presOf" srcId="{0C83A63F-A638-4FBF-BAB7-7B98C372D16D}" destId="{438E4C7A-97F0-4EF5-A261-D3A50CA3EE4B}" srcOrd="0" destOrd="0" presId="urn:microsoft.com/office/officeart/2005/8/layout/lProcess1"/>
    <dgm:cxn modelId="{5F839709-DDC9-49E3-9C55-BC4987CA5437}" type="presOf" srcId="{0B3163D9-E579-4E8F-9667-5592876341BF}" destId="{E3DB418B-CBB7-4DD2-AFAF-DB0048E6B0F8}" srcOrd="0" destOrd="0" presId="urn:microsoft.com/office/officeart/2005/8/layout/lProcess1"/>
    <dgm:cxn modelId="{A4491504-C120-4233-91B0-59BBE4095717}" type="presOf" srcId="{FF5A4E07-4F3A-44A1-A2EB-B9C00C89D239}" destId="{96EBBC14-406A-453D-99B9-1374745827F8}" srcOrd="0" destOrd="0" presId="urn:microsoft.com/office/officeart/2005/8/layout/lProcess1"/>
    <dgm:cxn modelId="{CB86114B-1EBF-4D71-9770-A4576775DBC7}" type="presOf" srcId="{C454D6DE-39B7-48F9-B1A4-84D51C8073CF}" destId="{0933BFF5-DD68-477F-BB5A-C9EA273076AA}" srcOrd="0" destOrd="0" presId="urn:microsoft.com/office/officeart/2005/8/layout/lProcess1"/>
    <dgm:cxn modelId="{D6E04040-0B37-4BC8-B7B2-7528D5693866}" type="presOf" srcId="{E5B2A5B7-776A-48C0-99B9-C13A7265C5F1}" destId="{0BB12CC3-7FD8-4783-B069-A441376BB897}" srcOrd="0" destOrd="0" presId="urn:microsoft.com/office/officeart/2005/8/layout/lProcess1"/>
    <dgm:cxn modelId="{7FF4FE4D-AA02-488E-AC0A-99532E8D259F}" type="presOf" srcId="{D15D816D-7673-4EDE-A0C8-5B343EB4DD61}" destId="{EBB34C62-EE29-4E51-852B-248F94CBE3E6}" srcOrd="0" destOrd="0" presId="urn:microsoft.com/office/officeart/2005/8/layout/lProcess1"/>
    <dgm:cxn modelId="{FFC35638-5C9A-4A19-AA60-EA5C2EC1D128}" type="presParOf" srcId="{253B39BB-D3E2-4B31-A1E2-0298CBB2DF49}" destId="{9D304F88-08FE-4FCE-9723-E39900230533}" srcOrd="0" destOrd="0" presId="urn:microsoft.com/office/officeart/2005/8/layout/lProcess1"/>
    <dgm:cxn modelId="{2D14BEE2-DDD3-42C0-878F-D9F38E91E95E}" type="presParOf" srcId="{9D304F88-08FE-4FCE-9723-E39900230533}" destId="{5D5A3DAD-5A77-4959-B588-6617F7159E6D}" srcOrd="0" destOrd="0" presId="urn:microsoft.com/office/officeart/2005/8/layout/lProcess1"/>
    <dgm:cxn modelId="{DE1F50D0-2203-40DF-A8A7-576E3AAD5061}" type="presParOf" srcId="{9D304F88-08FE-4FCE-9723-E39900230533}" destId="{4A2D83D4-0446-4569-B87B-93F4D4E8A9CA}" srcOrd="1" destOrd="0" presId="urn:microsoft.com/office/officeart/2005/8/layout/lProcess1"/>
    <dgm:cxn modelId="{2C4AACFB-8761-4859-92B9-45DE9B690996}" type="presParOf" srcId="{9D304F88-08FE-4FCE-9723-E39900230533}" destId="{0933BFF5-DD68-477F-BB5A-C9EA273076AA}" srcOrd="2" destOrd="0" presId="urn:microsoft.com/office/officeart/2005/8/layout/lProcess1"/>
    <dgm:cxn modelId="{953CB409-3179-409D-8CFF-C05BE63F5F68}" type="presParOf" srcId="{253B39BB-D3E2-4B31-A1E2-0298CBB2DF49}" destId="{365E4F41-533A-443E-916B-27700C7390EB}" srcOrd="1" destOrd="0" presId="urn:microsoft.com/office/officeart/2005/8/layout/lProcess1"/>
    <dgm:cxn modelId="{F579EE9D-06CB-448C-A8E4-03B34C67A729}" type="presParOf" srcId="{253B39BB-D3E2-4B31-A1E2-0298CBB2DF49}" destId="{625475CF-C3DE-48FC-A1A1-2A6357E23E2E}" srcOrd="2" destOrd="0" presId="urn:microsoft.com/office/officeart/2005/8/layout/lProcess1"/>
    <dgm:cxn modelId="{9C71199B-6714-4554-A07A-2DA75EC95B39}" type="presParOf" srcId="{625475CF-C3DE-48FC-A1A1-2A6357E23E2E}" destId="{7E4EFE61-652C-4399-AF56-1DC91D1D5B96}" srcOrd="0" destOrd="0" presId="urn:microsoft.com/office/officeart/2005/8/layout/lProcess1"/>
    <dgm:cxn modelId="{D262B910-C64E-4DB6-BA1B-F055B6E3FA6C}" type="presParOf" srcId="{625475CF-C3DE-48FC-A1A1-2A6357E23E2E}" destId="{A4BA24C5-3689-4DC8-B4EB-2C29D0A43D2B}" srcOrd="1" destOrd="0" presId="urn:microsoft.com/office/officeart/2005/8/layout/lProcess1"/>
    <dgm:cxn modelId="{51BF8381-1D3D-4F2B-880F-9F222FDF7C98}" type="presParOf" srcId="{625475CF-C3DE-48FC-A1A1-2A6357E23E2E}" destId="{E3DB418B-CBB7-4DD2-AFAF-DB0048E6B0F8}" srcOrd="2" destOrd="0" presId="urn:microsoft.com/office/officeart/2005/8/layout/lProcess1"/>
    <dgm:cxn modelId="{D3386B8E-BE29-42D0-8C25-A06544D7D8CF}" type="presParOf" srcId="{625475CF-C3DE-48FC-A1A1-2A6357E23E2E}" destId="{96EBBC14-406A-453D-99B9-1374745827F8}" srcOrd="3" destOrd="0" presId="urn:microsoft.com/office/officeart/2005/8/layout/lProcess1"/>
    <dgm:cxn modelId="{70BBE12F-059F-4C25-9C47-4B7974F322F7}" type="presParOf" srcId="{625475CF-C3DE-48FC-A1A1-2A6357E23E2E}" destId="{438E4C7A-97F0-4EF5-A261-D3A50CA3EE4B}" srcOrd="4" destOrd="0" presId="urn:microsoft.com/office/officeart/2005/8/layout/lProcess1"/>
    <dgm:cxn modelId="{853C6043-0C1D-4C1A-BAF3-23EF056A3EC7}" type="presParOf" srcId="{625475CF-C3DE-48FC-A1A1-2A6357E23E2E}" destId="{52FF546F-6CED-4962-9245-6FDBE774C0B7}" srcOrd="5" destOrd="0" presId="urn:microsoft.com/office/officeart/2005/8/layout/lProcess1"/>
    <dgm:cxn modelId="{5F8B03D1-6541-4714-BD3C-9FB5E0DE0EC2}" type="presParOf" srcId="{625475CF-C3DE-48FC-A1A1-2A6357E23E2E}" destId="{22A72D39-AF93-4E32-AD36-275C88E6326D}" srcOrd="6" destOrd="0" presId="urn:microsoft.com/office/officeart/2005/8/layout/lProcess1"/>
    <dgm:cxn modelId="{C14BFED2-0CE2-463D-8793-8743654CC822}" type="presParOf" srcId="{253B39BB-D3E2-4B31-A1E2-0298CBB2DF49}" destId="{85AB3588-8403-4F84-AAC7-49C45E1166E8}" srcOrd="3" destOrd="0" presId="urn:microsoft.com/office/officeart/2005/8/layout/lProcess1"/>
    <dgm:cxn modelId="{363BB7B7-A95C-4781-8584-3340C1834067}" type="presParOf" srcId="{253B39BB-D3E2-4B31-A1E2-0298CBB2DF49}" destId="{0626983B-F8C6-4EE5-A356-601539C2901E}" srcOrd="4" destOrd="0" presId="urn:microsoft.com/office/officeart/2005/8/layout/lProcess1"/>
    <dgm:cxn modelId="{3D1D632F-927F-40C7-9596-60BFD0B3537F}" type="presParOf" srcId="{0626983B-F8C6-4EE5-A356-601539C2901E}" destId="{659042B4-5310-49A6-B4EB-E7A471157A29}" srcOrd="0" destOrd="0" presId="urn:microsoft.com/office/officeart/2005/8/layout/lProcess1"/>
    <dgm:cxn modelId="{FD15D9EA-6FF2-419C-AC2F-FA175F30B9CB}" type="presParOf" srcId="{0626983B-F8C6-4EE5-A356-601539C2901E}" destId="{D0CD394A-ECC5-49D5-885E-DDD77B54F224}" srcOrd="1" destOrd="0" presId="urn:microsoft.com/office/officeart/2005/8/layout/lProcess1"/>
    <dgm:cxn modelId="{0A405B49-34BC-42AD-AFB8-FBC5E1478BFF}" type="presParOf" srcId="{0626983B-F8C6-4EE5-A356-601539C2901E}" destId="{DDF521EC-A9E5-48A5-95E9-D7FD9E663735}" srcOrd="2" destOrd="0" presId="urn:microsoft.com/office/officeart/2005/8/layout/lProcess1"/>
    <dgm:cxn modelId="{92CBFA54-35FD-42B1-801E-4DA5444282ED}" type="presParOf" srcId="{0626983B-F8C6-4EE5-A356-601539C2901E}" destId="{1D0FA581-0C5C-43AF-81EF-85A19A1F40A9}" srcOrd="3" destOrd="0" presId="urn:microsoft.com/office/officeart/2005/8/layout/lProcess1"/>
    <dgm:cxn modelId="{71F4FB31-474D-4725-9DE6-DCD7ED3AC71A}" type="presParOf" srcId="{0626983B-F8C6-4EE5-A356-601539C2901E}" destId="{477A82F6-50C0-499E-BDC8-E6D90E5E12AF}" srcOrd="4" destOrd="0" presId="urn:microsoft.com/office/officeart/2005/8/layout/lProcess1"/>
    <dgm:cxn modelId="{2AE91746-37BB-4A4A-B32F-5B97095D101E}" type="presParOf" srcId="{0626983B-F8C6-4EE5-A356-601539C2901E}" destId="{0BB12CC3-7FD8-4783-B069-A441376BB897}" srcOrd="5" destOrd="0" presId="urn:microsoft.com/office/officeart/2005/8/layout/lProcess1"/>
    <dgm:cxn modelId="{1F6BECB4-01D4-49C4-943B-DC859161E6F1}" type="presParOf" srcId="{0626983B-F8C6-4EE5-A356-601539C2901E}" destId="{EBB34C62-EE29-4E51-852B-248F94CBE3E6}" srcOrd="6" destOrd="0" presId="urn:microsoft.com/office/officeart/2005/8/layout/lProcess1"/>
    <dgm:cxn modelId="{0F0EBA75-5328-4673-A389-C9A399766311}" type="presParOf" srcId="{0626983B-F8C6-4EE5-A356-601539C2901E}" destId="{2FC238C0-53D4-4A3A-8656-047C12019927}" srcOrd="7" destOrd="0" presId="urn:microsoft.com/office/officeart/2005/8/layout/lProcess1"/>
    <dgm:cxn modelId="{D2FF9341-3D69-45EE-BB7E-757076C7AAFC}" type="presParOf" srcId="{0626983B-F8C6-4EE5-A356-601539C2901E}" destId="{CD0EFD83-9AC1-4AE9-902D-183EBCD669C7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0D263-EA85-4F9D-BD92-8A6EBE54919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79505C-E0AE-45EA-993F-B57285B17DF8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9900"/>
            </a:gs>
            <a:gs pos="80000">
              <a:srgbClr val="FF99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Pleito da Entidade Interessada</a:t>
          </a:r>
          <a:endParaRPr lang="pt-BR" b="1" dirty="0">
            <a:latin typeface="Calibri" panose="020F0502020204030204" pitchFamily="34" charset="0"/>
          </a:endParaRPr>
        </a:p>
      </dgm:t>
    </dgm:pt>
    <dgm:pt modelId="{543ED9C2-57D3-4289-95E8-09E420A5F580}" type="parTrans" cxnId="{FBB0FFEE-FF9A-4566-8531-2F14CF57FA10}">
      <dgm:prSet/>
      <dgm:spPr/>
      <dgm:t>
        <a:bodyPr/>
        <a:lstStyle/>
        <a:p>
          <a:endParaRPr lang="pt-BR"/>
        </a:p>
      </dgm:t>
    </dgm:pt>
    <dgm:pt modelId="{EE78455B-6A9C-4C0F-84C2-E123DE67FA22}" type="sibTrans" cxnId="{FBB0FFEE-FF9A-4566-8531-2F14CF57FA10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D48EBF45-0C01-4D03-9BF2-3A46731F8D25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Manifestação de Interesse Social</a:t>
          </a:r>
          <a:endParaRPr lang="pt-BR" b="1" dirty="0">
            <a:latin typeface="Calibri" panose="020F0502020204030204" pitchFamily="34" charset="0"/>
          </a:endParaRPr>
        </a:p>
      </dgm:t>
    </dgm:pt>
    <dgm:pt modelId="{E72536CB-73B4-41CF-B955-94515EA0756D}" type="parTrans" cxnId="{CE170898-50FD-4826-9F66-CEFD386DBE00}">
      <dgm:prSet/>
      <dgm:spPr/>
      <dgm:t>
        <a:bodyPr/>
        <a:lstStyle/>
        <a:p>
          <a:endParaRPr lang="pt-BR"/>
        </a:p>
      </dgm:t>
    </dgm:pt>
    <dgm:pt modelId="{470CC025-90C2-4EFA-9D71-E4E8881F4D79}" type="sibTrans" cxnId="{CE170898-50FD-4826-9F66-CEFD386DBE00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BCD5D4B3-9583-490F-A6AE-3D91F0F2AE5D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Chamamento Público</a:t>
          </a:r>
          <a:endParaRPr lang="pt-BR" b="1" dirty="0">
            <a:latin typeface="Calibri" panose="020F0502020204030204" pitchFamily="34" charset="0"/>
          </a:endParaRPr>
        </a:p>
      </dgm:t>
    </dgm:pt>
    <dgm:pt modelId="{9BF29418-CA3D-4BFA-BB8C-2D38D08A2EB1}" type="parTrans" cxnId="{A8BB9A77-34B0-4DBB-9F38-5E353E5871AA}">
      <dgm:prSet/>
      <dgm:spPr/>
      <dgm:t>
        <a:bodyPr/>
        <a:lstStyle/>
        <a:p>
          <a:endParaRPr lang="pt-BR"/>
        </a:p>
      </dgm:t>
    </dgm:pt>
    <dgm:pt modelId="{5362BEDB-446D-47F4-8774-D3219461C0DC}" type="sibTrans" cxnId="{A8BB9A77-34B0-4DBB-9F38-5E353E5871AA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9F0577F7-477F-42DF-A330-82AD997FD895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Parecer Jurídico</a:t>
          </a:r>
          <a:endParaRPr lang="pt-BR" dirty="0">
            <a:latin typeface="Calibri" panose="020F0502020204030204" pitchFamily="34" charset="0"/>
          </a:endParaRPr>
        </a:p>
      </dgm:t>
    </dgm:pt>
    <dgm:pt modelId="{8A40F5D6-EB1A-4758-BD82-3981DDE1E35F}" type="parTrans" cxnId="{8CB1596C-B256-4679-88C7-6135EC9FC14B}">
      <dgm:prSet/>
      <dgm:spPr/>
      <dgm:t>
        <a:bodyPr/>
        <a:lstStyle/>
        <a:p>
          <a:endParaRPr lang="pt-BR"/>
        </a:p>
      </dgm:t>
    </dgm:pt>
    <dgm:pt modelId="{DC6356F3-69EA-4F7A-B1F6-CFF28158168B}" type="sibTrans" cxnId="{8CB1596C-B256-4679-88C7-6135EC9FC14B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9ABEA62C-B9E5-4F48-9CD8-9BCDDE5EFBC0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90000"/>
            </a:gs>
            <a:gs pos="80000">
              <a:srgbClr val="990000"/>
            </a:gs>
            <a:gs pos="100000">
              <a:srgbClr val="990000"/>
            </a:gs>
          </a:gsLst>
        </a:gra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Repasse do Recurso</a:t>
          </a:r>
          <a:endParaRPr lang="pt-BR" b="1" dirty="0">
            <a:latin typeface="Calibri" panose="020F0502020204030204" pitchFamily="34" charset="0"/>
          </a:endParaRPr>
        </a:p>
      </dgm:t>
    </dgm:pt>
    <dgm:pt modelId="{17189288-6337-4BE9-8C5E-DCEA1392F9AB}" type="parTrans" cxnId="{9C8354EE-BBAE-4528-AAB9-62B9E1BA3B08}">
      <dgm:prSet/>
      <dgm:spPr/>
      <dgm:t>
        <a:bodyPr/>
        <a:lstStyle/>
        <a:p>
          <a:endParaRPr lang="pt-BR"/>
        </a:p>
      </dgm:t>
    </dgm:pt>
    <dgm:pt modelId="{8AA4A603-ABFA-4AAD-B5E1-47BEC3A1B432}" type="sibTrans" cxnId="{9C8354EE-BBAE-4528-AAB9-62B9E1BA3B08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1EDBCA71-5E2A-4E80-85D6-81EBA21DD268}">
      <dgm:prSet/>
      <dgm:spPr>
        <a:solidFill>
          <a:srgbClr val="92D050"/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Indicação da dotação  orçamentária</a:t>
          </a:r>
          <a:endParaRPr lang="pt-BR" dirty="0">
            <a:latin typeface="Calibri" panose="020F0502020204030204" pitchFamily="34" charset="0"/>
          </a:endParaRPr>
        </a:p>
      </dgm:t>
    </dgm:pt>
    <dgm:pt modelId="{FB2C25AA-9683-4982-A2C3-B8EC0A4C3452}" type="parTrans" cxnId="{F7896D69-CA01-4A32-A185-2FEEFD40D3B6}">
      <dgm:prSet/>
      <dgm:spPr/>
      <dgm:t>
        <a:bodyPr/>
        <a:lstStyle/>
        <a:p>
          <a:endParaRPr lang="pt-BR"/>
        </a:p>
      </dgm:t>
    </dgm:pt>
    <dgm:pt modelId="{3BA86C55-1BCC-4D5D-A255-BA619C458614}" type="sibTrans" cxnId="{F7896D69-CA01-4A32-A185-2FEEFD40D3B6}">
      <dgm:prSet/>
      <dgm:spPr/>
      <dgm:t>
        <a:bodyPr/>
        <a:lstStyle/>
        <a:p>
          <a:endParaRPr lang="pt-BR"/>
        </a:p>
      </dgm:t>
    </dgm:pt>
    <dgm:pt modelId="{7DD33077-AA55-4986-AF18-98F5421BD8D3}">
      <dgm:prSet/>
      <dgm:spPr>
        <a:solidFill>
          <a:srgbClr val="92D050"/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Avaliação da capacidade e  compatibilidade da OSC com objeto</a:t>
          </a:r>
          <a:endParaRPr lang="pt-BR" dirty="0">
            <a:latin typeface="Calibri" panose="020F0502020204030204" pitchFamily="34" charset="0"/>
          </a:endParaRPr>
        </a:p>
      </dgm:t>
    </dgm:pt>
    <dgm:pt modelId="{35719E2D-569E-477D-9EFA-02174AA44AEB}" type="parTrans" cxnId="{D42E394E-DA83-4FCA-BFEF-44D45AD1BCBD}">
      <dgm:prSet/>
      <dgm:spPr/>
      <dgm:t>
        <a:bodyPr/>
        <a:lstStyle/>
        <a:p>
          <a:endParaRPr lang="pt-BR"/>
        </a:p>
      </dgm:t>
    </dgm:pt>
    <dgm:pt modelId="{0EB5699C-2CE0-41FD-80F0-6E13662BAD63}" type="sibTrans" cxnId="{D42E394E-DA83-4FCA-BFEF-44D45AD1BCBD}">
      <dgm:prSet/>
      <dgm:spPr/>
      <dgm:t>
        <a:bodyPr/>
        <a:lstStyle/>
        <a:p>
          <a:endParaRPr lang="pt-BR"/>
        </a:p>
      </dgm:t>
    </dgm:pt>
    <dgm:pt modelId="{5020674D-F346-4E22-B858-9779DE11B6B8}">
      <dgm:prSet/>
      <dgm:spPr>
        <a:solidFill>
          <a:srgbClr val="92D050"/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Aprovação do Plano de Trabalho</a:t>
          </a:r>
          <a:endParaRPr lang="pt-BR" dirty="0">
            <a:latin typeface="Calibri" panose="020F0502020204030204" pitchFamily="34" charset="0"/>
          </a:endParaRPr>
        </a:p>
      </dgm:t>
    </dgm:pt>
    <dgm:pt modelId="{A9872704-2664-4644-B14E-558FDB0A26D8}" type="parTrans" cxnId="{07AF9E5E-3066-49A0-909A-42863605D032}">
      <dgm:prSet/>
      <dgm:spPr/>
      <dgm:t>
        <a:bodyPr/>
        <a:lstStyle/>
        <a:p>
          <a:endParaRPr lang="pt-BR"/>
        </a:p>
      </dgm:t>
    </dgm:pt>
    <dgm:pt modelId="{6904A2D3-6921-469D-9997-CF249C90DADC}" type="sibTrans" cxnId="{07AF9E5E-3066-49A0-909A-42863605D032}">
      <dgm:prSet/>
      <dgm:spPr/>
      <dgm:t>
        <a:bodyPr/>
        <a:lstStyle/>
        <a:p>
          <a:endParaRPr lang="pt-BR"/>
        </a:p>
      </dgm:t>
    </dgm:pt>
    <dgm:pt modelId="{5EE900F3-D112-4700-BB10-2E7C92817243}">
      <dgm:prSet/>
      <dgm:spPr>
        <a:solidFill>
          <a:srgbClr val="92D050"/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Parecer de órgão técnico da administração</a:t>
          </a:r>
          <a:endParaRPr lang="pt-BR" dirty="0">
            <a:latin typeface="Calibri" panose="020F0502020204030204" pitchFamily="34" charset="0"/>
          </a:endParaRPr>
        </a:p>
      </dgm:t>
    </dgm:pt>
    <dgm:pt modelId="{DF0852F3-57AD-4551-AC5A-04E93D080DC0}" type="parTrans" cxnId="{30C97EEF-10D7-4EDC-89EE-67A024647F15}">
      <dgm:prSet/>
      <dgm:spPr/>
      <dgm:t>
        <a:bodyPr/>
        <a:lstStyle/>
        <a:p>
          <a:endParaRPr lang="pt-BR"/>
        </a:p>
      </dgm:t>
    </dgm:pt>
    <dgm:pt modelId="{EE83B466-1454-42F4-A170-D1D8292310DD}" type="sibTrans" cxnId="{30C97EEF-10D7-4EDC-89EE-67A024647F15}">
      <dgm:prSet/>
      <dgm:spPr/>
      <dgm:t>
        <a:bodyPr/>
        <a:lstStyle/>
        <a:p>
          <a:endParaRPr lang="pt-BR"/>
        </a:p>
      </dgm:t>
    </dgm:pt>
    <dgm:pt modelId="{8AC148F2-F451-460C-9D26-288BEEE764CB}" type="pres">
      <dgm:prSet presAssocID="{2510D263-EA85-4F9D-BD92-8A6EBE5491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FA5AF1-8B19-4437-A13D-152546F33405}" type="pres">
      <dgm:prSet presAssocID="{5E79505C-E0AE-45EA-993F-B57285B17DF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08D320-DE09-4E44-9469-3ED0C63ED5F6}" type="pres">
      <dgm:prSet presAssocID="{EE78455B-6A9C-4C0F-84C2-E123DE67FA22}" presName="sibTrans" presStyleLbl="sibTrans2D1" presStyleIdx="0" presStyleCnt="8"/>
      <dgm:spPr/>
      <dgm:t>
        <a:bodyPr/>
        <a:lstStyle/>
        <a:p>
          <a:endParaRPr lang="pt-BR"/>
        </a:p>
      </dgm:t>
    </dgm:pt>
    <dgm:pt modelId="{25ED7687-4A3D-4EBE-8F9C-EB010EF48A44}" type="pres">
      <dgm:prSet presAssocID="{EE78455B-6A9C-4C0F-84C2-E123DE67FA22}" presName="connectorText" presStyleLbl="sibTrans2D1" presStyleIdx="0" presStyleCnt="8"/>
      <dgm:spPr/>
      <dgm:t>
        <a:bodyPr/>
        <a:lstStyle/>
        <a:p>
          <a:endParaRPr lang="pt-BR"/>
        </a:p>
      </dgm:t>
    </dgm:pt>
    <dgm:pt modelId="{26A6B537-AD6E-40FE-A761-B5A85E940998}" type="pres">
      <dgm:prSet presAssocID="{D48EBF45-0C01-4D03-9BF2-3A46731F8D2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76837B-5A06-42D0-91C6-E45EEC42D5CC}" type="pres">
      <dgm:prSet presAssocID="{470CC025-90C2-4EFA-9D71-E4E8881F4D79}" presName="sibTrans" presStyleLbl="sibTrans2D1" presStyleIdx="1" presStyleCnt="8" custScaleX="124470" custLinFactNeighborX="5661" custLinFactNeighborY="-18100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0B245475-1127-405E-8E62-4AE6B89AA331}" type="pres">
      <dgm:prSet presAssocID="{470CC025-90C2-4EFA-9D71-E4E8881F4D79}" presName="connectorText" presStyleLbl="sibTrans2D1" presStyleIdx="1" presStyleCnt="8"/>
      <dgm:spPr/>
      <dgm:t>
        <a:bodyPr/>
        <a:lstStyle/>
        <a:p>
          <a:endParaRPr lang="pt-BR"/>
        </a:p>
      </dgm:t>
    </dgm:pt>
    <dgm:pt modelId="{FCD5F235-576E-480A-BDA4-A1656C32E613}" type="pres">
      <dgm:prSet presAssocID="{BCD5D4B3-9583-490F-A6AE-3D91F0F2AE5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B48D6F-1C34-499B-A6E2-87D417BDFDB7}" type="pres">
      <dgm:prSet presAssocID="{5362BEDB-446D-47F4-8774-D3219461C0DC}" presName="sibTrans" presStyleLbl="sibTrans2D1" presStyleIdx="2" presStyleCnt="8"/>
      <dgm:spPr/>
      <dgm:t>
        <a:bodyPr/>
        <a:lstStyle/>
        <a:p>
          <a:endParaRPr lang="pt-BR"/>
        </a:p>
      </dgm:t>
    </dgm:pt>
    <dgm:pt modelId="{BA6F2514-91C5-46C2-82BD-5F7773212FFF}" type="pres">
      <dgm:prSet presAssocID="{5362BEDB-446D-47F4-8774-D3219461C0DC}" presName="connectorText" presStyleLbl="sibTrans2D1" presStyleIdx="2" presStyleCnt="8"/>
      <dgm:spPr/>
      <dgm:t>
        <a:bodyPr/>
        <a:lstStyle/>
        <a:p>
          <a:endParaRPr lang="pt-BR"/>
        </a:p>
      </dgm:t>
    </dgm:pt>
    <dgm:pt modelId="{2DEC9F1F-1BC8-4693-88BC-9C9018C16427}" type="pres">
      <dgm:prSet presAssocID="{1EDBCA71-5E2A-4E80-85D6-81EBA21DD26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4FF983-0315-494E-A0E1-A05F24C2963E}" type="pres">
      <dgm:prSet presAssocID="{3BA86C55-1BCC-4D5D-A255-BA619C458614}" presName="sibTrans" presStyleLbl="sibTrans2D1" presStyleIdx="3" presStyleCnt="8"/>
      <dgm:spPr/>
      <dgm:t>
        <a:bodyPr/>
        <a:lstStyle/>
        <a:p>
          <a:endParaRPr lang="pt-BR"/>
        </a:p>
      </dgm:t>
    </dgm:pt>
    <dgm:pt modelId="{2814A8B2-F09E-42FB-B25E-534CB663C9C0}" type="pres">
      <dgm:prSet presAssocID="{3BA86C55-1BCC-4D5D-A255-BA619C458614}" presName="connectorText" presStyleLbl="sibTrans2D1" presStyleIdx="3" presStyleCnt="8"/>
      <dgm:spPr/>
      <dgm:t>
        <a:bodyPr/>
        <a:lstStyle/>
        <a:p>
          <a:endParaRPr lang="pt-BR"/>
        </a:p>
      </dgm:t>
    </dgm:pt>
    <dgm:pt modelId="{9C15148E-3661-4CB1-BECA-96B3B0F2A885}" type="pres">
      <dgm:prSet presAssocID="{7DD33077-AA55-4986-AF18-98F5421BD8D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360B1-3B26-47F1-AE19-29B77C40C07B}" type="pres">
      <dgm:prSet presAssocID="{0EB5699C-2CE0-41FD-80F0-6E13662BAD63}" presName="sibTrans" presStyleLbl="sibTrans2D1" presStyleIdx="4" presStyleCnt="8"/>
      <dgm:spPr/>
      <dgm:t>
        <a:bodyPr/>
        <a:lstStyle/>
        <a:p>
          <a:endParaRPr lang="pt-BR"/>
        </a:p>
      </dgm:t>
    </dgm:pt>
    <dgm:pt modelId="{0C196699-5D34-48D4-AF6D-CD3B34635AF7}" type="pres">
      <dgm:prSet presAssocID="{0EB5699C-2CE0-41FD-80F0-6E13662BAD63}" presName="connectorText" presStyleLbl="sibTrans2D1" presStyleIdx="4" presStyleCnt="8"/>
      <dgm:spPr/>
      <dgm:t>
        <a:bodyPr/>
        <a:lstStyle/>
        <a:p>
          <a:endParaRPr lang="pt-BR"/>
        </a:p>
      </dgm:t>
    </dgm:pt>
    <dgm:pt modelId="{A5BF7425-EAC0-4449-BEAF-0358E0947563}" type="pres">
      <dgm:prSet presAssocID="{5020674D-F346-4E22-B858-9779DE11B6B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2CED9C-266A-4558-A43B-7195BB9B4C6B}" type="pres">
      <dgm:prSet presAssocID="{6904A2D3-6921-469D-9997-CF249C90DADC}" presName="sibTrans" presStyleLbl="sibTrans2D1" presStyleIdx="5" presStyleCnt="8"/>
      <dgm:spPr/>
      <dgm:t>
        <a:bodyPr/>
        <a:lstStyle/>
        <a:p>
          <a:endParaRPr lang="pt-BR"/>
        </a:p>
      </dgm:t>
    </dgm:pt>
    <dgm:pt modelId="{3EFC43C1-EB81-402F-98FF-6F37257723FF}" type="pres">
      <dgm:prSet presAssocID="{6904A2D3-6921-469D-9997-CF249C90DADC}" presName="connectorText" presStyleLbl="sibTrans2D1" presStyleIdx="5" presStyleCnt="8"/>
      <dgm:spPr/>
      <dgm:t>
        <a:bodyPr/>
        <a:lstStyle/>
        <a:p>
          <a:endParaRPr lang="pt-BR"/>
        </a:p>
      </dgm:t>
    </dgm:pt>
    <dgm:pt modelId="{29D63CC3-78CD-4362-A091-F34DC23B9424}" type="pres">
      <dgm:prSet presAssocID="{5EE900F3-D112-4700-BB10-2E7C9281724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CCD264-9497-4F59-9BF2-CBE981EA68F6}" type="pres">
      <dgm:prSet presAssocID="{EE83B466-1454-42F4-A170-D1D8292310DD}" presName="sibTrans" presStyleLbl="sibTrans2D1" presStyleIdx="6" presStyleCnt="8"/>
      <dgm:spPr/>
      <dgm:t>
        <a:bodyPr/>
        <a:lstStyle/>
        <a:p>
          <a:endParaRPr lang="pt-BR"/>
        </a:p>
      </dgm:t>
    </dgm:pt>
    <dgm:pt modelId="{A150E6B9-DE6F-450F-AE8B-93199899B3ED}" type="pres">
      <dgm:prSet presAssocID="{EE83B466-1454-42F4-A170-D1D8292310DD}" presName="connectorText" presStyleLbl="sibTrans2D1" presStyleIdx="6" presStyleCnt="8"/>
      <dgm:spPr/>
      <dgm:t>
        <a:bodyPr/>
        <a:lstStyle/>
        <a:p>
          <a:endParaRPr lang="pt-BR"/>
        </a:p>
      </dgm:t>
    </dgm:pt>
    <dgm:pt modelId="{4E2C4CB8-2816-4C4D-9478-2D8DABBCFF0F}" type="pres">
      <dgm:prSet presAssocID="{9F0577F7-477F-42DF-A330-82AD997FD89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DC5F98-99B2-4282-8020-73C6B60668D9}" type="pres">
      <dgm:prSet presAssocID="{DC6356F3-69EA-4F7A-B1F6-CFF28158168B}" presName="sibTrans" presStyleLbl="sibTrans2D1" presStyleIdx="7" presStyleCnt="8"/>
      <dgm:spPr/>
      <dgm:t>
        <a:bodyPr/>
        <a:lstStyle/>
        <a:p>
          <a:endParaRPr lang="pt-BR"/>
        </a:p>
      </dgm:t>
    </dgm:pt>
    <dgm:pt modelId="{AD693FD3-9587-4B07-917A-46E6266DB83B}" type="pres">
      <dgm:prSet presAssocID="{DC6356F3-69EA-4F7A-B1F6-CFF28158168B}" presName="connectorText" presStyleLbl="sibTrans2D1" presStyleIdx="7" presStyleCnt="8"/>
      <dgm:spPr/>
      <dgm:t>
        <a:bodyPr/>
        <a:lstStyle/>
        <a:p>
          <a:endParaRPr lang="pt-BR"/>
        </a:p>
      </dgm:t>
    </dgm:pt>
    <dgm:pt modelId="{946AADD5-9543-47E8-BE57-1B6C85384B78}" type="pres">
      <dgm:prSet presAssocID="{9ABEA62C-B9E5-4F48-9CD8-9BCDDE5EFBC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A384B7-F5A9-4AB9-B74D-6C594009644D}" type="presOf" srcId="{9ABEA62C-B9E5-4F48-9CD8-9BCDDE5EFBC0}" destId="{946AADD5-9543-47E8-BE57-1B6C85384B78}" srcOrd="0" destOrd="0" presId="urn:microsoft.com/office/officeart/2005/8/layout/process5"/>
    <dgm:cxn modelId="{FBB0FFEE-FF9A-4566-8531-2F14CF57FA10}" srcId="{2510D263-EA85-4F9D-BD92-8A6EBE54919D}" destId="{5E79505C-E0AE-45EA-993F-B57285B17DF8}" srcOrd="0" destOrd="0" parTransId="{543ED9C2-57D3-4289-95E8-09E420A5F580}" sibTransId="{EE78455B-6A9C-4C0F-84C2-E123DE67FA22}"/>
    <dgm:cxn modelId="{4F4AC218-9B68-49CE-B957-430871ECAF39}" type="presOf" srcId="{5362BEDB-446D-47F4-8774-D3219461C0DC}" destId="{13B48D6F-1C34-499B-A6E2-87D417BDFDB7}" srcOrd="0" destOrd="0" presId="urn:microsoft.com/office/officeart/2005/8/layout/process5"/>
    <dgm:cxn modelId="{BA0741C3-1193-4F92-9D30-24D7A6164286}" type="presOf" srcId="{3BA86C55-1BCC-4D5D-A255-BA619C458614}" destId="{2D4FF983-0315-494E-A0E1-A05F24C2963E}" srcOrd="0" destOrd="0" presId="urn:microsoft.com/office/officeart/2005/8/layout/process5"/>
    <dgm:cxn modelId="{934C5EB5-92C8-4FCD-8663-72805846D11B}" type="presOf" srcId="{5EE900F3-D112-4700-BB10-2E7C92817243}" destId="{29D63CC3-78CD-4362-A091-F34DC23B9424}" srcOrd="0" destOrd="0" presId="urn:microsoft.com/office/officeart/2005/8/layout/process5"/>
    <dgm:cxn modelId="{9C8354EE-BBAE-4528-AAB9-62B9E1BA3B08}" srcId="{2510D263-EA85-4F9D-BD92-8A6EBE54919D}" destId="{9ABEA62C-B9E5-4F48-9CD8-9BCDDE5EFBC0}" srcOrd="8" destOrd="0" parTransId="{17189288-6337-4BE9-8C5E-DCEA1392F9AB}" sibTransId="{8AA4A603-ABFA-4AAD-B5E1-47BEC3A1B432}"/>
    <dgm:cxn modelId="{A8BB9A77-34B0-4DBB-9F38-5E353E5871AA}" srcId="{2510D263-EA85-4F9D-BD92-8A6EBE54919D}" destId="{BCD5D4B3-9583-490F-A6AE-3D91F0F2AE5D}" srcOrd="2" destOrd="0" parTransId="{9BF29418-CA3D-4BFA-BB8C-2D38D08A2EB1}" sibTransId="{5362BEDB-446D-47F4-8774-D3219461C0DC}"/>
    <dgm:cxn modelId="{56EE10A8-D0A6-433C-9A2E-93F5D4A95FC2}" type="presOf" srcId="{6904A2D3-6921-469D-9997-CF249C90DADC}" destId="{3EFC43C1-EB81-402F-98FF-6F37257723FF}" srcOrd="1" destOrd="0" presId="urn:microsoft.com/office/officeart/2005/8/layout/process5"/>
    <dgm:cxn modelId="{30C97EEF-10D7-4EDC-89EE-67A024647F15}" srcId="{2510D263-EA85-4F9D-BD92-8A6EBE54919D}" destId="{5EE900F3-D112-4700-BB10-2E7C92817243}" srcOrd="6" destOrd="0" parTransId="{DF0852F3-57AD-4551-AC5A-04E93D080DC0}" sibTransId="{EE83B466-1454-42F4-A170-D1D8292310DD}"/>
    <dgm:cxn modelId="{D42E394E-DA83-4FCA-BFEF-44D45AD1BCBD}" srcId="{2510D263-EA85-4F9D-BD92-8A6EBE54919D}" destId="{7DD33077-AA55-4986-AF18-98F5421BD8D3}" srcOrd="4" destOrd="0" parTransId="{35719E2D-569E-477D-9EFA-02174AA44AEB}" sibTransId="{0EB5699C-2CE0-41FD-80F0-6E13662BAD63}"/>
    <dgm:cxn modelId="{58E55C6D-4743-4CE1-B9C1-FDED7208FA61}" type="presOf" srcId="{1EDBCA71-5E2A-4E80-85D6-81EBA21DD268}" destId="{2DEC9F1F-1BC8-4693-88BC-9C9018C16427}" srcOrd="0" destOrd="0" presId="urn:microsoft.com/office/officeart/2005/8/layout/process5"/>
    <dgm:cxn modelId="{EA5E29C0-2C3B-44E7-A800-DF296EB40258}" type="presOf" srcId="{5362BEDB-446D-47F4-8774-D3219461C0DC}" destId="{BA6F2514-91C5-46C2-82BD-5F7773212FFF}" srcOrd="1" destOrd="0" presId="urn:microsoft.com/office/officeart/2005/8/layout/process5"/>
    <dgm:cxn modelId="{04F82A3B-9EF7-4C5E-8621-78A0C32E8B1C}" type="presOf" srcId="{9F0577F7-477F-42DF-A330-82AD997FD895}" destId="{4E2C4CB8-2816-4C4D-9478-2D8DABBCFF0F}" srcOrd="0" destOrd="0" presId="urn:microsoft.com/office/officeart/2005/8/layout/process5"/>
    <dgm:cxn modelId="{3B2293AA-C3CC-4ED2-9F13-73B4C61FD722}" type="presOf" srcId="{0EB5699C-2CE0-41FD-80F0-6E13662BAD63}" destId="{0C196699-5D34-48D4-AF6D-CD3B34635AF7}" srcOrd="1" destOrd="0" presId="urn:microsoft.com/office/officeart/2005/8/layout/process5"/>
    <dgm:cxn modelId="{38E91DD1-5EF2-47E7-896C-84B44A59334D}" type="presOf" srcId="{470CC025-90C2-4EFA-9D71-E4E8881F4D79}" destId="{0B245475-1127-405E-8E62-4AE6B89AA331}" srcOrd="1" destOrd="0" presId="urn:microsoft.com/office/officeart/2005/8/layout/process5"/>
    <dgm:cxn modelId="{CE170898-50FD-4826-9F66-CEFD386DBE00}" srcId="{2510D263-EA85-4F9D-BD92-8A6EBE54919D}" destId="{D48EBF45-0C01-4D03-9BF2-3A46731F8D25}" srcOrd="1" destOrd="0" parTransId="{E72536CB-73B4-41CF-B955-94515EA0756D}" sibTransId="{470CC025-90C2-4EFA-9D71-E4E8881F4D79}"/>
    <dgm:cxn modelId="{A2134000-F895-438B-87D2-CE295750407E}" type="presOf" srcId="{5E79505C-E0AE-45EA-993F-B57285B17DF8}" destId="{D6FA5AF1-8B19-4437-A13D-152546F33405}" srcOrd="0" destOrd="0" presId="urn:microsoft.com/office/officeart/2005/8/layout/process5"/>
    <dgm:cxn modelId="{F41DD5EE-F0C3-47CA-9709-6B74DBAB1927}" type="presOf" srcId="{EE78455B-6A9C-4C0F-84C2-E123DE67FA22}" destId="{0008D320-DE09-4E44-9469-3ED0C63ED5F6}" srcOrd="0" destOrd="0" presId="urn:microsoft.com/office/officeart/2005/8/layout/process5"/>
    <dgm:cxn modelId="{A2B3A983-4615-4577-9F84-0164AEB03256}" type="presOf" srcId="{2510D263-EA85-4F9D-BD92-8A6EBE54919D}" destId="{8AC148F2-F451-460C-9D26-288BEEE764CB}" srcOrd="0" destOrd="0" presId="urn:microsoft.com/office/officeart/2005/8/layout/process5"/>
    <dgm:cxn modelId="{34BB5F24-EF43-456F-8DC6-3F514EC168D3}" type="presOf" srcId="{EE78455B-6A9C-4C0F-84C2-E123DE67FA22}" destId="{25ED7687-4A3D-4EBE-8F9C-EB010EF48A44}" srcOrd="1" destOrd="0" presId="urn:microsoft.com/office/officeart/2005/8/layout/process5"/>
    <dgm:cxn modelId="{07AF9E5E-3066-49A0-909A-42863605D032}" srcId="{2510D263-EA85-4F9D-BD92-8A6EBE54919D}" destId="{5020674D-F346-4E22-B858-9779DE11B6B8}" srcOrd="5" destOrd="0" parTransId="{A9872704-2664-4644-B14E-558FDB0A26D8}" sibTransId="{6904A2D3-6921-469D-9997-CF249C90DADC}"/>
    <dgm:cxn modelId="{32884211-AF09-43AA-A7D8-C310F54A0A43}" type="presOf" srcId="{EE83B466-1454-42F4-A170-D1D8292310DD}" destId="{23CCD264-9497-4F59-9BF2-CBE981EA68F6}" srcOrd="0" destOrd="0" presId="urn:microsoft.com/office/officeart/2005/8/layout/process5"/>
    <dgm:cxn modelId="{BE265114-C460-4807-934B-D4AE98615BDC}" type="presOf" srcId="{DC6356F3-69EA-4F7A-B1F6-CFF28158168B}" destId="{AD693FD3-9587-4B07-917A-46E6266DB83B}" srcOrd="1" destOrd="0" presId="urn:microsoft.com/office/officeart/2005/8/layout/process5"/>
    <dgm:cxn modelId="{C1D7ABB7-5A6D-4821-8826-B71618DAA1EA}" type="presOf" srcId="{EE83B466-1454-42F4-A170-D1D8292310DD}" destId="{A150E6B9-DE6F-450F-AE8B-93199899B3ED}" srcOrd="1" destOrd="0" presId="urn:microsoft.com/office/officeart/2005/8/layout/process5"/>
    <dgm:cxn modelId="{F843C420-C52A-4127-97D1-4EAAC5E672E5}" type="presOf" srcId="{7DD33077-AA55-4986-AF18-98F5421BD8D3}" destId="{9C15148E-3661-4CB1-BECA-96B3B0F2A885}" srcOrd="0" destOrd="0" presId="urn:microsoft.com/office/officeart/2005/8/layout/process5"/>
    <dgm:cxn modelId="{CDDF42AE-633A-4409-879B-54E1989DE15C}" type="presOf" srcId="{470CC025-90C2-4EFA-9D71-E4E8881F4D79}" destId="{9376837B-5A06-42D0-91C6-E45EEC42D5CC}" srcOrd="0" destOrd="0" presId="urn:microsoft.com/office/officeart/2005/8/layout/process5"/>
    <dgm:cxn modelId="{8CB1596C-B256-4679-88C7-6135EC9FC14B}" srcId="{2510D263-EA85-4F9D-BD92-8A6EBE54919D}" destId="{9F0577F7-477F-42DF-A330-82AD997FD895}" srcOrd="7" destOrd="0" parTransId="{8A40F5D6-EB1A-4758-BD82-3981DDE1E35F}" sibTransId="{DC6356F3-69EA-4F7A-B1F6-CFF28158168B}"/>
    <dgm:cxn modelId="{79C96611-A7DA-41F9-A0A9-37EEA14331BC}" type="presOf" srcId="{0EB5699C-2CE0-41FD-80F0-6E13662BAD63}" destId="{56D360B1-3B26-47F1-AE19-29B77C40C07B}" srcOrd="0" destOrd="0" presId="urn:microsoft.com/office/officeart/2005/8/layout/process5"/>
    <dgm:cxn modelId="{07B4FB5A-4DE4-4777-861B-6FF275018F33}" type="presOf" srcId="{D48EBF45-0C01-4D03-9BF2-3A46731F8D25}" destId="{26A6B537-AD6E-40FE-A761-B5A85E940998}" srcOrd="0" destOrd="0" presId="urn:microsoft.com/office/officeart/2005/8/layout/process5"/>
    <dgm:cxn modelId="{D4E96A5C-1837-45FB-8B4A-965E0466F329}" type="presOf" srcId="{DC6356F3-69EA-4F7A-B1F6-CFF28158168B}" destId="{E5DC5F98-99B2-4282-8020-73C6B60668D9}" srcOrd="0" destOrd="0" presId="urn:microsoft.com/office/officeart/2005/8/layout/process5"/>
    <dgm:cxn modelId="{F7896D69-CA01-4A32-A185-2FEEFD40D3B6}" srcId="{2510D263-EA85-4F9D-BD92-8A6EBE54919D}" destId="{1EDBCA71-5E2A-4E80-85D6-81EBA21DD268}" srcOrd="3" destOrd="0" parTransId="{FB2C25AA-9683-4982-A2C3-B8EC0A4C3452}" sibTransId="{3BA86C55-1BCC-4D5D-A255-BA619C458614}"/>
    <dgm:cxn modelId="{B6CE9683-EDBA-488B-93CE-5D117207CB60}" type="presOf" srcId="{BCD5D4B3-9583-490F-A6AE-3D91F0F2AE5D}" destId="{FCD5F235-576E-480A-BDA4-A1656C32E613}" srcOrd="0" destOrd="0" presId="urn:microsoft.com/office/officeart/2005/8/layout/process5"/>
    <dgm:cxn modelId="{2B808EBF-73E3-4D76-8CB7-F51F83CC4425}" type="presOf" srcId="{3BA86C55-1BCC-4D5D-A255-BA619C458614}" destId="{2814A8B2-F09E-42FB-B25E-534CB663C9C0}" srcOrd="1" destOrd="0" presId="urn:microsoft.com/office/officeart/2005/8/layout/process5"/>
    <dgm:cxn modelId="{23D07BA0-8AE7-4C57-A8DD-3DB5BBA7931D}" type="presOf" srcId="{6904A2D3-6921-469D-9997-CF249C90DADC}" destId="{492CED9C-266A-4558-A43B-7195BB9B4C6B}" srcOrd="0" destOrd="0" presId="urn:microsoft.com/office/officeart/2005/8/layout/process5"/>
    <dgm:cxn modelId="{29DD01F6-8E23-42B1-B448-32A9FD4CB638}" type="presOf" srcId="{5020674D-F346-4E22-B858-9779DE11B6B8}" destId="{A5BF7425-EAC0-4449-BEAF-0358E0947563}" srcOrd="0" destOrd="0" presId="urn:microsoft.com/office/officeart/2005/8/layout/process5"/>
    <dgm:cxn modelId="{5B926E53-3C1F-4A2D-9687-4CD25B882A37}" type="presParOf" srcId="{8AC148F2-F451-460C-9D26-288BEEE764CB}" destId="{D6FA5AF1-8B19-4437-A13D-152546F33405}" srcOrd="0" destOrd="0" presId="urn:microsoft.com/office/officeart/2005/8/layout/process5"/>
    <dgm:cxn modelId="{304BED8C-1D41-4253-9E1D-7B362A9CEEF1}" type="presParOf" srcId="{8AC148F2-F451-460C-9D26-288BEEE764CB}" destId="{0008D320-DE09-4E44-9469-3ED0C63ED5F6}" srcOrd="1" destOrd="0" presId="urn:microsoft.com/office/officeart/2005/8/layout/process5"/>
    <dgm:cxn modelId="{F6045F65-4F6E-47D3-8593-81F6A9813C33}" type="presParOf" srcId="{0008D320-DE09-4E44-9469-3ED0C63ED5F6}" destId="{25ED7687-4A3D-4EBE-8F9C-EB010EF48A44}" srcOrd="0" destOrd="0" presId="urn:microsoft.com/office/officeart/2005/8/layout/process5"/>
    <dgm:cxn modelId="{FB7E0CDA-6696-4837-8EBC-8DD0CFF51099}" type="presParOf" srcId="{8AC148F2-F451-460C-9D26-288BEEE764CB}" destId="{26A6B537-AD6E-40FE-A761-B5A85E940998}" srcOrd="2" destOrd="0" presId="urn:microsoft.com/office/officeart/2005/8/layout/process5"/>
    <dgm:cxn modelId="{EB120525-8282-4235-B18C-40E614C27374}" type="presParOf" srcId="{8AC148F2-F451-460C-9D26-288BEEE764CB}" destId="{9376837B-5A06-42D0-91C6-E45EEC42D5CC}" srcOrd="3" destOrd="0" presId="urn:microsoft.com/office/officeart/2005/8/layout/process5"/>
    <dgm:cxn modelId="{A34E3091-9277-4C07-AA69-03F944FEFC86}" type="presParOf" srcId="{9376837B-5A06-42D0-91C6-E45EEC42D5CC}" destId="{0B245475-1127-405E-8E62-4AE6B89AA331}" srcOrd="0" destOrd="0" presId="urn:microsoft.com/office/officeart/2005/8/layout/process5"/>
    <dgm:cxn modelId="{49E669B0-379B-40DB-B7C8-3D2560B232A1}" type="presParOf" srcId="{8AC148F2-F451-460C-9D26-288BEEE764CB}" destId="{FCD5F235-576E-480A-BDA4-A1656C32E613}" srcOrd="4" destOrd="0" presId="urn:microsoft.com/office/officeart/2005/8/layout/process5"/>
    <dgm:cxn modelId="{25FC34EB-CD6A-4728-B7DD-C00C41533759}" type="presParOf" srcId="{8AC148F2-F451-460C-9D26-288BEEE764CB}" destId="{13B48D6F-1C34-499B-A6E2-87D417BDFDB7}" srcOrd="5" destOrd="0" presId="urn:microsoft.com/office/officeart/2005/8/layout/process5"/>
    <dgm:cxn modelId="{1E962A88-7AC8-4698-8880-7558500BE62E}" type="presParOf" srcId="{13B48D6F-1C34-499B-A6E2-87D417BDFDB7}" destId="{BA6F2514-91C5-46C2-82BD-5F7773212FFF}" srcOrd="0" destOrd="0" presId="urn:microsoft.com/office/officeart/2005/8/layout/process5"/>
    <dgm:cxn modelId="{F1C6E54D-0ECC-4698-A32D-A0DA1394B836}" type="presParOf" srcId="{8AC148F2-F451-460C-9D26-288BEEE764CB}" destId="{2DEC9F1F-1BC8-4693-88BC-9C9018C16427}" srcOrd="6" destOrd="0" presId="urn:microsoft.com/office/officeart/2005/8/layout/process5"/>
    <dgm:cxn modelId="{5D3BFBA9-453F-44EC-9A46-5BD834D6F1A9}" type="presParOf" srcId="{8AC148F2-F451-460C-9D26-288BEEE764CB}" destId="{2D4FF983-0315-494E-A0E1-A05F24C2963E}" srcOrd="7" destOrd="0" presId="urn:microsoft.com/office/officeart/2005/8/layout/process5"/>
    <dgm:cxn modelId="{23694CB0-5CAD-47F8-A2DC-213E9E0BC1C1}" type="presParOf" srcId="{2D4FF983-0315-494E-A0E1-A05F24C2963E}" destId="{2814A8B2-F09E-42FB-B25E-534CB663C9C0}" srcOrd="0" destOrd="0" presId="urn:microsoft.com/office/officeart/2005/8/layout/process5"/>
    <dgm:cxn modelId="{499ADFF6-6B3E-4982-BEB4-A7D209343D3F}" type="presParOf" srcId="{8AC148F2-F451-460C-9D26-288BEEE764CB}" destId="{9C15148E-3661-4CB1-BECA-96B3B0F2A885}" srcOrd="8" destOrd="0" presId="urn:microsoft.com/office/officeart/2005/8/layout/process5"/>
    <dgm:cxn modelId="{7D24D8CA-01AA-43DF-9F87-B98CF3F5BEC9}" type="presParOf" srcId="{8AC148F2-F451-460C-9D26-288BEEE764CB}" destId="{56D360B1-3B26-47F1-AE19-29B77C40C07B}" srcOrd="9" destOrd="0" presId="urn:microsoft.com/office/officeart/2005/8/layout/process5"/>
    <dgm:cxn modelId="{CD818BF4-469C-468C-844F-F4A9194B76FB}" type="presParOf" srcId="{56D360B1-3B26-47F1-AE19-29B77C40C07B}" destId="{0C196699-5D34-48D4-AF6D-CD3B34635AF7}" srcOrd="0" destOrd="0" presId="urn:microsoft.com/office/officeart/2005/8/layout/process5"/>
    <dgm:cxn modelId="{5EC33F50-AF9E-4B8A-AE86-5261063C9D57}" type="presParOf" srcId="{8AC148F2-F451-460C-9D26-288BEEE764CB}" destId="{A5BF7425-EAC0-4449-BEAF-0358E0947563}" srcOrd="10" destOrd="0" presId="urn:microsoft.com/office/officeart/2005/8/layout/process5"/>
    <dgm:cxn modelId="{2AADB7BF-3C7F-47E0-B7FE-76CF2AC51C83}" type="presParOf" srcId="{8AC148F2-F451-460C-9D26-288BEEE764CB}" destId="{492CED9C-266A-4558-A43B-7195BB9B4C6B}" srcOrd="11" destOrd="0" presId="urn:microsoft.com/office/officeart/2005/8/layout/process5"/>
    <dgm:cxn modelId="{358E89FD-E162-4BD3-ABD0-ADE51130130B}" type="presParOf" srcId="{492CED9C-266A-4558-A43B-7195BB9B4C6B}" destId="{3EFC43C1-EB81-402F-98FF-6F37257723FF}" srcOrd="0" destOrd="0" presId="urn:microsoft.com/office/officeart/2005/8/layout/process5"/>
    <dgm:cxn modelId="{763E52CC-336B-464C-849A-AF7438C86593}" type="presParOf" srcId="{8AC148F2-F451-460C-9D26-288BEEE764CB}" destId="{29D63CC3-78CD-4362-A091-F34DC23B9424}" srcOrd="12" destOrd="0" presId="urn:microsoft.com/office/officeart/2005/8/layout/process5"/>
    <dgm:cxn modelId="{B493035E-F031-48CC-802A-3A33EBFD0EB6}" type="presParOf" srcId="{8AC148F2-F451-460C-9D26-288BEEE764CB}" destId="{23CCD264-9497-4F59-9BF2-CBE981EA68F6}" srcOrd="13" destOrd="0" presId="urn:microsoft.com/office/officeart/2005/8/layout/process5"/>
    <dgm:cxn modelId="{436F7BE4-772C-4257-9A04-9352F7B699D9}" type="presParOf" srcId="{23CCD264-9497-4F59-9BF2-CBE981EA68F6}" destId="{A150E6B9-DE6F-450F-AE8B-93199899B3ED}" srcOrd="0" destOrd="0" presId="urn:microsoft.com/office/officeart/2005/8/layout/process5"/>
    <dgm:cxn modelId="{C9A4B781-ADF3-494C-8E9C-D3798E0736F3}" type="presParOf" srcId="{8AC148F2-F451-460C-9D26-288BEEE764CB}" destId="{4E2C4CB8-2816-4C4D-9478-2D8DABBCFF0F}" srcOrd="14" destOrd="0" presId="urn:microsoft.com/office/officeart/2005/8/layout/process5"/>
    <dgm:cxn modelId="{F81DF41B-6AA7-470D-8F45-19DB44D0FB44}" type="presParOf" srcId="{8AC148F2-F451-460C-9D26-288BEEE764CB}" destId="{E5DC5F98-99B2-4282-8020-73C6B60668D9}" srcOrd="15" destOrd="0" presId="urn:microsoft.com/office/officeart/2005/8/layout/process5"/>
    <dgm:cxn modelId="{336C9D16-AE3C-42AC-8228-0BDED73FD890}" type="presParOf" srcId="{E5DC5F98-99B2-4282-8020-73C6B60668D9}" destId="{AD693FD3-9587-4B07-917A-46E6266DB83B}" srcOrd="0" destOrd="0" presId="urn:microsoft.com/office/officeart/2005/8/layout/process5"/>
    <dgm:cxn modelId="{FEE42174-5486-42BE-BACD-B62E453FB34E}" type="presParOf" srcId="{8AC148F2-F451-460C-9D26-288BEEE764CB}" destId="{946AADD5-9543-47E8-BE57-1B6C85384B78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0D263-EA85-4F9D-BD92-8A6EBE54919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79505C-E0AE-45EA-993F-B57285B17DF8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Prestação de Contas</a:t>
          </a:r>
          <a:endParaRPr lang="pt-BR" b="1" dirty="0">
            <a:latin typeface="Calibri" panose="020F0502020204030204" pitchFamily="34" charset="0"/>
          </a:endParaRPr>
        </a:p>
      </dgm:t>
    </dgm:pt>
    <dgm:pt modelId="{543ED9C2-57D3-4289-95E8-09E420A5F580}" type="parTrans" cxnId="{FBB0FFEE-FF9A-4566-8531-2F14CF57FA10}">
      <dgm:prSet/>
      <dgm:spPr/>
      <dgm:t>
        <a:bodyPr/>
        <a:lstStyle/>
        <a:p>
          <a:endParaRPr lang="pt-BR"/>
        </a:p>
      </dgm:t>
    </dgm:pt>
    <dgm:pt modelId="{EE78455B-6A9C-4C0F-84C2-E123DE67FA22}" type="sibTrans" cxnId="{FBB0FFEE-FF9A-4566-8531-2F14CF57FA10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D48EBF45-0C01-4D03-9BF2-3A46731F8D25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Relatório de Execução do Objeto</a:t>
          </a:r>
          <a:endParaRPr lang="pt-BR" b="1" dirty="0">
            <a:latin typeface="Calibri" panose="020F0502020204030204" pitchFamily="34" charset="0"/>
          </a:endParaRPr>
        </a:p>
      </dgm:t>
    </dgm:pt>
    <dgm:pt modelId="{E72536CB-73B4-41CF-B955-94515EA0756D}" type="parTrans" cxnId="{CE170898-50FD-4826-9F66-CEFD386DBE00}">
      <dgm:prSet/>
      <dgm:spPr/>
      <dgm:t>
        <a:bodyPr/>
        <a:lstStyle/>
        <a:p>
          <a:endParaRPr lang="pt-BR"/>
        </a:p>
      </dgm:t>
    </dgm:pt>
    <dgm:pt modelId="{470CC025-90C2-4EFA-9D71-E4E8881F4D79}" type="sibTrans" cxnId="{CE170898-50FD-4826-9F66-CEFD386DBE00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BCD5D4B3-9583-490F-A6AE-3D91F0F2AE5D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Relatório de Execução Financeira</a:t>
          </a:r>
          <a:endParaRPr lang="pt-BR" b="1" dirty="0">
            <a:latin typeface="Calibri" panose="020F0502020204030204" pitchFamily="34" charset="0"/>
          </a:endParaRPr>
        </a:p>
      </dgm:t>
    </dgm:pt>
    <dgm:pt modelId="{9BF29418-CA3D-4BFA-BB8C-2D38D08A2EB1}" type="parTrans" cxnId="{A8BB9A77-34B0-4DBB-9F38-5E353E5871AA}">
      <dgm:prSet/>
      <dgm:spPr/>
      <dgm:t>
        <a:bodyPr/>
        <a:lstStyle/>
        <a:p>
          <a:endParaRPr lang="pt-BR"/>
        </a:p>
      </dgm:t>
    </dgm:pt>
    <dgm:pt modelId="{5362BEDB-446D-47F4-8774-D3219461C0DC}" type="sibTrans" cxnId="{A8BB9A77-34B0-4DBB-9F38-5E353E5871AA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1EDBCA71-5E2A-4E80-85D6-81EBA21DD268}">
      <dgm:prSet/>
      <dgm:spPr>
        <a:solidFill>
          <a:srgbClr val="92D050"/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Relatório de Visita Técnica </a:t>
          </a:r>
          <a:r>
            <a:rPr lang="pt-BR" i="1" dirty="0" smtClean="0">
              <a:latin typeface="Calibri" panose="020F0502020204030204" pitchFamily="34" charset="0"/>
            </a:rPr>
            <a:t>in loco</a:t>
          </a:r>
          <a:endParaRPr lang="pt-BR" i="1" dirty="0">
            <a:latin typeface="Calibri" panose="020F0502020204030204" pitchFamily="34" charset="0"/>
          </a:endParaRPr>
        </a:p>
      </dgm:t>
    </dgm:pt>
    <dgm:pt modelId="{FB2C25AA-9683-4982-A2C3-B8EC0A4C3452}" type="parTrans" cxnId="{F7896D69-CA01-4A32-A185-2FEEFD40D3B6}">
      <dgm:prSet/>
      <dgm:spPr/>
      <dgm:t>
        <a:bodyPr/>
        <a:lstStyle/>
        <a:p>
          <a:endParaRPr lang="pt-BR"/>
        </a:p>
      </dgm:t>
    </dgm:pt>
    <dgm:pt modelId="{3BA86C55-1BCC-4D5D-A255-BA619C458614}" type="sibTrans" cxnId="{F7896D69-CA01-4A32-A185-2FEEFD40D3B6}">
      <dgm:prSet/>
      <dgm:spPr/>
      <dgm:t>
        <a:bodyPr/>
        <a:lstStyle/>
        <a:p>
          <a:endParaRPr lang="pt-BR"/>
        </a:p>
      </dgm:t>
    </dgm:pt>
    <dgm:pt modelId="{7DD33077-AA55-4986-AF18-98F5421BD8D3}">
      <dgm:prSet/>
      <dgm:spPr>
        <a:solidFill>
          <a:srgbClr val="92D050"/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Relatório Técnico de Monitoramento e Avaliação</a:t>
          </a:r>
          <a:endParaRPr lang="pt-BR" dirty="0">
            <a:latin typeface="Calibri" panose="020F0502020204030204" pitchFamily="34" charset="0"/>
          </a:endParaRPr>
        </a:p>
      </dgm:t>
    </dgm:pt>
    <dgm:pt modelId="{35719E2D-569E-477D-9EFA-02174AA44AEB}" type="parTrans" cxnId="{D42E394E-DA83-4FCA-BFEF-44D45AD1BCBD}">
      <dgm:prSet/>
      <dgm:spPr/>
      <dgm:t>
        <a:bodyPr/>
        <a:lstStyle/>
        <a:p>
          <a:endParaRPr lang="pt-BR"/>
        </a:p>
      </dgm:t>
    </dgm:pt>
    <dgm:pt modelId="{0EB5699C-2CE0-41FD-80F0-6E13662BAD63}" type="sibTrans" cxnId="{D42E394E-DA83-4FCA-BFEF-44D45AD1BCBD}">
      <dgm:prSet/>
      <dgm:spPr/>
      <dgm:t>
        <a:bodyPr/>
        <a:lstStyle/>
        <a:p>
          <a:endParaRPr lang="pt-BR"/>
        </a:p>
      </dgm:t>
    </dgm:pt>
    <dgm:pt modelId="{5020674D-F346-4E22-B858-9779DE11B6B8}">
      <dgm:prSet/>
      <dgm:spPr>
        <a:solidFill>
          <a:srgbClr val="FFCC00"/>
        </a:solidFill>
      </dgm:spPr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Parecer Técnico do Gestor</a:t>
          </a:r>
          <a:endParaRPr lang="pt-BR" dirty="0">
            <a:latin typeface="Calibri" panose="020F0502020204030204" pitchFamily="34" charset="0"/>
          </a:endParaRPr>
        </a:p>
      </dgm:t>
    </dgm:pt>
    <dgm:pt modelId="{A9872704-2664-4644-B14E-558FDB0A26D8}" type="parTrans" cxnId="{07AF9E5E-3066-49A0-909A-42863605D032}">
      <dgm:prSet/>
      <dgm:spPr/>
      <dgm:t>
        <a:bodyPr/>
        <a:lstStyle/>
        <a:p>
          <a:endParaRPr lang="pt-BR"/>
        </a:p>
      </dgm:t>
    </dgm:pt>
    <dgm:pt modelId="{6904A2D3-6921-469D-9997-CF249C90DADC}" type="sibTrans" cxnId="{07AF9E5E-3066-49A0-909A-42863605D032}">
      <dgm:prSet/>
      <dgm:spPr/>
      <dgm:t>
        <a:bodyPr/>
        <a:lstStyle/>
        <a:p>
          <a:endParaRPr lang="pt-BR"/>
        </a:p>
      </dgm:t>
    </dgm:pt>
    <dgm:pt modelId="{8AC148F2-F451-460C-9D26-288BEEE764CB}" type="pres">
      <dgm:prSet presAssocID="{2510D263-EA85-4F9D-BD92-8A6EBE5491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FA5AF1-8B19-4437-A13D-152546F33405}" type="pres">
      <dgm:prSet presAssocID="{5E79505C-E0AE-45EA-993F-B57285B17DF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08D320-DE09-4E44-9469-3ED0C63ED5F6}" type="pres">
      <dgm:prSet presAssocID="{EE78455B-6A9C-4C0F-84C2-E123DE67FA22}" presName="sibTrans" presStyleLbl="sibTrans2D1" presStyleIdx="0" presStyleCnt="5"/>
      <dgm:spPr/>
      <dgm:t>
        <a:bodyPr/>
        <a:lstStyle/>
        <a:p>
          <a:endParaRPr lang="pt-BR"/>
        </a:p>
      </dgm:t>
    </dgm:pt>
    <dgm:pt modelId="{25ED7687-4A3D-4EBE-8F9C-EB010EF48A44}" type="pres">
      <dgm:prSet presAssocID="{EE78455B-6A9C-4C0F-84C2-E123DE67FA22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26A6B537-AD6E-40FE-A761-B5A85E940998}" type="pres">
      <dgm:prSet presAssocID="{D48EBF45-0C01-4D03-9BF2-3A46731F8D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76837B-5A06-42D0-91C6-E45EEC42D5CC}" type="pres">
      <dgm:prSet presAssocID="{470CC025-90C2-4EFA-9D71-E4E8881F4D79}" presName="sibTrans" presStyleLbl="sibTrans2D1" presStyleIdx="1" presStyleCnt="5" custScaleX="124470" custLinFactNeighborX="5661" custLinFactNeighborY="-18100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0B245475-1127-405E-8E62-4AE6B89AA331}" type="pres">
      <dgm:prSet presAssocID="{470CC025-90C2-4EFA-9D71-E4E8881F4D79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FCD5F235-576E-480A-BDA4-A1656C32E613}" type="pres">
      <dgm:prSet presAssocID="{BCD5D4B3-9583-490F-A6AE-3D91F0F2AE5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B48D6F-1C34-499B-A6E2-87D417BDFDB7}" type="pres">
      <dgm:prSet presAssocID="{5362BEDB-446D-47F4-8774-D3219461C0DC}" presName="sibTrans" presStyleLbl="sibTrans2D1" presStyleIdx="2" presStyleCnt="5"/>
      <dgm:spPr/>
      <dgm:t>
        <a:bodyPr/>
        <a:lstStyle/>
        <a:p>
          <a:endParaRPr lang="pt-BR"/>
        </a:p>
      </dgm:t>
    </dgm:pt>
    <dgm:pt modelId="{BA6F2514-91C5-46C2-82BD-5F7773212FFF}" type="pres">
      <dgm:prSet presAssocID="{5362BEDB-446D-47F4-8774-D3219461C0DC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2DEC9F1F-1BC8-4693-88BC-9C9018C16427}" type="pres">
      <dgm:prSet presAssocID="{1EDBCA71-5E2A-4E80-85D6-81EBA21DD26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4FF983-0315-494E-A0E1-A05F24C2963E}" type="pres">
      <dgm:prSet presAssocID="{3BA86C55-1BCC-4D5D-A255-BA619C458614}" presName="sibTrans" presStyleLbl="sibTrans2D1" presStyleIdx="3" presStyleCnt="5"/>
      <dgm:spPr/>
      <dgm:t>
        <a:bodyPr/>
        <a:lstStyle/>
        <a:p>
          <a:endParaRPr lang="pt-BR"/>
        </a:p>
      </dgm:t>
    </dgm:pt>
    <dgm:pt modelId="{2814A8B2-F09E-42FB-B25E-534CB663C9C0}" type="pres">
      <dgm:prSet presAssocID="{3BA86C55-1BCC-4D5D-A255-BA619C458614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9C15148E-3661-4CB1-BECA-96B3B0F2A885}" type="pres">
      <dgm:prSet presAssocID="{7DD33077-AA55-4986-AF18-98F5421BD8D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360B1-3B26-47F1-AE19-29B77C40C07B}" type="pres">
      <dgm:prSet presAssocID="{0EB5699C-2CE0-41FD-80F0-6E13662BAD63}" presName="sibTrans" presStyleLbl="sibTrans2D1" presStyleIdx="4" presStyleCnt="5"/>
      <dgm:spPr/>
      <dgm:t>
        <a:bodyPr/>
        <a:lstStyle/>
        <a:p>
          <a:endParaRPr lang="pt-BR"/>
        </a:p>
      </dgm:t>
    </dgm:pt>
    <dgm:pt modelId="{0C196699-5D34-48D4-AF6D-CD3B34635AF7}" type="pres">
      <dgm:prSet presAssocID="{0EB5699C-2CE0-41FD-80F0-6E13662BAD63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A5BF7425-EAC0-4449-BEAF-0358E0947563}" type="pres">
      <dgm:prSet presAssocID="{5020674D-F346-4E22-B858-9779DE11B6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2E394E-DA83-4FCA-BFEF-44D45AD1BCBD}" srcId="{2510D263-EA85-4F9D-BD92-8A6EBE54919D}" destId="{7DD33077-AA55-4986-AF18-98F5421BD8D3}" srcOrd="4" destOrd="0" parTransId="{35719E2D-569E-477D-9EFA-02174AA44AEB}" sibTransId="{0EB5699C-2CE0-41FD-80F0-6E13662BAD63}"/>
    <dgm:cxn modelId="{0B0BAFDF-A06E-4874-B985-DE42E9C9B77D}" type="presOf" srcId="{2510D263-EA85-4F9D-BD92-8A6EBE54919D}" destId="{8AC148F2-F451-460C-9D26-288BEEE764CB}" srcOrd="0" destOrd="0" presId="urn:microsoft.com/office/officeart/2005/8/layout/process5"/>
    <dgm:cxn modelId="{AFC01D85-9ABD-48DD-BF0A-048D2DE6633C}" type="presOf" srcId="{5362BEDB-446D-47F4-8774-D3219461C0DC}" destId="{13B48D6F-1C34-499B-A6E2-87D417BDFDB7}" srcOrd="0" destOrd="0" presId="urn:microsoft.com/office/officeart/2005/8/layout/process5"/>
    <dgm:cxn modelId="{16BD4DB5-1B3F-4954-80E9-98B5F0EFC4F3}" type="presOf" srcId="{EE78455B-6A9C-4C0F-84C2-E123DE67FA22}" destId="{25ED7687-4A3D-4EBE-8F9C-EB010EF48A44}" srcOrd="1" destOrd="0" presId="urn:microsoft.com/office/officeart/2005/8/layout/process5"/>
    <dgm:cxn modelId="{DA97780B-D9C8-4D30-82E7-6CD5B4212524}" type="presOf" srcId="{3BA86C55-1BCC-4D5D-A255-BA619C458614}" destId="{2D4FF983-0315-494E-A0E1-A05F24C2963E}" srcOrd="0" destOrd="0" presId="urn:microsoft.com/office/officeart/2005/8/layout/process5"/>
    <dgm:cxn modelId="{F7896D69-CA01-4A32-A185-2FEEFD40D3B6}" srcId="{2510D263-EA85-4F9D-BD92-8A6EBE54919D}" destId="{1EDBCA71-5E2A-4E80-85D6-81EBA21DD268}" srcOrd="3" destOrd="0" parTransId="{FB2C25AA-9683-4982-A2C3-B8EC0A4C3452}" sibTransId="{3BA86C55-1BCC-4D5D-A255-BA619C458614}"/>
    <dgm:cxn modelId="{E473D625-701F-4CEF-9BBC-46D60DC2BDB1}" type="presOf" srcId="{470CC025-90C2-4EFA-9D71-E4E8881F4D79}" destId="{9376837B-5A06-42D0-91C6-E45EEC42D5CC}" srcOrd="0" destOrd="0" presId="urn:microsoft.com/office/officeart/2005/8/layout/process5"/>
    <dgm:cxn modelId="{588F1E73-A3D3-4E37-906C-271ABC88CCA3}" type="presOf" srcId="{BCD5D4B3-9583-490F-A6AE-3D91F0F2AE5D}" destId="{FCD5F235-576E-480A-BDA4-A1656C32E613}" srcOrd="0" destOrd="0" presId="urn:microsoft.com/office/officeart/2005/8/layout/process5"/>
    <dgm:cxn modelId="{C461CFBA-8038-42B2-B199-9AEE73C19A29}" type="presOf" srcId="{470CC025-90C2-4EFA-9D71-E4E8881F4D79}" destId="{0B245475-1127-405E-8E62-4AE6B89AA331}" srcOrd="1" destOrd="0" presId="urn:microsoft.com/office/officeart/2005/8/layout/process5"/>
    <dgm:cxn modelId="{3D9A2CE6-4CC5-4E44-92BF-179EB29F42D3}" type="presOf" srcId="{EE78455B-6A9C-4C0F-84C2-E123DE67FA22}" destId="{0008D320-DE09-4E44-9469-3ED0C63ED5F6}" srcOrd="0" destOrd="0" presId="urn:microsoft.com/office/officeart/2005/8/layout/process5"/>
    <dgm:cxn modelId="{FBB0FFEE-FF9A-4566-8531-2F14CF57FA10}" srcId="{2510D263-EA85-4F9D-BD92-8A6EBE54919D}" destId="{5E79505C-E0AE-45EA-993F-B57285B17DF8}" srcOrd="0" destOrd="0" parTransId="{543ED9C2-57D3-4289-95E8-09E420A5F580}" sibTransId="{EE78455B-6A9C-4C0F-84C2-E123DE67FA22}"/>
    <dgm:cxn modelId="{8FD49406-B2A2-429A-AC83-335C732B794D}" type="presOf" srcId="{5020674D-F346-4E22-B858-9779DE11B6B8}" destId="{A5BF7425-EAC0-4449-BEAF-0358E0947563}" srcOrd="0" destOrd="0" presId="urn:microsoft.com/office/officeart/2005/8/layout/process5"/>
    <dgm:cxn modelId="{CFF74F71-FF03-4BD7-9516-CE7A3C63B18B}" type="presOf" srcId="{5362BEDB-446D-47F4-8774-D3219461C0DC}" destId="{BA6F2514-91C5-46C2-82BD-5F7773212FFF}" srcOrd="1" destOrd="0" presId="urn:microsoft.com/office/officeart/2005/8/layout/process5"/>
    <dgm:cxn modelId="{15034207-AB0F-4821-B07D-C86082D9E64A}" type="presOf" srcId="{0EB5699C-2CE0-41FD-80F0-6E13662BAD63}" destId="{56D360B1-3B26-47F1-AE19-29B77C40C07B}" srcOrd="0" destOrd="0" presId="urn:microsoft.com/office/officeart/2005/8/layout/process5"/>
    <dgm:cxn modelId="{DCBD15A5-DCE5-4E1C-B5FE-55C2C2D35D8D}" type="presOf" srcId="{3BA86C55-1BCC-4D5D-A255-BA619C458614}" destId="{2814A8B2-F09E-42FB-B25E-534CB663C9C0}" srcOrd="1" destOrd="0" presId="urn:microsoft.com/office/officeart/2005/8/layout/process5"/>
    <dgm:cxn modelId="{9257F0CD-BFF2-4DF3-8B83-0035F07DB87A}" type="presOf" srcId="{5E79505C-E0AE-45EA-993F-B57285B17DF8}" destId="{D6FA5AF1-8B19-4437-A13D-152546F33405}" srcOrd="0" destOrd="0" presId="urn:microsoft.com/office/officeart/2005/8/layout/process5"/>
    <dgm:cxn modelId="{D8A8DD96-26EE-4FA6-84AD-28889E75FF26}" type="presOf" srcId="{D48EBF45-0C01-4D03-9BF2-3A46731F8D25}" destId="{26A6B537-AD6E-40FE-A761-B5A85E940998}" srcOrd="0" destOrd="0" presId="urn:microsoft.com/office/officeart/2005/8/layout/process5"/>
    <dgm:cxn modelId="{7A4197E6-4B42-4F58-AD81-52D2EC31176B}" type="presOf" srcId="{0EB5699C-2CE0-41FD-80F0-6E13662BAD63}" destId="{0C196699-5D34-48D4-AF6D-CD3B34635AF7}" srcOrd="1" destOrd="0" presId="urn:microsoft.com/office/officeart/2005/8/layout/process5"/>
    <dgm:cxn modelId="{A8BB9A77-34B0-4DBB-9F38-5E353E5871AA}" srcId="{2510D263-EA85-4F9D-BD92-8A6EBE54919D}" destId="{BCD5D4B3-9583-490F-A6AE-3D91F0F2AE5D}" srcOrd="2" destOrd="0" parTransId="{9BF29418-CA3D-4BFA-BB8C-2D38D08A2EB1}" sibTransId="{5362BEDB-446D-47F4-8774-D3219461C0DC}"/>
    <dgm:cxn modelId="{0FA20AD4-D1C4-4724-A0FA-A52C5AAA89B3}" type="presOf" srcId="{1EDBCA71-5E2A-4E80-85D6-81EBA21DD268}" destId="{2DEC9F1F-1BC8-4693-88BC-9C9018C16427}" srcOrd="0" destOrd="0" presId="urn:microsoft.com/office/officeart/2005/8/layout/process5"/>
    <dgm:cxn modelId="{07AF9E5E-3066-49A0-909A-42863605D032}" srcId="{2510D263-EA85-4F9D-BD92-8A6EBE54919D}" destId="{5020674D-F346-4E22-B858-9779DE11B6B8}" srcOrd="5" destOrd="0" parTransId="{A9872704-2664-4644-B14E-558FDB0A26D8}" sibTransId="{6904A2D3-6921-469D-9997-CF249C90DADC}"/>
    <dgm:cxn modelId="{08293960-AE3F-411E-9778-339404783FEA}" type="presOf" srcId="{7DD33077-AA55-4986-AF18-98F5421BD8D3}" destId="{9C15148E-3661-4CB1-BECA-96B3B0F2A885}" srcOrd="0" destOrd="0" presId="urn:microsoft.com/office/officeart/2005/8/layout/process5"/>
    <dgm:cxn modelId="{CE170898-50FD-4826-9F66-CEFD386DBE00}" srcId="{2510D263-EA85-4F9D-BD92-8A6EBE54919D}" destId="{D48EBF45-0C01-4D03-9BF2-3A46731F8D25}" srcOrd="1" destOrd="0" parTransId="{E72536CB-73B4-41CF-B955-94515EA0756D}" sibTransId="{470CC025-90C2-4EFA-9D71-E4E8881F4D79}"/>
    <dgm:cxn modelId="{CE63C0D7-8114-4DD9-8FC5-D45976332056}" type="presParOf" srcId="{8AC148F2-F451-460C-9D26-288BEEE764CB}" destId="{D6FA5AF1-8B19-4437-A13D-152546F33405}" srcOrd="0" destOrd="0" presId="urn:microsoft.com/office/officeart/2005/8/layout/process5"/>
    <dgm:cxn modelId="{5DE24F7F-7C67-48A9-B7D4-F0597D5EAC8E}" type="presParOf" srcId="{8AC148F2-F451-460C-9D26-288BEEE764CB}" destId="{0008D320-DE09-4E44-9469-3ED0C63ED5F6}" srcOrd="1" destOrd="0" presId="urn:microsoft.com/office/officeart/2005/8/layout/process5"/>
    <dgm:cxn modelId="{F55D6B07-3453-4861-829D-172D61C05016}" type="presParOf" srcId="{0008D320-DE09-4E44-9469-3ED0C63ED5F6}" destId="{25ED7687-4A3D-4EBE-8F9C-EB010EF48A44}" srcOrd="0" destOrd="0" presId="urn:microsoft.com/office/officeart/2005/8/layout/process5"/>
    <dgm:cxn modelId="{246B3C65-FE2F-4A0F-AA64-C47C96B6E2C6}" type="presParOf" srcId="{8AC148F2-F451-460C-9D26-288BEEE764CB}" destId="{26A6B537-AD6E-40FE-A761-B5A85E940998}" srcOrd="2" destOrd="0" presId="urn:microsoft.com/office/officeart/2005/8/layout/process5"/>
    <dgm:cxn modelId="{D40EC2E6-9F60-48B5-9C57-175619D37D83}" type="presParOf" srcId="{8AC148F2-F451-460C-9D26-288BEEE764CB}" destId="{9376837B-5A06-42D0-91C6-E45EEC42D5CC}" srcOrd="3" destOrd="0" presId="urn:microsoft.com/office/officeart/2005/8/layout/process5"/>
    <dgm:cxn modelId="{DD03DA33-4CBD-4305-90C2-B6FE0B35C0E9}" type="presParOf" srcId="{9376837B-5A06-42D0-91C6-E45EEC42D5CC}" destId="{0B245475-1127-405E-8E62-4AE6B89AA331}" srcOrd="0" destOrd="0" presId="urn:microsoft.com/office/officeart/2005/8/layout/process5"/>
    <dgm:cxn modelId="{4A57C101-4111-4198-A3F6-0A4FB672D60D}" type="presParOf" srcId="{8AC148F2-F451-460C-9D26-288BEEE764CB}" destId="{FCD5F235-576E-480A-BDA4-A1656C32E613}" srcOrd="4" destOrd="0" presId="urn:microsoft.com/office/officeart/2005/8/layout/process5"/>
    <dgm:cxn modelId="{D112B73C-A8A4-4FD2-9CB4-6C6D61799CFB}" type="presParOf" srcId="{8AC148F2-F451-460C-9D26-288BEEE764CB}" destId="{13B48D6F-1C34-499B-A6E2-87D417BDFDB7}" srcOrd="5" destOrd="0" presId="urn:microsoft.com/office/officeart/2005/8/layout/process5"/>
    <dgm:cxn modelId="{2A32B77C-5E94-45D8-A9F6-026D4F9561D5}" type="presParOf" srcId="{13B48D6F-1C34-499B-A6E2-87D417BDFDB7}" destId="{BA6F2514-91C5-46C2-82BD-5F7773212FFF}" srcOrd="0" destOrd="0" presId="urn:microsoft.com/office/officeart/2005/8/layout/process5"/>
    <dgm:cxn modelId="{93521169-6B2E-4BB3-BF63-96FEA3A5446B}" type="presParOf" srcId="{8AC148F2-F451-460C-9D26-288BEEE764CB}" destId="{2DEC9F1F-1BC8-4693-88BC-9C9018C16427}" srcOrd="6" destOrd="0" presId="urn:microsoft.com/office/officeart/2005/8/layout/process5"/>
    <dgm:cxn modelId="{7A7F40D8-40F2-4DC2-BEC4-35049F1857ED}" type="presParOf" srcId="{8AC148F2-F451-460C-9D26-288BEEE764CB}" destId="{2D4FF983-0315-494E-A0E1-A05F24C2963E}" srcOrd="7" destOrd="0" presId="urn:microsoft.com/office/officeart/2005/8/layout/process5"/>
    <dgm:cxn modelId="{C155CC0F-F84D-4CEE-8742-4E50EA776A68}" type="presParOf" srcId="{2D4FF983-0315-494E-A0E1-A05F24C2963E}" destId="{2814A8B2-F09E-42FB-B25E-534CB663C9C0}" srcOrd="0" destOrd="0" presId="urn:microsoft.com/office/officeart/2005/8/layout/process5"/>
    <dgm:cxn modelId="{C54E519F-B99B-4D70-8F23-54F74A46A96D}" type="presParOf" srcId="{8AC148F2-F451-460C-9D26-288BEEE764CB}" destId="{9C15148E-3661-4CB1-BECA-96B3B0F2A885}" srcOrd="8" destOrd="0" presId="urn:microsoft.com/office/officeart/2005/8/layout/process5"/>
    <dgm:cxn modelId="{F4B22AC2-DE31-476B-92ED-C70AFE389446}" type="presParOf" srcId="{8AC148F2-F451-460C-9D26-288BEEE764CB}" destId="{56D360B1-3B26-47F1-AE19-29B77C40C07B}" srcOrd="9" destOrd="0" presId="urn:microsoft.com/office/officeart/2005/8/layout/process5"/>
    <dgm:cxn modelId="{1DEC8C71-CF43-406C-86EF-708AF3FE33DA}" type="presParOf" srcId="{56D360B1-3B26-47F1-AE19-29B77C40C07B}" destId="{0C196699-5D34-48D4-AF6D-CD3B34635AF7}" srcOrd="0" destOrd="0" presId="urn:microsoft.com/office/officeart/2005/8/layout/process5"/>
    <dgm:cxn modelId="{936763C5-7C2A-4FD8-B212-F255357A5955}" type="presParOf" srcId="{8AC148F2-F451-460C-9D26-288BEEE764CB}" destId="{A5BF7425-EAC0-4449-BEAF-0358E094756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A3DAD-5A77-4959-B588-6617F7159E6D}">
      <dsp:nvSpPr>
        <dsp:cNvPr id="0" name=""/>
        <dsp:cNvSpPr/>
      </dsp:nvSpPr>
      <dsp:spPr>
        <a:xfrm>
          <a:off x="4106" y="37129"/>
          <a:ext cx="2653888" cy="66347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anose="020F0502020204030204" pitchFamily="34" charset="0"/>
            </a:rPr>
            <a:t>Prestação de Contas REGULAR</a:t>
          </a:r>
          <a:endParaRPr lang="pt-BR" sz="2000" kern="1200" dirty="0">
            <a:latin typeface="Calibri" panose="020F0502020204030204" pitchFamily="34" charset="0"/>
          </a:endParaRPr>
        </a:p>
      </dsp:txBody>
      <dsp:txXfrm>
        <a:off x="23538" y="56561"/>
        <a:ext cx="2615024" cy="624608"/>
      </dsp:txXfrm>
    </dsp:sp>
    <dsp:sp modelId="{4A2D83D4-0446-4569-B87B-93F4D4E8A9CA}">
      <dsp:nvSpPr>
        <dsp:cNvPr id="0" name=""/>
        <dsp:cNvSpPr/>
      </dsp:nvSpPr>
      <dsp:spPr>
        <a:xfrm rot="5400000">
          <a:off x="1272997" y="758655"/>
          <a:ext cx="116107" cy="116107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3BFF5-DD68-477F-BB5A-C9EA273076AA}">
      <dsp:nvSpPr>
        <dsp:cNvPr id="0" name=""/>
        <dsp:cNvSpPr/>
      </dsp:nvSpPr>
      <dsp:spPr>
        <a:xfrm>
          <a:off x="4106" y="932816"/>
          <a:ext cx="2653888" cy="66347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alibri" panose="020F0502020204030204" pitchFamily="34" charset="0"/>
            </a:rPr>
            <a:t>Arquivar no órgão concedente</a:t>
          </a:r>
          <a:endParaRPr lang="pt-BR" sz="1400" b="1" kern="1200" dirty="0">
            <a:latin typeface="Calibri" panose="020F0502020204030204" pitchFamily="34" charset="0"/>
          </a:endParaRPr>
        </a:p>
      </dsp:txBody>
      <dsp:txXfrm>
        <a:off x="23538" y="952248"/>
        <a:ext cx="2615024" cy="624608"/>
      </dsp:txXfrm>
    </dsp:sp>
    <dsp:sp modelId="{7E4EFE61-652C-4399-AF56-1DC91D1D5B96}">
      <dsp:nvSpPr>
        <dsp:cNvPr id="0" name=""/>
        <dsp:cNvSpPr/>
      </dsp:nvSpPr>
      <dsp:spPr>
        <a:xfrm>
          <a:off x="3029539" y="37129"/>
          <a:ext cx="2653888" cy="66347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anose="020F0502020204030204" pitchFamily="34" charset="0"/>
            </a:rPr>
            <a:t>Prestação de Contas IRREGULAR</a:t>
          </a:r>
          <a:endParaRPr lang="pt-BR" sz="2000" kern="1200" dirty="0">
            <a:latin typeface="Calibri" panose="020F0502020204030204" pitchFamily="34" charset="0"/>
          </a:endParaRPr>
        </a:p>
      </dsp:txBody>
      <dsp:txXfrm>
        <a:off x="3048971" y="56561"/>
        <a:ext cx="2615024" cy="624608"/>
      </dsp:txXfrm>
    </dsp:sp>
    <dsp:sp modelId="{A4BA24C5-3689-4DC8-B4EB-2C29D0A43D2B}">
      <dsp:nvSpPr>
        <dsp:cNvPr id="0" name=""/>
        <dsp:cNvSpPr/>
      </dsp:nvSpPr>
      <dsp:spPr>
        <a:xfrm rot="5400000">
          <a:off x="4298430" y="758655"/>
          <a:ext cx="116107" cy="116107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B418B-CBB7-4DD2-AFAF-DB0048E6B0F8}">
      <dsp:nvSpPr>
        <dsp:cNvPr id="0" name=""/>
        <dsp:cNvSpPr/>
      </dsp:nvSpPr>
      <dsp:spPr>
        <a:xfrm>
          <a:off x="3029539" y="932816"/>
          <a:ext cx="2653888" cy="66347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alibri" panose="020F0502020204030204" pitchFamily="34" charset="0"/>
            </a:rPr>
            <a:t>Adotar Providências Administrativas</a:t>
          </a:r>
          <a:endParaRPr lang="pt-BR" sz="1400" b="1" kern="1200" dirty="0">
            <a:latin typeface="Calibri" panose="020F0502020204030204" pitchFamily="34" charset="0"/>
          </a:endParaRPr>
        </a:p>
      </dsp:txBody>
      <dsp:txXfrm>
        <a:off x="3048971" y="952248"/>
        <a:ext cx="2615024" cy="624608"/>
      </dsp:txXfrm>
    </dsp:sp>
    <dsp:sp modelId="{96EBBC14-406A-453D-99B9-1374745827F8}">
      <dsp:nvSpPr>
        <dsp:cNvPr id="0" name=""/>
        <dsp:cNvSpPr/>
      </dsp:nvSpPr>
      <dsp:spPr>
        <a:xfrm rot="5400000">
          <a:off x="4298430" y="1654342"/>
          <a:ext cx="116107" cy="116107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E4C7A-97F0-4EF5-A261-D3A50CA3EE4B}">
      <dsp:nvSpPr>
        <dsp:cNvPr id="0" name=""/>
        <dsp:cNvSpPr/>
      </dsp:nvSpPr>
      <dsp:spPr>
        <a:xfrm>
          <a:off x="3029539" y="1828503"/>
          <a:ext cx="2653888" cy="6634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6600"/>
            </a:gs>
            <a:gs pos="80000">
              <a:srgbClr val="FF6600"/>
            </a:gs>
            <a:gs pos="10000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DANO MAIOR que o valor fixado Encaminhar para o TCE/SC</a:t>
          </a: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48971" y="1847935"/>
        <a:ext cx="2615024" cy="624608"/>
      </dsp:txXfrm>
    </dsp:sp>
    <dsp:sp modelId="{52FF546F-6CED-4962-9245-6FDBE774C0B7}">
      <dsp:nvSpPr>
        <dsp:cNvPr id="0" name=""/>
        <dsp:cNvSpPr/>
      </dsp:nvSpPr>
      <dsp:spPr>
        <a:xfrm rot="5400000">
          <a:off x="4298430" y="2550029"/>
          <a:ext cx="116107" cy="116107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72D39-AF93-4E32-AD36-275C88E6326D}">
      <dsp:nvSpPr>
        <dsp:cNvPr id="0" name=""/>
        <dsp:cNvSpPr/>
      </dsp:nvSpPr>
      <dsp:spPr>
        <a:xfrm>
          <a:off x="3029539" y="2724191"/>
          <a:ext cx="2653888" cy="6634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A7B07"/>
            </a:gs>
            <a:gs pos="80000">
              <a:srgbClr val="5A7B07"/>
            </a:gs>
            <a:gs pos="100000">
              <a:srgbClr val="5A7B0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alibri" panose="020F0502020204030204" pitchFamily="34" charset="0"/>
            </a:rPr>
            <a:t>DANO MENOR que o valor fixado Inscrever em RESPONSÁVEIS</a:t>
          </a:r>
          <a:endParaRPr lang="pt-BR" sz="1400" b="1" kern="1200" dirty="0">
            <a:latin typeface="Calibri" panose="020F0502020204030204" pitchFamily="34" charset="0"/>
          </a:endParaRPr>
        </a:p>
      </dsp:txBody>
      <dsp:txXfrm>
        <a:off x="3048971" y="2743623"/>
        <a:ext cx="2615024" cy="624608"/>
      </dsp:txXfrm>
    </dsp:sp>
    <dsp:sp modelId="{659042B4-5310-49A6-B4EB-E7A471157A29}">
      <dsp:nvSpPr>
        <dsp:cNvPr id="0" name=""/>
        <dsp:cNvSpPr/>
      </dsp:nvSpPr>
      <dsp:spPr>
        <a:xfrm>
          <a:off x="6054972" y="37129"/>
          <a:ext cx="2653888" cy="66347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anose="020F0502020204030204" pitchFamily="34" charset="0"/>
            </a:rPr>
            <a:t>AUSÊNCIA de Prestação de Contas</a:t>
          </a:r>
          <a:endParaRPr lang="pt-BR" sz="2000" kern="1200" dirty="0">
            <a:latin typeface="Calibri" panose="020F0502020204030204" pitchFamily="34" charset="0"/>
          </a:endParaRPr>
        </a:p>
      </dsp:txBody>
      <dsp:txXfrm>
        <a:off x="6074404" y="56561"/>
        <a:ext cx="2615024" cy="624608"/>
      </dsp:txXfrm>
    </dsp:sp>
    <dsp:sp modelId="{D0CD394A-ECC5-49D5-885E-DDD77B54F224}">
      <dsp:nvSpPr>
        <dsp:cNvPr id="0" name=""/>
        <dsp:cNvSpPr/>
      </dsp:nvSpPr>
      <dsp:spPr>
        <a:xfrm rot="5400000">
          <a:off x="7323863" y="758655"/>
          <a:ext cx="116107" cy="116107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521EC-A9E5-48A5-95E9-D7FD9E663735}">
      <dsp:nvSpPr>
        <dsp:cNvPr id="0" name=""/>
        <dsp:cNvSpPr/>
      </dsp:nvSpPr>
      <dsp:spPr>
        <a:xfrm>
          <a:off x="6054972" y="932816"/>
          <a:ext cx="2653888" cy="66347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alibri" panose="020F0502020204030204" pitchFamily="34" charset="0"/>
            </a:rPr>
            <a:t>Adotar Providências Administrativas</a:t>
          </a:r>
          <a:endParaRPr lang="pt-BR" sz="1400" b="1" kern="1200" dirty="0">
            <a:latin typeface="Calibri" panose="020F0502020204030204" pitchFamily="34" charset="0"/>
          </a:endParaRPr>
        </a:p>
      </dsp:txBody>
      <dsp:txXfrm>
        <a:off x="6074404" y="952248"/>
        <a:ext cx="2615024" cy="624608"/>
      </dsp:txXfrm>
    </dsp:sp>
    <dsp:sp modelId="{1D0FA581-0C5C-43AF-81EF-85A19A1F40A9}">
      <dsp:nvSpPr>
        <dsp:cNvPr id="0" name=""/>
        <dsp:cNvSpPr/>
      </dsp:nvSpPr>
      <dsp:spPr>
        <a:xfrm rot="5400000">
          <a:off x="7323863" y="1654342"/>
          <a:ext cx="116107" cy="116107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A82F6-50C0-499E-BDC8-E6D90E5E12AF}">
      <dsp:nvSpPr>
        <dsp:cNvPr id="0" name=""/>
        <dsp:cNvSpPr/>
      </dsp:nvSpPr>
      <dsp:spPr>
        <a:xfrm>
          <a:off x="6054972" y="1828503"/>
          <a:ext cx="2653888" cy="6634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A0"/>
            </a:gs>
            <a:gs pos="80000">
              <a:srgbClr val="7030A0"/>
            </a:gs>
            <a:gs pos="100000">
              <a:srgbClr val="7030A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Instaurar TOMADA DE CONTAS ESPECIAL</a:t>
          </a:r>
          <a:endParaRPr lang="pt-BR" sz="14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6074404" y="1847935"/>
        <a:ext cx="2615024" cy="624608"/>
      </dsp:txXfrm>
    </dsp:sp>
    <dsp:sp modelId="{0BB12CC3-7FD8-4783-B069-A441376BB897}">
      <dsp:nvSpPr>
        <dsp:cNvPr id="0" name=""/>
        <dsp:cNvSpPr/>
      </dsp:nvSpPr>
      <dsp:spPr>
        <a:xfrm rot="5400000">
          <a:off x="7323863" y="2550029"/>
          <a:ext cx="116107" cy="116107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34C62-EE29-4E51-852B-248F94CBE3E6}">
      <dsp:nvSpPr>
        <dsp:cNvPr id="0" name=""/>
        <dsp:cNvSpPr/>
      </dsp:nvSpPr>
      <dsp:spPr>
        <a:xfrm>
          <a:off x="6054972" y="2724191"/>
          <a:ext cx="2653888" cy="6634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9900"/>
            </a:gs>
            <a:gs pos="80000">
              <a:srgbClr val="FF9900"/>
            </a:gs>
            <a:gs pos="100000">
              <a:srgbClr val="FF99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alibri" panose="020F0502020204030204" pitchFamily="34" charset="0"/>
            </a:rPr>
            <a:t>DANO MAIOR que o valor fixado Encaminhar para o TCE/SC</a:t>
          </a:r>
          <a:endParaRPr lang="pt-BR" sz="1400" b="1" kern="1200" dirty="0">
            <a:latin typeface="Calibri" panose="020F0502020204030204" pitchFamily="34" charset="0"/>
          </a:endParaRPr>
        </a:p>
      </dsp:txBody>
      <dsp:txXfrm>
        <a:off x="6074404" y="2743623"/>
        <a:ext cx="2615024" cy="624608"/>
      </dsp:txXfrm>
    </dsp:sp>
    <dsp:sp modelId="{2FC238C0-53D4-4A3A-8656-047C12019927}">
      <dsp:nvSpPr>
        <dsp:cNvPr id="0" name=""/>
        <dsp:cNvSpPr/>
      </dsp:nvSpPr>
      <dsp:spPr>
        <a:xfrm rot="5400000">
          <a:off x="7323863" y="3445717"/>
          <a:ext cx="116107" cy="116107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EFD83-9AC1-4AE9-902D-183EBCD669C7}">
      <dsp:nvSpPr>
        <dsp:cNvPr id="0" name=""/>
        <dsp:cNvSpPr/>
      </dsp:nvSpPr>
      <dsp:spPr>
        <a:xfrm>
          <a:off x="6054972" y="3619878"/>
          <a:ext cx="2653888" cy="6634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A7B07"/>
            </a:gs>
            <a:gs pos="80000">
              <a:srgbClr val="5A7B07"/>
            </a:gs>
            <a:gs pos="100000">
              <a:srgbClr val="5A7B0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alibri" panose="020F0502020204030204" pitchFamily="34" charset="0"/>
            </a:rPr>
            <a:t>DANO MENOR que o valor fixado Inscrever em RESPONSÁVEIS</a:t>
          </a:r>
          <a:endParaRPr lang="pt-BR" sz="1400" b="1" kern="1200" dirty="0">
            <a:latin typeface="Calibri" panose="020F0502020204030204" pitchFamily="34" charset="0"/>
          </a:endParaRPr>
        </a:p>
      </dsp:txBody>
      <dsp:txXfrm>
        <a:off x="6074404" y="3639310"/>
        <a:ext cx="2615024" cy="624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A5AF1-8B19-4437-A13D-152546F33405}">
      <dsp:nvSpPr>
        <dsp:cNvPr id="0" name=""/>
        <dsp:cNvSpPr/>
      </dsp:nvSpPr>
      <dsp:spPr>
        <a:xfrm>
          <a:off x="447827" y="1322"/>
          <a:ext cx="2076136" cy="12456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9900"/>
            </a:gs>
            <a:gs pos="80000">
              <a:srgbClr val="FF9900"/>
            </a:gs>
            <a:gs pos="100000">
              <a:srgbClr val="FF99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alibri" panose="020F0502020204030204" pitchFamily="34" charset="0"/>
            </a:rPr>
            <a:t>Pleito da Entidade Interessada</a:t>
          </a:r>
          <a:endParaRPr lang="pt-BR" sz="1800" b="1" kern="1200" dirty="0">
            <a:latin typeface="Calibri" panose="020F0502020204030204" pitchFamily="34" charset="0"/>
          </a:endParaRPr>
        </a:p>
      </dsp:txBody>
      <dsp:txXfrm>
        <a:off x="484312" y="37807"/>
        <a:ext cx="2003166" cy="1172712"/>
      </dsp:txXfrm>
    </dsp:sp>
    <dsp:sp modelId="{0008D320-DE09-4E44-9469-3ED0C63ED5F6}">
      <dsp:nvSpPr>
        <dsp:cNvPr id="0" name=""/>
        <dsp:cNvSpPr/>
      </dsp:nvSpPr>
      <dsp:spPr>
        <a:xfrm>
          <a:off x="2706664" y="366722"/>
          <a:ext cx="440141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2706664" y="469698"/>
        <a:ext cx="308099" cy="308929"/>
      </dsp:txXfrm>
    </dsp:sp>
    <dsp:sp modelId="{26A6B537-AD6E-40FE-A761-B5A85E940998}">
      <dsp:nvSpPr>
        <dsp:cNvPr id="0" name=""/>
        <dsp:cNvSpPr/>
      </dsp:nvSpPr>
      <dsp:spPr>
        <a:xfrm>
          <a:off x="3354419" y="1322"/>
          <a:ext cx="2076136" cy="12456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alibri" panose="020F0502020204030204" pitchFamily="34" charset="0"/>
            </a:rPr>
            <a:t>Manifestação de Interesse Social</a:t>
          </a:r>
          <a:endParaRPr lang="pt-BR" sz="1800" b="1" kern="1200" dirty="0">
            <a:latin typeface="Calibri" panose="020F0502020204030204" pitchFamily="34" charset="0"/>
          </a:endParaRPr>
        </a:p>
      </dsp:txBody>
      <dsp:txXfrm>
        <a:off x="3390904" y="37807"/>
        <a:ext cx="2003166" cy="1172712"/>
      </dsp:txXfrm>
    </dsp:sp>
    <dsp:sp modelId="{9376837B-5A06-42D0-91C6-E45EEC42D5CC}">
      <dsp:nvSpPr>
        <dsp:cNvPr id="0" name=""/>
        <dsp:cNvSpPr/>
      </dsp:nvSpPr>
      <dsp:spPr>
        <a:xfrm>
          <a:off x="5584321" y="273528"/>
          <a:ext cx="547843" cy="514881"/>
        </a:xfrm>
        <a:prstGeom prst="rightArrow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5584321" y="376504"/>
        <a:ext cx="393379" cy="308929"/>
      </dsp:txXfrm>
    </dsp:sp>
    <dsp:sp modelId="{FCD5F235-576E-480A-BDA4-A1656C32E613}">
      <dsp:nvSpPr>
        <dsp:cNvPr id="0" name=""/>
        <dsp:cNvSpPr/>
      </dsp:nvSpPr>
      <dsp:spPr>
        <a:xfrm>
          <a:off x="6261011" y="1322"/>
          <a:ext cx="2076136" cy="12456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alibri" panose="020F0502020204030204" pitchFamily="34" charset="0"/>
            </a:rPr>
            <a:t>Chamamento Público</a:t>
          </a:r>
          <a:endParaRPr lang="pt-BR" sz="1800" b="1" kern="1200" dirty="0">
            <a:latin typeface="Calibri" panose="020F0502020204030204" pitchFamily="34" charset="0"/>
          </a:endParaRPr>
        </a:p>
      </dsp:txBody>
      <dsp:txXfrm>
        <a:off x="6297496" y="37807"/>
        <a:ext cx="2003166" cy="1172712"/>
      </dsp:txXfrm>
    </dsp:sp>
    <dsp:sp modelId="{13B48D6F-1C34-499B-A6E2-87D417BDFDB7}">
      <dsp:nvSpPr>
        <dsp:cNvPr id="0" name=""/>
        <dsp:cNvSpPr/>
      </dsp:nvSpPr>
      <dsp:spPr>
        <a:xfrm rot="5400000">
          <a:off x="7079009" y="1392333"/>
          <a:ext cx="440141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-5400000">
        <a:off x="7144615" y="1429703"/>
        <a:ext cx="308929" cy="308099"/>
      </dsp:txXfrm>
    </dsp:sp>
    <dsp:sp modelId="{2DEC9F1F-1BC8-4693-88BC-9C9018C16427}">
      <dsp:nvSpPr>
        <dsp:cNvPr id="0" name=""/>
        <dsp:cNvSpPr/>
      </dsp:nvSpPr>
      <dsp:spPr>
        <a:xfrm>
          <a:off x="6261011" y="2077458"/>
          <a:ext cx="2076136" cy="124568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libri" panose="020F0502020204030204" pitchFamily="34" charset="0"/>
            </a:rPr>
            <a:t>Indicação da dotação  orçamentária</a:t>
          </a:r>
          <a:endParaRPr lang="pt-BR" sz="1800" kern="1200" dirty="0">
            <a:latin typeface="Calibri" panose="020F0502020204030204" pitchFamily="34" charset="0"/>
          </a:endParaRPr>
        </a:p>
      </dsp:txBody>
      <dsp:txXfrm>
        <a:off x="6297496" y="2113943"/>
        <a:ext cx="2003166" cy="1172712"/>
      </dsp:txXfrm>
    </dsp:sp>
    <dsp:sp modelId="{2D4FF983-0315-494E-A0E1-A05F24C2963E}">
      <dsp:nvSpPr>
        <dsp:cNvPr id="0" name=""/>
        <dsp:cNvSpPr/>
      </dsp:nvSpPr>
      <dsp:spPr>
        <a:xfrm rot="10800000">
          <a:off x="5638170" y="2442859"/>
          <a:ext cx="440141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10800000">
        <a:off x="5770212" y="2545835"/>
        <a:ext cx="308099" cy="308929"/>
      </dsp:txXfrm>
    </dsp:sp>
    <dsp:sp modelId="{9C15148E-3661-4CB1-BECA-96B3B0F2A885}">
      <dsp:nvSpPr>
        <dsp:cNvPr id="0" name=""/>
        <dsp:cNvSpPr/>
      </dsp:nvSpPr>
      <dsp:spPr>
        <a:xfrm>
          <a:off x="3354419" y="2077458"/>
          <a:ext cx="2076136" cy="124568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libri" panose="020F0502020204030204" pitchFamily="34" charset="0"/>
            </a:rPr>
            <a:t>Avaliação da capacidade e  compatibilidade da OSC com objeto</a:t>
          </a:r>
          <a:endParaRPr lang="pt-BR" sz="1800" kern="1200" dirty="0">
            <a:latin typeface="Calibri" panose="020F0502020204030204" pitchFamily="34" charset="0"/>
          </a:endParaRPr>
        </a:p>
      </dsp:txBody>
      <dsp:txXfrm>
        <a:off x="3390904" y="2113943"/>
        <a:ext cx="2003166" cy="1172712"/>
      </dsp:txXfrm>
    </dsp:sp>
    <dsp:sp modelId="{56D360B1-3B26-47F1-AE19-29B77C40C07B}">
      <dsp:nvSpPr>
        <dsp:cNvPr id="0" name=""/>
        <dsp:cNvSpPr/>
      </dsp:nvSpPr>
      <dsp:spPr>
        <a:xfrm rot="10800000">
          <a:off x="2731578" y="2442859"/>
          <a:ext cx="440141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10800000">
        <a:off x="2863620" y="2545835"/>
        <a:ext cx="308099" cy="308929"/>
      </dsp:txXfrm>
    </dsp:sp>
    <dsp:sp modelId="{A5BF7425-EAC0-4449-BEAF-0358E0947563}">
      <dsp:nvSpPr>
        <dsp:cNvPr id="0" name=""/>
        <dsp:cNvSpPr/>
      </dsp:nvSpPr>
      <dsp:spPr>
        <a:xfrm>
          <a:off x="447827" y="2077458"/>
          <a:ext cx="2076136" cy="124568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libri" panose="020F0502020204030204" pitchFamily="34" charset="0"/>
            </a:rPr>
            <a:t>Aprovação do Plano de Trabalho</a:t>
          </a:r>
          <a:endParaRPr lang="pt-BR" sz="1800" kern="1200" dirty="0">
            <a:latin typeface="Calibri" panose="020F0502020204030204" pitchFamily="34" charset="0"/>
          </a:endParaRPr>
        </a:p>
      </dsp:txBody>
      <dsp:txXfrm>
        <a:off x="484312" y="2113943"/>
        <a:ext cx="2003166" cy="1172712"/>
      </dsp:txXfrm>
    </dsp:sp>
    <dsp:sp modelId="{492CED9C-266A-4558-A43B-7195BB9B4C6B}">
      <dsp:nvSpPr>
        <dsp:cNvPr id="0" name=""/>
        <dsp:cNvSpPr/>
      </dsp:nvSpPr>
      <dsp:spPr>
        <a:xfrm rot="5400000">
          <a:off x="1265825" y="3468470"/>
          <a:ext cx="440141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-5400000">
        <a:off x="1331431" y="3505840"/>
        <a:ext cx="308929" cy="308099"/>
      </dsp:txXfrm>
    </dsp:sp>
    <dsp:sp modelId="{29D63CC3-78CD-4362-A091-F34DC23B9424}">
      <dsp:nvSpPr>
        <dsp:cNvPr id="0" name=""/>
        <dsp:cNvSpPr/>
      </dsp:nvSpPr>
      <dsp:spPr>
        <a:xfrm>
          <a:off x="447827" y="4153595"/>
          <a:ext cx="2076136" cy="124568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libri" panose="020F0502020204030204" pitchFamily="34" charset="0"/>
            </a:rPr>
            <a:t>Parecer de órgão técnico da administração</a:t>
          </a:r>
          <a:endParaRPr lang="pt-BR" sz="1800" kern="1200" dirty="0">
            <a:latin typeface="Calibri" panose="020F0502020204030204" pitchFamily="34" charset="0"/>
          </a:endParaRPr>
        </a:p>
      </dsp:txBody>
      <dsp:txXfrm>
        <a:off x="484312" y="4190080"/>
        <a:ext cx="2003166" cy="1172712"/>
      </dsp:txXfrm>
    </dsp:sp>
    <dsp:sp modelId="{23CCD264-9497-4F59-9BF2-CBE981EA68F6}">
      <dsp:nvSpPr>
        <dsp:cNvPr id="0" name=""/>
        <dsp:cNvSpPr/>
      </dsp:nvSpPr>
      <dsp:spPr>
        <a:xfrm>
          <a:off x="2706664" y="4518995"/>
          <a:ext cx="440141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2706664" y="4621971"/>
        <a:ext cx="308099" cy="308929"/>
      </dsp:txXfrm>
    </dsp:sp>
    <dsp:sp modelId="{4E2C4CB8-2816-4C4D-9478-2D8DABBCFF0F}">
      <dsp:nvSpPr>
        <dsp:cNvPr id="0" name=""/>
        <dsp:cNvSpPr/>
      </dsp:nvSpPr>
      <dsp:spPr>
        <a:xfrm>
          <a:off x="3354419" y="4153595"/>
          <a:ext cx="2076136" cy="124568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libri" panose="020F0502020204030204" pitchFamily="34" charset="0"/>
            </a:rPr>
            <a:t>Parecer Jurídico</a:t>
          </a:r>
          <a:endParaRPr lang="pt-BR" sz="1800" kern="1200" dirty="0">
            <a:latin typeface="Calibri" panose="020F0502020204030204" pitchFamily="34" charset="0"/>
          </a:endParaRPr>
        </a:p>
      </dsp:txBody>
      <dsp:txXfrm>
        <a:off x="3390904" y="4190080"/>
        <a:ext cx="2003166" cy="1172712"/>
      </dsp:txXfrm>
    </dsp:sp>
    <dsp:sp modelId="{E5DC5F98-99B2-4282-8020-73C6B60668D9}">
      <dsp:nvSpPr>
        <dsp:cNvPr id="0" name=""/>
        <dsp:cNvSpPr/>
      </dsp:nvSpPr>
      <dsp:spPr>
        <a:xfrm>
          <a:off x="5613256" y="4518995"/>
          <a:ext cx="440141" cy="51488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5613256" y="4621971"/>
        <a:ext cx="308099" cy="308929"/>
      </dsp:txXfrm>
    </dsp:sp>
    <dsp:sp modelId="{946AADD5-9543-47E8-BE57-1B6C85384B78}">
      <dsp:nvSpPr>
        <dsp:cNvPr id="0" name=""/>
        <dsp:cNvSpPr/>
      </dsp:nvSpPr>
      <dsp:spPr>
        <a:xfrm>
          <a:off x="6261011" y="4153595"/>
          <a:ext cx="2076136" cy="12456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0000"/>
            </a:gs>
            <a:gs pos="80000">
              <a:srgbClr val="990000"/>
            </a:gs>
            <a:gs pos="100000">
              <a:srgbClr val="99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alibri" panose="020F0502020204030204" pitchFamily="34" charset="0"/>
            </a:rPr>
            <a:t>Repasse do Recurso</a:t>
          </a:r>
          <a:endParaRPr lang="pt-BR" sz="1800" b="1" kern="1200" dirty="0">
            <a:latin typeface="Calibri" panose="020F0502020204030204" pitchFamily="34" charset="0"/>
          </a:endParaRPr>
        </a:p>
      </dsp:txBody>
      <dsp:txXfrm>
        <a:off x="6297496" y="4190080"/>
        <a:ext cx="2003166" cy="1172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A5AF1-8B19-4437-A13D-152546F33405}">
      <dsp:nvSpPr>
        <dsp:cNvPr id="0" name=""/>
        <dsp:cNvSpPr/>
      </dsp:nvSpPr>
      <dsp:spPr>
        <a:xfrm>
          <a:off x="7721" y="854082"/>
          <a:ext cx="2307772" cy="13846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latin typeface="Calibri" panose="020F0502020204030204" pitchFamily="34" charset="0"/>
            </a:rPr>
            <a:t>Prestação de Contas</a:t>
          </a:r>
          <a:endParaRPr lang="pt-BR" sz="2100" b="1" kern="1200" dirty="0">
            <a:latin typeface="Calibri" panose="020F0502020204030204" pitchFamily="34" charset="0"/>
          </a:endParaRPr>
        </a:p>
      </dsp:txBody>
      <dsp:txXfrm>
        <a:off x="48276" y="894637"/>
        <a:ext cx="2226662" cy="1303553"/>
      </dsp:txXfrm>
    </dsp:sp>
    <dsp:sp modelId="{0008D320-DE09-4E44-9469-3ED0C63ED5F6}">
      <dsp:nvSpPr>
        <dsp:cNvPr id="0" name=""/>
        <dsp:cNvSpPr/>
      </dsp:nvSpPr>
      <dsp:spPr>
        <a:xfrm>
          <a:off x="2518577" y="1260250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2518577" y="1374715"/>
        <a:ext cx="342473" cy="343397"/>
      </dsp:txXfrm>
    </dsp:sp>
    <dsp:sp modelId="{26A6B537-AD6E-40FE-A761-B5A85E940998}">
      <dsp:nvSpPr>
        <dsp:cNvPr id="0" name=""/>
        <dsp:cNvSpPr/>
      </dsp:nvSpPr>
      <dsp:spPr>
        <a:xfrm>
          <a:off x="3238601" y="854082"/>
          <a:ext cx="2307772" cy="13846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latin typeface="Calibri" panose="020F0502020204030204" pitchFamily="34" charset="0"/>
            </a:rPr>
            <a:t>Relatório de Execução do Objeto</a:t>
          </a:r>
          <a:endParaRPr lang="pt-BR" sz="2100" b="1" kern="1200" dirty="0">
            <a:latin typeface="Calibri" panose="020F0502020204030204" pitchFamily="34" charset="0"/>
          </a:endParaRPr>
        </a:p>
      </dsp:txBody>
      <dsp:txXfrm>
        <a:off x="3279156" y="894637"/>
        <a:ext cx="2226662" cy="1303553"/>
      </dsp:txXfrm>
    </dsp:sp>
    <dsp:sp modelId="{9376837B-5A06-42D0-91C6-E45EEC42D5CC}">
      <dsp:nvSpPr>
        <dsp:cNvPr id="0" name=""/>
        <dsp:cNvSpPr/>
      </dsp:nvSpPr>
      <dsp:spPr>
        <a:xfrm>
          <a:off x="5717294" y="1156658"/>
          <a:ext cx="608966" cy="572327"/>
        </a:xfrm>
        <a:prstGeom prst="rightArrow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5717294" y="1271123"/>
        <a:ext cx="437268" cy="343397"/>
      </dsp:txXfrm>
    </dsp:sp>
    <dsp:sp modelId="{FCD5F235-576E-480A-BDA4-A1656C32E613}">
      <dsp:nvSpPr>
        <dsp:cNvPr id="0" name=""/>
        <dsp:cNvSpPr/>
      </dsp:nvSpPr>
      <dsp:spPr>
        <a:xfrm>
          <a:off x="6469482" y="854082"/>
          <a:ext cx="2307772" cy="13846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latin typeface="Calibri" panose="020F0502020204030204" pitchFamily="34" charset="0"/>
            </a:rPr>
            <a:t>Relatório de Execução Financeira</a:t>
          </a:r>
          <a:endParaRPr lang="pt-BR" sz="2100" b="1" kern="1200" dirty="0">
            <a:latin typeface="Calibri" panose="020F0502020204030204" pitchFamily="34" charset="0"/>
          </a:endParaRPr>
        </a:p>
      </dsp:txBody>
      <dsp:txXfrm>
        <a:off x="6510037" y="894637"/>
        <a:ext cx="2226662" cy="1303553"/>
      </dsp:txXfrm>
    </dsp:sp>
    <dsp:sp modelId="{13B48D6F-1C34-499B-A6E2-87D417BDFDB7}">
      <dsp:nvSpPr>
        <dsp:cNvPr id="0" name=""/>
        <dsp:cNvSpPr/>
      </dsp:nvSpPr>
      <dsp:spPr>
        <a:xfrm rot="5400000">
          <a:off x="7378744" y="2400289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-5400000">
        <a:off x="7451669" y="2441829"/>
        <a:ext cx="343397" cy="342473"/>
      </dsp:txXfrm>
    </dsp:sp>
    <dsp:sp modelId="{2DEC9F1F-1BC8-4693-88BC-9C9018C16427}">
      <dsp:nvSpPr>
        <dsp:cNvPr id="0" name=""/>
        <dsp:cNvSpPr/>
      </dsp:nvSpPr>
      <dsp:spPr>
        <a:xfrm>
          <a:off x="6469482" y="3161854"/>
          <a:ext cx="2307772" cy="138466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Calibri" panose="020F0502020204030204" pitchFamily="34" charset="0"/>
            </a:rPr>
            <a:t>Relatório de Visita Técnica </a:t>
          </a:r>
          <a:r>
            <a:rPr lang="pt-BR" sz="2100" i="1" kern="1200" dirty="0" smtClean="0">
              <a:latin typeface="Calibri" panose="020F0502020204030204" pitchFamily="34" charset="0"/>
            </a:rPr>
            <a:t>in loco</a:t>
          </a:r>
          <a:endParaRPr lang="pt-BR" sz="2100" i="1" kern="1200" dirty="0">
            <a:latin typeface="Calibri" panose="020F0502020204030204" pitchFamily="34" charset="0"/>
          </a:endParaRPr>
        </a:p>
      </dsp:txBody>
      <dsp:txXfrm>
        <a:off x="6510037" y="3202409"/>
        <a:ext cx="2226662" cy="1303553"/>
      </dsp:txXfrm>
    </dsp:sp>
    <dsp:sp modelId="{2D4FF983-0315-494E-A0E1-A05F24C2963E}">
      <dsp:nvSpPr>
        <dsp:cNvPr id="0" name=""/>
        <dsp:cNvSpPr/>
      </dsp:nvSpPr>
      <dsp:spPr>
        <a:xfrm rot="10800000">
          <a:off x="5777151" y="3568022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10800000">
        <a:off x="5923925" y="3682487"/>
        <a:ext cx="342473" cy="343397"/>
      </dsp:txXfrm>
    </dsp:sp>
    <dsp:sp modelId="{9C15148E-3661-4CB1-BECA-96B3B0F2A885}">
      <dsp:nvSpPr>
        <dsp:cNvPr id="0" name=""/>
        <dsp:cNvSpPr/>
      </dsp:nvSpPr>
      <dsp:spPr>
        <a:xfrm>
          <a:off x="3238601" y="3161854"/>
          <a:ext cx="2307772" cy="138466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Calibri" panose="020F0502020204030204" pitchFamily="34" charset="0"/>
            </a:rPr>
            <a:t>Relatório Técnico de Monitoramento e Avaliação</a:t>
          </a:r>
          <a:endParaRPr lang="pt-BR" sz="2100" kern="1200" dirty="0">
            <a:latin typeface="Calibri" panose="020F0502020204030204" pitchFamily="34" charset="0"/>
          </a:endParaRPr>
        </a:p>
      </dsp:txBody>
      <dsp:txXfrm>
        <a:off x="3279156" y="3202409"/>
        <a:ext cx="2226662" cy="1303553"/>
      </dsp:txXfrm>
    </dsp:sp>
    <dsp:sp modelId="{56D360B1-3B26-47F1-AE19-29B77C40C07B}">
      <dsp:nvSpPr>
        <dsp:cNvPr id="0" name=""/>
        <dsp:cNvSpPr/>
      </dsp:nvSpPr>
      <dsp:spPr>
        <a:xfrm rot="10800000">
          <a:off x="2546270" y="3568022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10800000">
        <a:off x="2693044" y="3682487"/>
        <a:ext cx="342473" cy="343397"/>
      </dsp:txXfrm>
    </dsp:sp>
    <dsp:sp modelId="{A5BF7425-EAC0-4449-BEAF-0358E0947563}">
      <dsp:nvSpPr>
        <dsp:cNvPr id="0" name=""/>
        <dsp:cNvSpPr/>
      </dsp:nvSpPr>
      <dsp:spPr>
        <a:xfrm>
          <a:off x="7721" y="3161854"/>
          <a:ext cx="2307772" cy="1384663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Calibri" panose="020F0502020204030204" pitchFamily="34" charset="0"/>
            </a:rPr>
            <a:t>Parecer Técnico do Gestor</a:t>
          </a:r>
          <a:endParaRPr lang="pt-BR" sz="2100" kern="1200" dirty="0">
            <a:latin typeface="Calibri" panose="020F0502020204030204" pitchFamily="34" charset="0"/>
          </a:endParaRPr>
        </a:p>
      </dsp:txBody>
      <dsp:txXfrm>
        <a:off x="48276" y="3202409"/>
        <a:ext cx="2226662" cy="1303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94A0401E-0374-44E9-9234-65513FFD6F6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22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F2CE6BE4-3671-464F-8121-23E9724CBA9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414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0133742-E696-4277-86E7-3A16FB29D2AF}" type="slidenum">
              <a:rPr lang="pt-BR" sz="1200"/>
              <a:pPr/>
              <a:t>1</a:t>
            </a:fld>
            <a:endParaRPr lang="pt-B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8522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78667-C626-47FE-A0A5-9053E948A05D}" type="slidenum">
              <a:rPr lang="pt-BR"/>
              <a:pPr/>
              <a:t>2</a:t>
            </a:fld>
            <a:endParaRPr lang="pt-B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64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78667-C626-47FE-A0A5-9053E948A05D}" type="slidenum">
              <a:rPr lang="pt-BR"/>
              <a:pPr/>
              <a:t>11</a:t>
            </a:fld>
            <a:endParaRPr lang="pt-B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00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DA00D-4038-459D-A18E-5E928B15DAA9}" type="slidenum">
              <a:rPr lang="pt-BR"/>
              <a:pPr/>
              <a:t>12</a:t>
            </a:fld>
            <a:endParaRPr lang="pt-BR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03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C3B54-0D1B-42A9-BA05-416076DC1A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EDCF1-A498-47E2-9830-9988CB91A31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17953-BF44-46C8-A4D6-6031387D829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4558D-1D50-4621-93C9-E3D48BFE5CA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3EAA-BFBA-4E0C-AB8E-A21427E0FF0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FDA20-C87B-4292-977C-A06EFB9582F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80932-0F82-498A-B90B-9A6F17F8392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31126-9C20-4AFB-BC8F-F5D0E138F2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0EE5A-5A04-48A1-AA2C-93FF2E940EF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0C87-E75F-4ECC-BD65-770DE725D3C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DC39E-9BF9-4AF3-A6FE-E2815432B6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fld id="{9830F030-ABC2-4044-BCBA-78EBC1BA89D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748" y="1556792"/>
            <a:ext cx="4283740" cy="38164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001564"/>
            <a:ext cx="4032448" cy="37235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60" y="4941168"/>
            <a:ext cx="3960432" cy="6480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5733256"/>
            <a:ext cx="3240360" cy="3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5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3140968"/>
            <a:ext cx="8856984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None/>
              <a:defRPr/>
            </a:pPr>
            <a:r>
              <a:rPr lang="pt-BR" sz="4000" b="1" kern="0" dirty="0" smtClean="0">
                <a:solidFill>
                  <a:srgbClr val="FF0000"/>
                </a:solidFill>
                <a:latin typeface="Arial" charset="0"/>
              </a:rPr>
              <a:t>PROVÉRBIO ALEMÃO:</a:t>
            </a:r>
          </a:p>
          <a:p>
            <a:pPr lvl="0">
              <a:spcBef>
                <a:spcPct val="0"/>
              </a:spcBef>
              <a:buNone/>
              <a:defRPr/>
            </a:pPr>
            <a:endParaRPr lang="pt-BR" sz="4000" b="1" kern="0" dirty="0" smtClean="0">
              <a:solidFill>
                <a:srgbClr val="FF0000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lang="pt-BR" sz="4000" b="1" kern="0" dirty="0" smtClean="0">
                <a:solidFill>
                  <a:srgbClr val="FF0000"/>
                </a:solidFill>
                <a:latin typeface="Arial" charset="0"/>
              </a:rPr>
              <a:t>“Confiar é bom, controlar é melhor”</a:t>
            </a:r>
            <a:endParaRPr lang="pt-BR" sz="4000" b="1" kern="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95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980728"/>
            <a:ext cx="77724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 smtClean="0">
                <a:latin typeface="Arial" charset="0"/>
              </a:rPr>
              <a:t>ROTEIRO DA APRESENTAÇÃO</a:t>
            </a:r>
            <a:endParaRPr lang="pt-BR" kern="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5536" y="1700808"/>
            <a:ext cx="8496944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pt-BR" sz="2600" kern="0" dirty="0" smtClean="0">
                <a:latin typeface="Arial" pitchFamily="34" charset="0"/>
                <a:cs typeface="Arial" pitchFamily="34" charset="0"/>
              </a:rPr>
              <a:t>Destaques da IN </a:t>
            </a:r>
            <a:r>
              <a:rPr lang="pt-BR" sz="2600" kern="0" dirty="0" err="1" smtClean="0">
                <a:latin typeface="Arial" pitchFamily="34" charset="0"/>
                <a:cs typeface="Arial" pitchFamily="34" charset="0"/>
              </a:rPr>
              <a:t>N.TC-</a:t>
            </a:r>
            <a:r>
              <a:rPr lang="pt-BR" sz="2600" kern="0" dirty="0" smtClean="0">
                <a:latin typeface="Arial" pitchFamily="34" charset="0"/>
                <a:cs typeface="Arial" pitchFamily="34" charset="0"/>
              </a:rPr>
              <a:t>14/2012 e </a:t>
            </a:r>
            <a:r>
              <a:rPr lang="pt-BR" sz="26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 13.019/2014</a:t>
            </a:r>
          </a:p>
          <a:p>
            <a:pPr marL="0" indent="0" algn="just">
              <a:buNone/>
            </a:pPr>
            <a:endParaRPr lang="pt-BR" sz="1600" kern="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600" b="0" kern="0" dirty="0" smtClean="0">
                <a:latin typeface="Arial" pitchFamily="34" charset="0"/>
                <a:cs typeface="Arial" pitchFamily="34" charset="0"/>
              </a:rPr>
              <a:t>Documentos Comprobatórios de Despesas;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600" b="0" kern="0" dirty="0" smtClean="0">
                <a:latin typeface="Arial" pitchFamily="34" charset="0"/>
                <a:cs typeface="Arial" pitchFamily="34" charset="0"/>
              </a:rPr>
              <a:t>Prestações de Contas de Subvenções, Auxílios e Contribuições;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600" b="0" kern="0" dirty="0" smtClean="0">
                <a:latin typeface="Arial" pitchFamily="34" charset="0"/>
                <a:cs typeface="Arial" pitchFamily="34" charset="0"/>
              </a:rPr>
              <a:t>Organização da Prestação de Contas;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600" b="0" kern="0" dirty="0" smtClean="0">
                <a:latin typeface="Arial" pitchFamily="34" charset="0"/>
                <a:cs typeface="Arial" pitchFamily="34" charset="0"/>
              </a:rPr>
              <a:t>Prestação de Contas – Ausência;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600" b="0" kern="0" dirty="0" smtClean="0">
                <a:latin typeface="Arial" pitchFamily="34" charset="0"/>
                <a:cs typeface="Arial" pitchFamily="34" charset="0"/>
              </a:rPr>
              <a:t>Prestação de Contas – Exame de Regularidade;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600" b="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b="0" kern="0" dirty="0" smtClean="0">
                <a:latin typeface="Arial" pitchFamily="34" charset="0"/>
                <a:cs typeface="Arial" pitchFamily="34" charset="0"/>
              </a:rPr>
              <a:t>Exemplos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600" b="0" kern="0" dirty="0" smtClean="0">
                <a:latin typeface="Arial" pitchFamily="34" charset="0"/>
                <a:cs typeface="Arial" pitchFamily="34" charset="0"/>
              </a:rPr>
              <a:t>Questões para fixação</a:t>
            </a:r>
          </a:p>
          <a:p>
            <a:pPr marL="800100" lvl="1" indent="-342900" algn="just">
              <a:buFont typeface="Wingdings" pitchFamily="2" charset="2"/>
              <a:buChar char="ü"/>
            </a:pPr>
            <a:endParaRPr lang="pt-BR" sz="2600" b="0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93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55576" y="2204864"/>
            <a:ext cx="77955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As Despesas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Times New Roman" charset="0"/>
              </a:rPr>
              <a:t>deverão ser comprovadas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com</a:t>
            </a: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: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Documentos fiscais ORIGINAIS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em 1ª VIA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 Folha de pagamento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 Guias de recolhimento de encargos sociais e tributos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 Casos particulares: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30)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584" y="4725144"/>
            <a:ext cx="35283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Publicidade</a:t>
            </a:r>
            <a:endParaRPr lang="pt-BR" sz="2400" b="0" kern="0" dirty="0">
              <a:latin typeface="Arial" charset="0"/>
              <a:cs typeface="Times New Roman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Assessoria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 Treinamentos</a:t>
            </a:r>
          </a:p>
          <a:p>
            <a:pPr lvl="2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kumimoji="0" lang="pt-B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charset="0"/>
              <a:cs typeface="Times New Roman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46512" y="4725144"/>
            <a:ext cx="42139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b="0" kern="0" dirty="0" smtClean="0">
                <a:latin typeface="Arial" charset="0"/>
                <a:cs typeface="Times New Roman" charset="0"/>
              </a:rPr>
              <a:t>Locações</a:t>
            </a:r>
            <a:endParaRPr lang="pt-BR" sz="2400" b="0" kern="0" dirty="0">
              <a:latin typeface="Arial" charset="0"/>
              <a:cs typeface="Times New Roman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b="0" kern="0" dirty="0" smtClean="0">
                <a:latin typeface="Arial" charset="0"/>
                <a:cs typeface="Times New Roman" charset="0"/>
              </a:rPr>
              <a:t>Obras</a:t>
            </a:r>
            <a:endParaRPr lang="pt-BR" sz="2400" b="0" kern="0" dirty="0">
              <a:latin typeface="Arial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Times New Roman" charset="0"/>
              </a:rPr>
              <a:t>Materiais para distribuição</a:t>
            </a:r>
          </a:p>
        </p:txBody>
      </p:sp>
    </p:spTree>
    <p:extLst>
      <p:ext uri="{BB962C8B-B14F-4D97-AF65-F5344CB8AC3E}">
        <p14:creationId xmlns:p14="http://schemas.microsoft.com/office/powerpoint/2010/main" val="3568039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11)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204864"/>
            <a:ext cx="85344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As Despesas 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deverão ser comprovadas com documentos fiscais em 1ª via 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devendo constar:</a:t>
            </a:r>
          </a:p>
          <a:p>
            <a:pPr marL="914400" lvl="1" indent="-4572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kumimoji="0" lang="pt-BR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data de emissão</a:t>
            </a:r>
            <a:endParaRPr lang="pt-BR" sz="2600" kern="0" dirty="0" smtClean="0">
              <a:solidFill>
                <a:srgbClr val="000000"/>
              </a:solidFill>
              <a:latin typeface="Arial" charset="0"/>
            </a:endParaRPr>
          </a:p>
          <a:p>
            <a:pPr marL="914400" lvl="1" indent="-4572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kumimoji="0" lang="pt-BR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nome, endereço, CPF ou CNPJ do destinatário</a:t>
            </a:r>
          </a:p>
          <a:p>
            <a:pPr marL="914400" lvl="1" indent="-4572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600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descrição precisa do objeto da despesa (quantidade, marca, tipo, modelo e outros elementos que permitam sua perfeita identificação)</a:t>
            </a:r>
          </a:p>
          <a:p>
            <a:pPr marL="914400" lvl="1" indent="-4572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kumimoji="0" lang="pt-BR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Valor unitário e total de cada mercadoria ou serviço e o valor total da operação</a:t>
            </a:r>
          </a:p>
        </p:txBody>
      </p:sp>
    </p:spTree>
    <p:extLst>
      <p:ext uri="{BB962C8B-B14F-4D97-AF65-F5344CB8AC3E}">
        <p14:creationId xmlns:p14="http://schemas.microsoft.com/office/powerpoint/2010/main" val="900984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11, §2º)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348880"/>
            <a:ext cx="8534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Quando o 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documento fiscal não indicar adequadamente os bens ou serviços</a:t>
            </a:r>
            <a:r>
              <a:rPr kumimoji="0" lang="pt-B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objeto da despesa...</a:t>
            </a:r>
            <a:endParaRPr kumimoji="0" lang="pt-BR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kumimoji="0" lang="pt-BR" sz="2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O responsável deve elaborar </a:t>
            </a:r>
            <a:r>
              <a:rPr kumimoji="0" lang="pt-BR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termo complementando</a:t>
            </a:r>
            <a:r>
              <a:rPr kumimoji="0" lang="pt-BR" sz="26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as informações</a:t>
            </a:r>
            <a:r>
              <a:rPr kumimoji="0" lang="pt-BR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para que fiquem claramente evidenciados todos os elementos caracterizadores  da despesa e demonstrada sua vinculação com o objeto do adiantamento</a:t>
            </a:r>
          </a:p>
        </p:txBody>
      </p:sp>
    </p:spTree>
    <p:extLst>
      <p:ext uri="{BB962C8B-B14F-4D97-AF65-F5344CB8AC3E}">
        <p14:creationId xmlns:p14="http://schemas.microsoft.com/office/powerpoint/2010/main" val="1936856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11, §3º)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132856"/>
            <a:ext cx="8534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endParaRPr kumimoji="0" lang="pt-BR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Documentos relativos a 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combustíveis, lubrificantes e consertos de veículos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deverão conter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também a </a:t>
            </a:r>
            <a:r>
              <a:rPr kumimoji="0" lang="pt-BR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identificação da placa,</a:t>
            </a:r>
            <a:r>
              <a:rPr kumimoji="0" lang="pt-BR" sz="2600" b="1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quilometragem registrada no hodômetro</a:t>
            </a:r>
          </a:p>
        </p:txBody>
      </p:sp>
    </p:spTree>
    <p:extLst>
      <p:ext uri="{BB962C8B-B14F-4D97-AF65-F5344CB8AC3E}">
        <p14:creationId xmlns:p14="http://schemas.microsoft.com/office/powerpoint/2010/main" val="4268245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12)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204864"/>
            <a:ext cx="8534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lang="pt-BR" sz="2600" b="0" kern="0" dirty="0" smtClean="0">
                <a:solidFill>
                  <a:srgbClr val="FF0000"/>
                </a:solidFill>
                <a:latin typeface="Arial" charset="0"/>
              </a:rPr>
              <a:t>Recibos</a:t>
            </a: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 somente poderão ser aceitos quando se tratar de </a:t>
            </a:r>
            <a:r>
              <a:rPr lang="pt-BR" sz="2600" b="0" u="sng" kern="0" dirty="0" smtClean="0">
                <a:solidFill>
                  <a:srgbClr val="000000"/>
                </a:solidFill>
                <a:latin typeface="Arial" charset="0"/>
              </a:rPr>
              <a:t>contribuinte que não esteja obrigado a emitir documentos fiscal</a:t>
            </a: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, desde que atenda aos requisitos:</a:t>
            </a:r>
          </a:p>
          <a:p>
            <a:pPr lvl="1" algn="just">
              <a:lnSpc>
                <a:spcPct val="90000"/>
              </a:lnSpc>
              <a:spcAft>
                <a:spcPts val="0"/>
              </a:spcAft>
            </a:pPr>
            <a:r>
              <a:rPr kumimoji="0" lang="pt-BR" sz="2600" b="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Times New Roman" charset="0"/>
              </a:rPr>
              <a:t> descrição precisa e especifica do serviço prestado</a:t>
            </a:r>
          </a:p>
          <a:p>
            <a:pPr lvl="1" algn="just">
              <a:lnSpc>
                <a:spcPct val="90000"/>
              </a:lnSpc>
              <a:spcAft>
                <a:spcPts val="0"/>
              </a:spcAft>
            </a:pP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 nome, endereço, nº do documento de identidade, CPF do emitente</a:t>
            </a:r>
          </a:p>
          <a:p>
            <a:pPr lvl="1" algn="just">
              <a:lnSpc>
                <a:spcPct val="90000"/>
              </a:lnSpc>
              <a:spcAft>
                <a:spcPts val="0"/>
              </a:spcAft>
            </a:pPr>
            <a:r>
              <a:rPr kumimoji="0" lang="pt-BR" sz="2600" b="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Times New Roman" charset="0"/>
              </a:rPr>
              <a:t> valor pago (numérico e por extenso)</a:t>
            </a:r>
          </a:p>
          <a:p>
            <a:pPr lvl="1" algn="just">
              <a:lnSpc>
                <a:spcPct val="90000"/>
              </a:lnSpc>
              <a:spcAft>
                <a:spcPts val="0"/>
              </a:spcAft>
            </a:pP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 discriminação de deduções</a:t>
            </a:r>
            <a:endParaRPr kumimoji="0" lang="pt-BR" sz="2600" b="0" i="0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18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Prestação de Contas de Recursos Concedidos a título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35 a 37)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348880"/>
            <a:ext cx="8534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Serão admitidos somente os documentos de despesas realizadas em data posterior à assinatura do termo de ajuste e anterior ao término do prazo de sua vigência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Deve constar dos comprovantes de despesas com aquisições de bens e prestação de serviços o atestado de recebimento firmado pelo responsável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A prestação de contas deve conter elementos que permitam a exata verificação da despesa realizada e sua vinculação com o objeto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kumimoji="0" lang="pt-BR" sz="240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Prestação de Contas de Recursos Concedidos a título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43)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420888"/>
            <a:ext cx="8534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Quando o repasse for realizado em parcelas, para cada parcela haverá um processo de prestação de contas que será anexado ao processo de concessão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</a:rPr>
              <a:t>As mesmas regras se aplicam aos recursos da contrapartida financeira ao encargo do proponente quando for o caso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As aquisições e contratações realizadas pelas entidades privadas atenderão aos princípios da impessoalidade, moralidade, transparência e economicidade</a:t>
            </a:r>
            <a:endParaRPr kumimoji="0" lang="pt-BR" sz="2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5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Prestação de Contas de Recursos Concedidos a título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43)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348880"/>
            <a:ext cx="8534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kern="0" dirty="0" smtClean="0">
                <a:latin typeface="Arial" charset="0"/>
              </a:rPr>
              <a:t> </a:t>
            </a:r>
            <a:r>
              <a:rPr lang="pt-BR" sz="2300" b="0" kern="0" dirty="0" smtClean="0">
                <a:latin typeface="Arial" charset="0"/>
              </a:rPr>
              <a:t>Assessoria, assistência, consultoria e congêneres; produção, promoção de eventos, seminários, capacitação e congêneres; segurança e vigilância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kern="0" dirty="0" smtClean="0">
                <a:latin typeface="Arial" charset="0"/>
              </a:rPr>
              <a:t> Cursos, palestras, seminários, workshop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kern="0" dirty="0" smtClean="0">
                <a:latin typeface="Arial" charset="0"/>
              </a:rPr>
              <a:t> Locação de veículos para transporte de pessoas, imóveis, bens móveis, materiais e equipamentos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kern="0" dirty="0" smtClean="0">
                <a:latin typeface="Arial" charset="0"/>
              </a:rPr>
              <a:t> Obras e realização de serviços de engenharia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kern="0" dirty="0" smtClean="0">
                <a:latin typeface="Arial" charset="0"/>
              </a:rPr>
              <a:t> Aquisição de materiais para distribuição gratuita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kern="0" dirty="0" smtClean="0">
                <a:latin typeface="Arial" charset="0"/>
              </a:rPr>
              <a:t> Recursos de outras fontes</a:t>
            </a:r>
          </a:p>
        </p:txBody>
      </p:sp>
    </p:spTree>
    <p:extLst>
      <p:ext uri="{BB962C8B-B14F-4D97-AF65-F5344CB8AC3E}">
        <p14:creationId xmlns:p14="http://schemas.microsoft.com/office/powerpoint/2010/main" val="1479767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700808"/>
            <a:ext cx="878497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Prestações de Contas </a:t>
            </a:r>
            <a:r>
              <a:rPr kumimoji="0" lang="pt-BR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de R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ecursos Concedidos para Organizações da Sociedade Civil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à Luz da IN.TC-14/2012 e</a:t>
            </a:r>
            <a:r>
              <a:rPr kumimoji="0" lang="pt-BR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Lei 13.019/2014</a:t>
            </a:r>
            <a:endParaRPr kumimoji="0" lang="pt-BR" sz="4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83568" y="5733256"/>
            <a:ext cx="64008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2800" kern="0" dirty="0" smtClean="0">
                <a:latin typeface="Arial" charset="0"/>
              </a:rPr>
              <a:t>Marcos André Alves Monteiro</a:t>
            </a:r>
            <a:endParaRPr lang="pt-BR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626055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TC-14/2012 – Art. 34)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276872"/>
            <a:ext cx="8534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600" kern="0" dirty="0" smtClean="0">
                <a:solidFill>
                  <a:srgbClr val="000000"/>
                </a:solidFill>
                <a:latin typeface="Arial" charset="0"/>
              </a:rPr>
              <a:t>Comprovantes de despesas com </a:t>
            </a:r>
            <a:r>
              <a:rPr lang="pt-BR" sz="2600" b="1" kern="0" dirty="0" smtClean="0">
                <a:solidFill>
                  <a:srgbClr val="FF0000"/>
                </a:solidFill>
                <a:latin typeface="Arial" charset="0"/>
              </a:rPr>
              <a:t>publicidade</a:t>
            </a:r>
            <a:r>
              <a:rPr lang="pt-BR" sz="2600" kern="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kumimoji="0" lang="pt-BR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</a:rPr>
              <a:t>Memorial descritivo da campanha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Contrato de publicidade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kumimoji="0" lang="pt-BR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</a:rPr>
              <a:t>Exemplar do material impresso (publicidade escrita)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600" b="0" kern="0" dirty="0">
                <a:solidFill>
                  <a:srgbClr val="000000"/>
                </a:solidFill>
                <a:latin typeface="Arial" charset="0"/>
              </a:rPr>
              <a:t>Á</a:t>
            </a: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udio e  Vídeo (publicidade radiofônica ou televisiva)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kumimoji="0" lang="pt-BR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</a:rPr>
              <a:t>Tabela oficial de preços do veículo de divulgação</a:t>
            </a:r>
            <a:endParaRPr kumimoji="0" lang="pt-BR" sz="2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1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TC-14/2012 – Art. 43)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064" y="2636912"/>
            <a:ext cx="8534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Nas contratações de serviços de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assessoria, assistência, consultoria e congêneres</a:t>
            </a:r>
            <a:r>
              <a:rPr lang="pt-BR" sz="2400" b="0" kern="0" dirty="0" smtClean="0">
                <a:solidFill>
                  <a:srgbClr val="FF0000"/>
                </a:solidFill>
                <a:latin typeface="Arial" charset="0"/>
              </a:rPr>
              <a:t>;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produção, promoção de eventos, seminários, capacitação e congêneres</a:t>
            </a:r>
            <a:r>
              <a:rPr lang="pt-BR" sz="2400" b="0" kern="0" dirty="0" smtClean="0">
                <a:solidFill>
                  <a:srgbClr val="FF0000"/>
                </a:solidFill>
                <a:latin typeface="Arial" charset="0"/>
              </a:rPr>
              <a:t>;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segurança e vigilância:</a:t>
            </a:r>
          </a:p>
          <a:p>
            <a:pPr marL="914400" lvl="1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devem ser detalhadas as horas técnicas de todos os profissionais envolvidos, </a:t>
            </a:r>
          </a:p>
          <a:p>
            <a:pPr marL="914400" lvl="1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discriminando-se as quantidades e os custos unitário e total, bem como as justificativas da escolha</a:t>
            </a:r>
          </a:p>
        </p:txBody>
      </p:sp>
    </p:spTree>
    <p:extLst>
      <p:ext uri="{BB962C8B-B14F-4D97-AF65-F5344CB8AC3E}">
        <p14:creationId xmlns:p14="http://schemas.microsoft.com/office/powerpoint/2010/main" val="466459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TC-14/2012 – Art. 43)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276872"/>
            <a:ext cx="8534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Nas prestações de contas de despesas com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cursos, palestras, seminários, workshop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e congêneres deverá conter:</a:t>
            </a:r>
          </a:p>
          <a:p>
            <a:pPr marL="914400" lvl="1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relação contendo o nome dos participantes, o número de inscrição no cadastro de pessoa física (CPF), as respectivas assinaturas</a:t>
            </a:r>
          </a:p>
          <a:p>
            <a:pPr marL="914400" lvl="1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Nome do palestrante, temas abordados, a carga horária, local e data de realização e outros elementos capazes de comprovar a realização do objeto</a:t>
            </a:r>
          </a:p>
        </p:txBody>
      </p:sp>
    </p:spTree>
    <p:extLst>
      <p:ext uri="{BB962C8B-B14F-4D97-AF65-F5344CB8AC3E}">
        <p14:creationId xmlns:p14="http://schemas.microsoft.com/office/powerpoint/2010/main" val="4228299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TC-14/2012 – Art. 43)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276872"/>
            <a:ext cx="8534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No caso de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locação de veículos para transporte de pessoas: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14400" lvl="1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a prestação de contas será acompanhada da relação de passageiros transportados, fornecida pelo transportador contratado</a:t>
            </a:r>
          </a:p>
        </p:txBody>
      </p:sp>
    </p:spTree>
    <p:extLst>
      <p:ext uri="{BB962C8B-B14F-4D97-AF65-F5344CB8AC3E}">
        <p14:creationId xmlns:p14="http://schemas.microsoft.com/office/powerpoint/2010/main" val="27874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TC-14/2012 – Art. 43)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276872"/>
            <a:ext cx="8534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No caso de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locação de imóveis, bens móveis, materiais e equipamentos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(tais como sonorização e iluminação, palcos e outras estruturas para eventos) </a:t>
            </a:r>
          </a:p>
          <a:p>
            <a:pPr marL="914400" lvl="1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a prestação de contas será acompanhada pelo contrato de locação e memorial descritivo fornecido pelo contratado que especifique o tipo de estrutura e equipamentos utilizados (quantidade, marca, potência, prazo de locação)</a:t>
            </a:r>
          </a:p>
        </p:txBody>
      </p:sp>
    </p:spTree>
    <p:extLst>
      <p:ext uri="{BB962C8B-B14F-4D97-AF65-F5344CB8AC3E}">
        <p14:creationId xmlns:p14="http://schemas.microsoft.com/office/powerpoint/2010/main" val="3436066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TC-14/2012 – Art. 43)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348880"/>
            <a:ext cx="8534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No caso de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obras e realização de serviços de engenharia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, a prestação de contas será acompanhada também dos documentos previstos no anexo VIII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Quando o objeto incluir a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aquisição de materiais para distribuição gratuita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, a prestação de contas será acompanhada da relação com nome, CPF ou RG, endereços dos beneficiários, assinaturas e elementos comprobatórios da distribuição, como matérias jornalísticas, registro fotográfico, filmagens, outros</a:t>
            </a:r>
          </a:p>
        </p:txBody>
      </p:sp>
    </p:spTree>
    <p:extLst>
      <p:ext uri="{BB962C8B-B14F-4D97-AF65-F5344CB8AC3E}">
        <p14:creationId xmlns:p14="http://schemas.microsoft.com/office/powerpoint/2010/main" val="474759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" y="2276872"/>
            <a:ext cx="8534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Quando o objeto envolver também a aplicação de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recursos de outras fontes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(municipais, estaduais, federais, patrocínios privados, ou outros), na prestação de contas deverá ser demonstrados tais valores, sua finalidade e aplicação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0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Documentos Comprobatórios das Despesas com Recursos de </a:t>
            </a:r>
            <a:r>
              <a:rPr lang="pt-BR" sz="2800" b="1" kern="0" dirty="0" smtClean="0">
                <a:latin typeface="Arial" charset="0"/>
              </a:rPr>
              <a:t>Subvenções/Auxílios/Contribuições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TC-14/2012 – Art. 43)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2560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Organização</a:t>
            </a:r>
            <a:r>
              <a:rPr kumimoji="0" lang="pt-BR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da Prestação de Contas</a:t>
            </a: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pt-BR" sz="1800" b="0" kern="0" noProof="0" dirty="0" smtClean="0">
                <a:latin typeface="Arial" charset="0"/>
                <a:ea typeface="+mj-ea"/>
                <a:cs typeface="+mj-cs"/>
              </a:rPr>
              <a:t>(IN N.TC-14/2012 - </a:t>
            </a:r>
            <a:r>
              <a:rPr lang="pt-BR" sz="1800" b="0" kern="0" noProof="0" dirty="0" err="1" smtClean="0">
                <a:latin typeface="Arial" charset="0"/>
                <a:ea typeface="+mj-ea"/>
                <a:cs typeface="+mj-cs"/>
              </a:rPr>
              <a:t>Arts</a:t>
            </a:r>
            <a:r>
              <a:rPr lang="pt-BR" sz="1800" b="0" kern="0" noProof="0" dirty="0" smtClean="0">
                <a:latin typeface="Arial" charset="0"/>
                <a:ea typeface="+mj-ea"/>
                <a:cs typeface="+mj-cs"/>
              </a:rPr>
              <a:t>. </a:t>
            </a:r>
            <a:r>
              <a:rPr lang="pt-BR" sz="1800" b="0" kern="0" dirty="0" smtClean="0">
                <a:latin typeface="Arial" charset="0"/>
                <a:ea typeface="+mj-ea"/>
                <a:cs typeface="+mj-cs"/>
              </a:rPr>
              <a:t>2º e 3º)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2420888"/>
            <a:ext cx="5491336" cy="324036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Concessão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pt-BR" sz="2600" kern="0" dirty="0" smtClean="0">
                <a:solidFill>
                  <a:srgbClr val="000000"/>
                </a:solidFill>
                <a:latin typeface="Arial" charset="0"/>
              </a:rPr>
              <a:t> Aplicação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kumimoji="0" lang="pt-BR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charset="0"/>
              </a:rPr>
              <a:t> Exame da legalidade do uso realizado pelo concedente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pt-BR" sz="2600" kern="0" dirty="0" smtClean="0">
                <a:solidFill>
                  <a:srgbClr val="000000"/>
                </a:solidFill>
                <a:latin typeface="Arial" charset="0"/>
              </a:rPr>
              <a:t> Encaminhamento para o Tribunal de Contas para Julgamento</a:t>
            </a:r>
            <a:endParaRPr kumimoji="0" lang="pt-BR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charset="0"/>
            </a:endParaRPr>
          </a:p>
        </p:txBody>
      </p:sp>
      <p:pic>
        <p:nvPicPr>
          <p:cNvPr id="4" name="Picture 2" descr="http://img.colorirgratis.com/investigador-ou-detetive-_49d3454e9cc9e-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2896"/>
            <a:ext cx="303138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894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81075"/>
            <a:ext cx="9144000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200" b="1" kern="0" dirty="0" smtClean="0">
                <a:latin typeface="Arial" charset="0"/>
                <a:ea typeface="+mj-ea"/>
                <a:cs typeface="+mj-cs"/>
              </a:rPr>
              <a:t>Prestação de Contas – Ausência</a:t>
            </a:r>
            <a:endParaRPr lang="pt-BR" sz="3200" b="1" kern="0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45)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276872"/>
            <a:ext cx="8534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u="sng" kern="0" dirty="0" smtClean="0">
                <a:solidFill>
                  <a:srgbClr val="000000"/>
                </a:solidFill>
                <a:latin typeface="Arial" charset="0"/>
              </a:rPr>
              <a:t>Constatada a ausência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da prestação de contas, o ordenador de despesa deverá adotar </a:t>
            </a:r>
            <a:r>
              <a:rPr lang="pt-BR" sz="2400" kern="0" dirty="0" smtClean="0">
                <a:solidFill>
                  <a:srgbClr val="FF0000"/>
                </a:solidFill>
                <a:latin typeface="Arial" charset="0"/>
              </a:rPr>
              <a:t>providências administrativas</a:t>
            </a:r>
            <a:r>
              <a:rPr lang="pt-BR" sz="2400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visando regularizar a situação, observando-se os prazos previstos em regulamento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u="sng" kern="0" dirty="0" smtClean="0">
                <a:solidFill>
                  <a:srgbClr val="000000"/>
                </a:solidFill>
                <a:latin typeface="Arial" charset="0"/>
              </a:rPr>
              <a:t>Persistindo a ausência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da prestação de contas, a autoridade administrativa competente, sob pena de responsabilidade solidária, deverá </a:t>
            </a:r>
            <a:r>
              <a:rPr lang="pt-BR" sz="2400" kern="0" dirty="0" smtClean="0">
                <a:solidFill>
                  <a:srgbClr val="FF0000"/>
                </a:solidFill>
                <a:latin typeface="Arial" charset="0"/>
              </a:rPr>
              <a:t>instaurar TOMADA DE CONTAS ESPECIAL</a:t>
            </a:r>
            <a:r>
              <a:rPr lang="pt-BR" sz="2400" b="0" kern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na forma do regulamento próprio do ente e da IN-13/2012</a:t>
            </a:r>
          </a:p>
        </p:txBody>
      </p:sp>
    </p:spTree>
    <p:extLst>
      <p:ext uri="{BB962C8B-B14F-4D97-AF65-F5344CB8AC3E}">
        <p14:creationId xmlns:p14="http://schemas.microsoft.com/office/powerpoint/2010/main" val="3366780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000" b="1" kern="0" dirty="0" smtClean="0">
                <a:latin typeface="Arial" charset="0"/>
                <a:ea typeface="+mj-ea"/>
                <a:cs typeface="+mj-cs"/>
              </a:rPr>
              <a:t>Prestação de Contas – Exame de Regularidade</a:t>
            </a:r>
            <a:endParaRPr lang="pt-BR" sz="3000" b="1" kern="0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47)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636912"/>
            <a:ext cx="8534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As prestações de contas de recursos concedidos a título de adiantamento, subvenções, auxílios e contribuições serão analisadas pelo </a:t>
            </a:r>
            <a:r>
              <a:rPr lang="pt-BR" sz="2400" kern="0" dirty="0" smtClean="0">
                <a:solidFill>
                  <a:srgbClr val="000000"/>
                </a:solidFill>
                <a:latin typeface="Arial" charset="0"/>
              </a:rPr>
              <a:t>concedente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que </a:t>
            </a:r>
            <a:r>
              <a:rPr lang="pt-BR" sz="2400" b="0" u="sng" kern="0" dirty="0" smtClean="0">
                <a:solidFill>
                  <a:srgbClr val="000000"/>
                </a:solidFill>
                <a:latin typeface="Arial" charset="0"/>
              </a:rPr>
              <a:t>emitirá parecer técnico fundamentado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pela </a:t>
            </a:r>
            <a:r>
              <a:rPr lang="pt-BR" sz="2400" kern="0" dirty="0" smtClean="0">
                <a:solidFill>
                  <a:srgbClr val="FF0000"/>
                </a:solidFill>
                <a:latin typeface="Arial" charset="0"/>
              </a:rPr>
              <a:t>regularidade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ou </a:t>
            </a:r>
            <a:r>
              <a:rPr lang="pt-BR" sz="2400" kern="0" dirty="0" smtClean="0">
                <a:solidFill>
                  <a:srgbClr val="FF0000"/>
                </a:solidFill>
                <a:latin typeface="Arial" charset="0"/>
              </a:rPr>
              <a:t>irregularidade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da prestação de contas, devendo considerar os seguintes aspectos:</a:t>
            </a:r>
          </a:p>
        </p:txBody>
      </p:sp>
    </p:spTree>
    <p:extLst>
      <p:ext uri="{BB962C8B-B14F-4D97-AF65-F5344CB8AC3E}">
        <p14:creationId xmlns:p14="http://schemas.microsoft.com/office/powerpoint/2010/main" val="292411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213323"/>
            <a:ext cx="9036496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4200" b="1" kern="0" dirty="0" smtClean="0">
                <a:solidFill>
                  <a:srgbClr val="FF0000"/>
                </a:solidFill>
                <a:latin typeface="Arial" charset="0"/>
              </a:rPr>
              <a:t>POR QUÊ REGRAS TÃO RIGOROSAS PARA A CONCESSÃO E PRESTAÇÃO DE </a:t>
            </a:r>
            <a:r>
              <a:rPr lang="pt-BR" sz="4200" b="1" kern="0" dirty="0" smtClean="0">
                <a:solidFill>
                  <a:srgbClr val="FF0000"/>
                </a:solidFill>
                <a:latin typeface="Arial" charset="0"/>
              </a:rPr>
              <a:t>CONTAS DE RECURSOS?</a:t>
            </a:r>
            <a:endParaRPr lang="pt-BR" sz="4200" b="1" kern="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0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000" b="1" kern="0" dirty="0" smtClean="0">
                <a:latin typeface="Arial" charset="0"/>
                <a:ea typeface="+mj-ea"/>
                <a:cs typeface="+mj-cs"/>
              </a:rPr>
              <a:t>Prestação de Contas – Exame de Regularidade</a:t>
            </a:r>
            <a:endParaRPr lang="pt-BR" sz="3000" b="1" kern="0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47)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420888"/>
            <a:ext cx="8534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Regular aplicação dos recursos nas finalidades pactuadas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Observância dos princípios da legalidade, legitimidade, economicidade, impessoalidade e demais normas regulamentares do concedente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Cumprimento do plano de trabalho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Regularidade dos documentos comprobatórios da despesas e da composição da 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753221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000" b="1" kern="0" dirty="0" smtClean="0">
                <a:latin typeface="Arial" charset="0"/>
                <a:ea typeface="+mj-ea"/>
                <a:cs typeface="+mj-cs"/>
              </a:rPr>
              <a:t>Prestação de Contas – Exame de Regularidade</a:t>
            </a:r>
            <a:endParaRPr lang="pt-BR" sz="3000" b="1" kern="0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47)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348880"/>
            <a:ext cx="8534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Execução total ou parcial do objeto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Aplicação total ou parcial da contrapartida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Eventual perda financeira em razão da aplicação no mercado financeiro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Devolução ao concedente do eventual saldo de recursos não aplicados no objeto, inclusive decorrentes de receitas de aplicações financeiras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itchFamily="49" charset="0"/>
              <a:buChar char="o"/>
            </a:pPr>
            <a:endParaRPr lang="pt-BR" sz="1800" kern="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60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000" b="1" kern="0" dirty="0" smtClean="0">
                <a:latin typeface="Arial" charset="0"/>
                <a:ea typeface="+mj-ea"/>
                <a:cs typeface="+mj-cs"/>
              </a:rPr>
              <a:t>Prestação de Contas – Exame de Regularidade</a:t>
            </a:r>
            <a:endParaRPr lang="pt-BR" sz="3000" b="1" kern="0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47)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132856"/>
            <a:ext cx="8534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300" b="0" kern="0" dirty="0" smtClean="0">
                <a:solidFill>
                  <a:srgbClr val="000000"/>
                </a:solidFill>
                <a:latin typeface="Arial" charset="0"/>
              </a:rPr>
              <a:t>O parecer versará também sobre a execução física e o atendimento do objeto do repasse, no caso de prestação de contas de subvenções, auxílios e contribuições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300" b="0" kern="0" dirty="0" smtClean="0">
                <a:latin typeface="Arial" charset="0"/>
              </a:rPr>
              <a:t>No caso de </a:t>
            </a:r>
            <a:r>
              <a:rPr lang="pt-BR" sz="2300" kern="0" dirty="0" smtClean="0">
                <a:solidFill>
                  <a:srgbClr val="FF0000"/>
                </a:solidFill>
                <a:latin typeface="Arial" charset="0"/>
              </a:rPr>
              <a:t>prevalência das irregularidades</a:t>
            </a:r>
            <a:r>
              <a:rPr lang="pt-BR" sz="2300" b="0" kern="0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marL="914400" lvl="1" indent="-4572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kern="0" dirty="0" smtClean="0">
                <a:solidFill>
                  <a:srgbClr val="000000"/>
                </a:solidFill>
                <a:latin typeface="Arial" charset="0"/>
              </a:rPr>
              <a:t>Quantificação do dano</a:t>
            </a:r>
          </a:p>
          <a:p>
            <a:pPr marL="914400" lvl="1" indent="-4572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kern="0" dirty="0" smtClean="0">
                <a:solidFill>
                  <a:srgbClr val="000000"/>
                </a:solidFill>
                <a:latin typeface="Arial" charset="0"/>
              </a:rPr>
              <a:t>Identificação dos responsáveis</a:t>
            </a:r>
          </a:p>
          <a:p>
            <a:pPr marL="914400" lvl="1" indent="-4572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kern="0" dirty="0" smtClean="0">
                <a:solidFill>
                  <a:srgbClr val="000000"/>
                </a:solidFill>
                <a:latin typeface="Arial" charset="0"/>
              </a:rPr>
              <a:t>Parcelas eventualmente recolhidas </a:t>
            </a:r>
          </a:p>
          <a:p>
            <a:pPr marL="914400" lvl="1" indent="-457200" algn="just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pt-BR" sz="2300" b="0" kern="0" dirty="0" smtClean="0">
                <a:solidFill>
                  <a:srgbClr val="000000"/>
                </a:solidFill>
                <a:latin typeface="Arial" charset="0"/>
              </a:rPr>
              <a:t>Critérios para atualização do débito</a:t>
            </a:r>
          </a:p>
        </p:txBody>
      </p:sp>
    </p:spTree>
    <p:extLst>
      <p:ext uri="{BB962C8B-B14F-4D97-AF65-F5344CB8AC3E}">
        <p14:creationId xmlns:p14="http://schemas.microsoft.com/office/powerpoint/2010/main" val="787004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000" b="1" kern="0" dirty="0" smtClean="0">
                <a:latin typeface="Arial" charset="0"/>
                <a:ea typeface="+mj-ea"/>
                <a:cs typeface="+mj-cs"/>
              </a:rPr>
              <a:t>Prestação de Contas – Exame de Regularidade</a:t>
            </a:r>
            <a:endParaRPr lang="pt-BR" sz="3000" b="1" kern="0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48)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2492896"/>
            <a:ext cx="7920880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Após analisadas, as prestações de contas serão encaminhadas: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 Ao órgão de </a:t>
            </a:r>
            <a:r>
              <a:rPr lang="pt-BR" sz="2600" b="0" u="sng" kern="0" dirty="0" smtClean="0">
                <a:solidFill>
                  <a:srgbClr val="000000"/>
                </a:solidFill>
                <a:latin typeface="Arial" charset="0"/>
              </a:rPr>
              <a:t>controle interno</a:t>
            </a: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 para </a:t>
            </a:r>
            <a:r>
              <a:rPr lang="pt-BR" sz="2600" kern="0" dirty="0" smtClean="0">
                <a:solidFill>
                  <a:srgbClr val="FF0000"/>
                </a:solidFill>
                <a:latin typeface="Arial" charset="0"/>
              </a:rPr>
              <a:t>elaboração de parecer</a:t>
            </a:r>
            <a:r>
              <a:rPr lang="pt-BR" sz="2600" kern="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 À </a:t>
            </a:r>
            <a:r>
              <a:rPr lang="pt-BR" sz="2600" b="0" u="sng" kern="0" dirty="0" smtClean="0">
                <a:solidFill>
                  <a:srgbClr val="000000"/>
                </a:solidFill>
                <a:latin typeface="Arial" charset="0"/>
              </a:rPr>
              <a:t>autoridade administrativa</a:t>
            </a: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 competente para </a:t>
            </a:r>
            <a:r>
              <a:rPr lang="pt-BR" sz="2600" kern="0" dirty="0" smtClean="0">
                <a:solidFill>
                  <a:srgbClr val="FF0000"/>
                </a:solidFill>
                <a:latin typeface="Arial" charset="0"/>
              </a:rPr>
              <a:t>pronunciamento</a:t>
            </a:r>
          </a:p>
        </p:txBody>
      </p:sp>
    </p:spTree>
    <p:extLst>
      <p:ext uri="{BB962C8B-B14F-4D97-AF65-F5344CB8AC3E}">
        <p14:creationId xmlns:p14="http://schemas.microsoft.com/office/powerpoint/2010/main" val="1600055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000" b="1" kern="0" dirty="0" smtClean="0">
                <a:latin typeface="Arial" charset="0"/>
                <a:ea typeface="+mj-ea"/>
                <a:cs typeface="+mj-cs"/>
              </a:rPr>
              <a:t>Prestação de Contas – Exame de Regularidade</a:t>
            </a:r>
            <a:endParaRPr lang="pt-BR" sz="3000" b="1" kern="0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48)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2204864"/>
            <a:ext cx="8534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As prestações de contas </a:t>
            </a:r>
            <a:r>
              <a:rPr lang="pt-BR" sz="2400" kern="0" dirty="0" smtClean="0">
                <a:solidFill>
                  <a:srgbClr val="000000"/>
                </a:solidFill>
                <a:latin typeface="Arial" charset="0"/>
              </a:rPr>
              <a:t>consideradas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914400" lvl="1" indent="-457200" algn="just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kern="0" dirty="0" smtClean="0">
                <a:solidFill>
                  <a:srgbClr val="000000"/>
                </a:solidFill>
                <a:latin typeface="Arial" charset="0"/>
              </a:rPr>
              <a:t>Regulares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permanecerão arquivadas no órgão concedente</a:t>
            </a:r>
          </a:p>
          <a:p>
            <a:pPr marL="914400" lvl="1" indent="-457200" algn="just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kern="0" dirty="0" smtClean="0">
                <a:solidFill>
                  <a:srgbClr val="000000"/>
                </a:solidFill>
                <a:latin typeface="Arial" charset="0"/>
              </a:rPr>
              <a:t>Irregulares</a:t>
            </a:r>
            <a:r>
              <a:rPr lang="pt-BR" sz="2400" b="0" kern="0" dirty="0" smtClean="0">
                <a:solidFill>
                  <a:srgbClr val="000000"/>
                </a:solidFill>
                <a:latin typeface="Arial" charset="0"/>
              </a:rPr>
              <a:t> e com valor do dano igual ou superior à quantia fixada anualmente pelo Tribunal de Contas para efeito de julgamento de TCE </a:t>
            </a:r>
            <a:r>
              <a:rPr lang="pt-BR" sz="2400" b="0" u="sng" kern="0" dirty="0" smtClean="0">
                <a:solidFill>
                  <a:srgbClr val="FF0000"/>
                </a:solidFill>
                <a:latin typeface="Arial" charset="0"/>
              </a:rPr>
              <a:t>serão encaminhadas para o Tribunal para julgamento</a:t>
            </a:r>
          </a:p>
        </p:txBody>
      </p:sp>
    </p:spTree>
    <p:extLst>
      <p:ext uri="{BB962C8B-B14F-4D97-AF65-F5344CB8AC3E}">
        <p14:creationId xmlns:p14="http://schemas.microsoft.com/office/powerpoint/2010/main" val="1468636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000" b="1" kern="0" dirty="0" smtClean="0">
                <a:latin typeface="Arial" charset="0"/>
                <a:ea typeface="+mj-ea"/>
                <a:cs typeface="+mj-cs"/>
              </a:rPr>
              <a:t>Prestação de Contas – Exame de Regularidade</a:t>
            </a:r>
            <a:endParaRPr lang="pt-BR" sz="3000" b="1" kern="0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N.TC-14/2012 – Art. 49)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132856"/>
            <a:ext cx="8534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Fica </a:t>
            </a:r>
            <a:r>
              <a:rPr lang="pt-BR" sz="2600" kern="0" dirty="0" smtClean="0">
                <a:solidFill>
                  <a:srgbClr val="FF0000"/>
                </a:solidFill>
                <a:latin typeface="Arial" charset="0"/>
              </a:rPr>
              <a:t>dispensado o encaminhamento ao Tribunal</a:t>
            </a:r>
            <a:r>
              <a:rPr lang="pt-BR" sz="2600" b="0" kern="0" dirty="0" smtClean="0">
                <a:solidFill>
                  <a:srgbClr val="000000"/>
                </a:solidFill>
                <a:latin typeface="Arial" charset="0"/>
              </a:rPr>
              <a:t> e autorizado o </a:t>
            </a:r>
            <a:r>
              <a:rPr lang="pt-BR" sz="2600" b="0" kern="0" dirty="0" smtClean="0">
                <a:latin typeface="Arial" charset="0"/>
              </a:rPr>
              <a:t>arquivamento no órgão de origem nas seguintes hipóteses:</a:t>
            </a:r>
          </a:p>
          <a:p>
            <a:pPr marL="9144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600" b="0" kern="0" dirty="0" smtClean="0">
                <a:latin typeface="Arial" charset="0"/>
              </a:rPr>
              <a:t>Recolhimento do débito no âmbito interno atualizado monetariamente</a:t>
            </a:r>
          </a:p>
          <a:p>
            <a:pPr marL="914400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600" b="0" kern="0" dirty="0" smtClean="0">
                <a:solidFill>
                  <a:srgbClr val="FF0000"/>
                </a:solidFill>
                <a:latin typeface="Arial" charset="0"/>
              </a:rPr>
              <a:t>Valor do dano, atualizado monetariamente, inferior ao limite fixado pelo Tribunal para encaminhamento de TCE</a:t>
            </a:r>
          </a:p>
          <a:p>
            <a:pPr marL="914400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BR" sz="2600" b="0" kern="0" dirty="0" smtClean="0">
                <a:latin typeface="Arial" charset="0"/>
              </a:rPr>
              <a:t>Descaracterização do débito</a:t>
            </a:r>
          </a:p>
        </p:txBody>
      </p:sp>
    </p:spTree>
    <p:extLst>
      <p:ext uri="{BB962C8B-B14F-4D97-AF65-F5344CB8AC3E}">
        <p14:creationId xmlns:p14="http://schemas.microsoft.com/office/powerpoint/2010/main" val="2578105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5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200" b="1" kern="0" dirty="0" smtClean="0">
                <a:latin typeface="Arial" charset="0"/>
              </a:rPr>
              <a:t>Prestação de Contas - Fluxo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296910"/>
              </p:ext>
            </p:extLst>
          </p:nvPr>
        </p:nvGraphicFramePr>
        <p:xfrm>
          <a:off x="179512" y="1556445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584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8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3200" b="1" kern="0" dirty="0" smtClean="0">
                <a:latin typeface="Arial" charset="0"/>
                <a:ea typeface="+mj-ea"/>
                <a:cs typeface="+mj-cs"/>
              </a:rPr>
              <a:t>Remessa de Informações ao Tribunal</a:t>
            </a:r>
            <a:endParaRPr lang="pt-BR" sz="3200" b="1" kern="0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(IN </a:t>
            </a:r>
            <a:r>
              <a:rPr lang="pt-BR" sz="1800" b="0" kern="0" dirty="0" err="1" smtClean="0">
                <a:solidFill>
                  <a:srgbClr val="000000"/>
                </a:solidFill>
                <a:latin typeface="Arial" charset="0"/>
              </a:rPr>
              <a:t>N.TC-</a:t>
            </a:r>
            <a:r>
              <a:rPr lang="pt-BR" sz="1800" b="0" kern="0" dirty="0" smtClean="0">
                <a:solidFill>
                  <a:srgbClr val="000000"/>
                </a:solidFill>
                <a:latin typeface="Arial" charset="0"/>
              </a:rPr>
              <a:t>14/2012 – Art. 61-64)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132856"/>
            <a:ext cx="8534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000" b="0" kern="0" dirty="0" smtClean="0">
                <a:solidFill>
                  <a:srgbClr val="000000"/>
                </a:solidFill>
                <a:latin typeface="Arial" charset="0"/>
              </a:rPr>
              <a:t>As Unidades jurisdicionadas da </a:t>
            </a:r>
            <a:r>
              <a:rPr lang="pt-BR" sz="2000" b="0" u="sng" kern="0" dirty="0" smtClean="0">
                <a:solidFill>
                  <a:srgbClr val="000000"/>
                </a:solidFill>
                <a:latin typeface="Arial" charset="0"/>
              </a:rPr>
              <a:t>administração municipal</a:t>
            </a:r>
            <a:r>
              <a:rPr lang="pt-BR" sz="2000" b="0" kern="0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pt-BR" sz="2000" b="0" u="sng" kern="0" dirty="0" smtClean="0">
                <a:solidFill>
                  <a:srgbClr val="000000"/>
                </a:solidFill>
                <a:latin typeface="Arial" charset="0"/>
              </a:rPr>
              <a:t>estadua</a:t>
            </a:r>
            <a:r>
              <a:rPr lang="pt-BR" sz="2000" b="0" kern="0" dirty="0" smtClean="0">
                <a:solidFill>
                  <a:srgbClr val="000000"/>
                </a:solidFill>
                <a:latin typeface="Arial" charset="0"/>
              </a:rPr>
              <a:t>l remeterão ao Tribunal de Contas em </a:t>
            </a:r>
            <a:r>
              <a:rPr lang="pt-BR" sz="2000" kern="0" dirty="0" smtClean="0">
                <a:solidFill>
                  <a:srgbClr val="FF0000"/>
                </a:solidFill>
                <a:latin typeface="Arial" charset="0"/>
              </a:rPr>
              <a:t>meio eletrônico</a:t>
            </a:r>
            <a:r>
              <a:rPr lang="pt-BR" sz="2000" b="0" kern="0" dirty="0" smtClean="0">
                <a:latin typeface="Arial" charset="0"/>
              </a:rPr>
              <a:t>:</a:t>
            </a:r>
          </a:p>
          <a:p>
            <a:pPr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000" b="0" kern="0" dirty="0" smtClean="0">
                <a:latin typeface="Arial" charset="0"/>
              </a:rPr>
              <a:t>Informações sobre recursos concedidos e sobre prestação de contas</a:t>
            </a:r>
          </a:p>
          <a:p>
            <a:pPr lvl="2" indent="-4572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1800" b="0" kern="0" dirty="0" smtClean="0">
                <a:latin typeface="Arial" charset="0"/>
              </a:rPr>
              <a:t>Na primeira remessa das informações do Sistema e-Sfinge posterior ao prazo em que deveriam ter sido apresentadas as contas</a:t>
            </a:r>
          </a:p>
          <a:p>
            <a:pPr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000" b="0" kern="0" dirty="0" smtClean="0">
                <a:latin typeface="Arial" charset="0"/>
              </a:rPr>
              <a:t>As conclusões das análises das prestações de contas, anexando arquivo eletrônico do parecer técnico do órgão concedente referido no art. 37 e do parecer do órgão de controle interno mencionado no art. 48</a:t>
            </a:r>
          </a:p>
          <a:p>
            <a:pPr lvl="2" indent="-45720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pt-BR" sz="1800" b="0" kern="0" dirty="0" smtClean="0">
                <a:latin typeface="Arial" charset="0"/>
              </a:rPr>
              <a:t>Com a primeira remessa do Sistema e-Sfinge depois de transcorridos 120 dias do prazo em que forem apresentadas as contas</a:t>
            </a:r>
            <a:endParaRPr lang="pt-BR" sz="1800" b="0" kern="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16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213323"/>
            <a:ext cx="9144000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4200" b="1" kern="0" dirty="0" smtClean="0">
                <a:latin typeface="Arial" charset="0"/>
              </a:rPr>
              <a:t>FLUXO - RESUMO</a:t>
            </a:r>
          </a:p>
        </p:txBody>
      </p:sp>
    </p:spTree>
    <p:extLst>
      <p:ext uri="{BB962C8B-B14F-4D97-AF65-F5344CB8AC3E}">
        <p14:creationId xmlns:p14="http://schemas.microsoft.com/office/powerpoint/2010/main" val="3822390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79512" y="98072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53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6" y="1124744"/>
            <a:ext cx="90934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151060"/>
              </p:ext>
            </p:extLst>
          </p:nvPr>
        </p:nvGraphicFramePr>
        <p:xfrm>
          <a:off x="179512" y="98072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012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213323"/>
            <a:ext cx="9144000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4200" b="1" kern="0" dirty="0" smtClean="0">
                <a:latin typeface="Arial" charset="0"/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4100512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776" y="908720"/>
            <a:ext cx="600693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43000" y="1731580"/>
            <a:ext cx="2268760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Ausência de elementos que permitam verificar a regularidade das despesas e a boa e regular aplicação dos recursos</a:t>
            </a:r>
            <a:endParaRPr lang="pt-BR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5869160" y="5301208"/>
            <a:ext cx="1440160" cy="50405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ector de seta reta 8"/>
          <p:cNvCxnSpPr>
            <a:stCxn id="8" idx="7"/>
          </p:cNvCxnSpPr>
          <p:nvPr/>
        </p:nvCxnSpPr>
        <p:spPr bwMode="auto">
          <a:xfrm>
            <a:off x="7093296" y="537321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ector de seta reta 9"/>
          <p:cNvCxnSpPr>
            <a:stCxn id="8" idx="7"/>
          </p:cNvCxnSpPr>
          <p:nvPr/>
        </p:nvCxnSpPr>
        <p:spPr bwMode="auto">
          <a:xfrm>
            <a:off x="7093296" y="537321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9320" y="3212976"/>
            <a:ext cx="1763688" cy="66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e 11"/>
          <p:cNvSpPr/>
          <p:nvPr/>
        </p:nvSpPr>
        <p:spPr bwMode="auto">
          <a:xfrm>
            <a:off x="7093296" y="3140968"/>
            <a:ext cx="2123728" cy="7200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ector de seta reta 12"/>
          <p:cNvCxnSpPr>
            <a:stCxn id="8" idx="7"/>
          </p:cNvCxnSpPr>
          <p:nvPr/>
        </p:nvCxnSpPr>
        <p:spPr bwMode="auto">
          <a:xfrm flipV="1">
            <a:off x="7098413" y="3861048"/>
            <a:ext cx="930987" cy="151397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Elipse 13"/>
          <p:cNvSpPr/>
          <p:nvPr/>
        </p:nvSpPr>
        <p:spPr bwMode="auto">
          <a:xfrm>
            <a:off x="6229200" y="5373216"/>
            <a:ext cx="1296144" cy="43204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3204864" y="3356992"/>
            <a:ext cx="2376264" cy="792088"/>
          </a:xfrm>
          <a:prstGeom prst="rect">
            <a:avLst/>
          </a:prstGeom>
          <a:solidFill>
            <a:schemeClr val="accent1">
              <a:alpha val="5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13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79512" y="1199649"/>
            <a:ext cx="2016224" cy="4893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Ausência de elementos que permitam verificar a regularidade das despesas e a boa e regular aplicação dos recursos</a:t>
            </a:r>
            <a:endParaRPr lang="pt-BR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5616624" cy="557212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060848"/>
            <a:ext cx="16196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 bwMode="auto">
          <a:xfrm>
            <a:off x="2771800" y="3356992"/>
            <a:ext cx="2664296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2771800" y="3356992"/>
            <a:ext cx="2592288" cy="1008112"/>
          </a:xfrm>
          <a:prstGeom prst="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6228184" y="5877272"/>
            <a:ext cx="1584176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7308304" y="2132856"/>
            <a:ext cx="1835696" cy="648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ector de seta reta 17"/>
          <p:cNvCxnSpPr>
            <a:stCxn id="17" idx="4"/>
          </p:cNvCxnSpPr>
          <p:nvPr/>
        </p:nvCxnSpPr>
        <p:spPr bwMode="auto">
          <a:xfrm>
            <a:off x="8226152" y="2780928"/>
            <a:ext cx="284584" cy="408275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ector de seta reta 18"/>
          <p:cNvCxnSpPr>
            <a:stCxn id="16" idx="7"/>
            <a:endCxn id="17" idx="4"/>
          </p:cNvCxnSpPr>
          <p:nvPr/>
        </p:nvCxnSpPr>
        <p:spPr bwMode="auto">
          <a:xfrm flipV="1">
            <a:off x="7580363" y="2780928"/>
            <a:ext cx="645789" cy="317016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6828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02010"/>
            <a:ext cx="44767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6257">
            <a:off x="2771775" y="5971232"/>
            <a:ext cx="15128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de seta reta 4"/>
          <p:cNvCxnSpPr>
            <a:cxnSpLocks noChangeShapeType="1"/>
          </p:cNvCxnSpPr>
          <p:nvPr/>
        </p:nvCxnSpPr>
        <p:spPr bwMode="auto">
          <a:xfrm>
            <a:off x="3348038" y="4386907"/>
            <a:ext cx="168275" cy="15843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" name="Conector de seta reta 6"/>
          <p:cNvCxnSpPr>
            <a:cxnSpLocks noChangeShapeType="1"/>
          </p:cNvCxnSpPr>
          <p:nvPr/>
        </p:nvCxnSpPr>
        <p:spPr bwMode="auto">
          <a:xfrm>
            <a:off x="3276600" y="4890145"/>
            <a:ext cx="841375" cy="1952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6" name="Conector de seta reta 9"/>
          <p:cNvCxnSpPr>
            <a:cxnSpLocks noChangeShapeType="1"/>
          </p:cNvCxnSpPr>
          <p:nvPr/>
        </p:nvCxnSpPr>
        <p:spPr bwMode="auto">
          <a:xfrm>
            <a:off x="3132138" y="4171007"/>
            <a:ext cx="215900" cy="158273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7" name="Conector de seta reta 18"/>
          <p:cNvCxnSpPr>
            <a:cxnSpLocks noChangeShapeType="1"/>
          </p:cNvCxnSpPr>
          <p:nvPr/>
        </p:nvCxnSpPr>
        <p:spPr bwMode="auto">
          <a:xfrm>
            <a:off x="4140200" y="287402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8" name="Conector de seta reta 20"/>
          <p:cNvCxnSpPr>
            <a:cxnSpLocks noChangeShapeType="1"/>
          </p:cNvCxnSpPr>
          <p:nvPr/>
        </p:nvCxnSpPr>
        <p:spPr bwMode="auto">
          <a:xfrm>
            <a:off x="3563938" y="4313882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9" name="Conector de seta reta 22"/>
          <p:cNvCxnSpPr>
            <a:cxnSpLocks noChangeShapeType="1"/>
          </p:cNvCxnSpPr>
          <p:nvPr/>
        </p:nvCxnSpPr>
        <p:spPr bwMode="auto">
          <a:xfrm>
            <a:off x="4284663" y="222632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0" name="Conector de seta reta 24"/>
          <p:cNvCxnSpPr>
            <a:cxnSpLocks noChangeShapeType="1"/>
          </p:cNvCxnSpPr>
          <p:nvPr/>
        </p:nvCxnSpPr>
        <p:spPr bwMode="auto">
          <a:xfrm>
            <a:off x="4356100" y="2081857"/>
            <a:ext cx="0" cy="122396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1" name="Conector de seta reta 26"/>
          <p:cNvCxnSpPr>
            <a:cxnSpLocks noChangeShapeType="1"/>
          </p:cNvCxnSpPr>
          <p:nvPr/>
        </p:nvCxnSpPr>
        <p:spPr bwMode="auto">
          <a:xfrm>
            <a:off x="4859338" y="6258570"/>
            <a:ext cx="1225550" cy="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2" name="Conector de seta reta 30"/>
          <p:cNvCxnSpPr>
            <a:cxnSpLocks noChangeShapeType="1"/>
          </p:cNvCxnSpPr>
          <p:nvPr/>
        </p:nvCxnSpPr>
        <p:spPr bwMode="auto">
          <a:xfrm>
            <a:off x="5219700" y="6403032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02010"/>
            <a:ext cx="35528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de seta reta 13"/>
          <p:cNvCxnSpPr>
            <a:cxnSpLocks noChangeShapeType="1"/>
            <a:stCxn id="16" idx="5"/>
          </p:cNvCxnSpPr>
          <p:nvPr/>
        </p:nvCxnSpPr>
        <p:spPr bwMode="auto">
          <a:xfrm>
            <a:off x="3714831" y="4528593"/>
            <a:ext cx="209097" cy="151397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9313" y="5826770"/>
            <a:ext cx="19446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e 15"/>
          <p:cNvSpPr/>
          <p:nvPr/>
        </p:nvSpPr>
        <p:spPr bwMode="auto">
          <a:xfrm>
            <a:off x="2915816" y="4098354"/>
            <a:ext cx="936104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7596336" y="4674418"/>
            <a:ext cx="1080120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ector de seta reta 17"/>
          <p:cNvCxnSpPr>
            <a:cxnSpLocks noChangeShapeType="1"/>
          </p:cNvCxnSpPr>
          <p:nvPr/>
        </p:nvCxnSpPr>
        <p:spPr bwMode="auto">
          <a:xfrm>
            <a:off x="8388424" y="5034458"/>
            <a:ext cx="72008" cy="86409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3059832" y="303039"/>
            <a:ext cx="6001444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Notas fiscais Calçadas ou Adulteradas</a:t>
            </a:r>
            <a:endParaRPr lang="pt-BR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62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Jairo\Desktop\2012-05-26 Irregularidade 1\vedova 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918" y="2636838"/>
            <a:ext cx="45005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C:\Users\Jairo\Desktop\2012-05-26 Irregularidade 1\vedova 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93" y="1341438"/>
            <a:ext cx="413067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968" y="1557338"/>
            <a:ext cx="1657350" cy="600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Conector de seta reta 4"/>
          <p:cNvCxnSpPr>
            <a:cxnSpLocks noChangeShapeType="1"/>
          </p:cNvCxnSpPr>
          <p:nvPr/>
        </p:nvCxnSpPr>
        <p:spPr bwMode="auto">
          <a:xfrm flipH="1">
            <a:off x="3167955" y="3213100"/>
            <a:ext cx="504825" cy="17287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7705030" y="4292600"/>
            <a:ext cx="936625" cy="50482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993" y="4999038"/>
            <a:ext cx="1728787" cy="6619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lipse 7"/>
          <p:cNvSpPr>
            <a:spLocks noChangeArrowheads="1"/>
          </p:cNvSpPr>
          <p:nvPr/>
        </p:nvSpPr>
        <p:spPr bwMode="auto">
          <a:xfrm>
            <a:off x="3383855" y="2708275"/>
            <a:ext cx="1081088" cy="50482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pic>
        <p:nvPicPr>
          <p:cNvPr id="9" name="Picture 4" descr="C:\Users\Jairo\Desktop\MM90031577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6743" y="1700213"/>
            <a:ext cx="657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 bwMode="auto">
          <a:xfrm>
            <a:off x="4680520" y="3429000"/>
            <a:ext cx="3960440" cy="2160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ector de seta reta 10"/>
          <p:cNvCxnSpPr>
            <a:cxnSpLocks noChangeShapeType="1"/>
          </p:cNvCxnSpPr>
          <p:nvPr/>
        </p:nvCxnSpPr>
        <p:spPr bwMode="auto">
          <a:xfrm flipH="1" flipV="1">
            <a:off x="7128768" y="2133600"/>
            <a:ext cx="720725" cy="2159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843808" y="303039"/>
            <a:ext cx="618095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Notas fiscais Calçadas ou Adulteradas</a:t>
            </a:r>
            <a:endParaRPr lang="pt-BR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93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349500"/>
            <a:ext cx="4953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374491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149725"/>
            <a:ext cx="2371725" cy="10953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Retângulo 7"/>
          <p:cNvSpPr>
            <a:spLocks noChangeArrowheads="1"/>
          </p:cNvSpPr>
          <p:nvPr/>
        </p:nvSpPr>
        <p:spPr bwMode="auto">
          <a:xfrm>
            <a:off x="1979613" y="4365625"/>
            <a:ext cx="2160587" cy="9350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cxnSp>
        <p:nvCxnSpPr>
          <p:cNvPr id="6" name="Conector de seta reta 5"/>
          <p:cNvCxnSpPr>
            <a:cxnSpLocks noChangeShapeType="1"/>
            <a:stCxn id="9" idx="2"/>
          </p:cNvCxnSpPr>
          <p:nvPr/>
        </p:nvCxnSpPr>
        <p:spPr bwMode="auto">
          <a:xfrm>
            <a:off x="3384550" y="2708275"/>
            <a:ext cx="107950" cy="144145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484313"/>
            <a:ext cx="1638300" cy="47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Conector de seta reta 13"/>
          <p:cNvCxnSpPr>
            <a:cxnSpLocks noChangeShapeType="1"/>
          </p:cNvCxnSpPr>
          <p:nvPr/>
        </p:nvCxnSpPr>
        <p:spPr bwMode="auto">
          <a:xfrm>
            <a:off x="755650" y="47244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9" name="Retângulo de cantos arredondados 8"/>
          <p:cNvSpPr>
            <a:spLocks noChangeArrowheads="1"/>
          </p:cNvSpPr>
          <p:nvPr/>
        </p:nvSpPr>
        <p:spPr bwMode="auto">
          <a:xfrm>
            <a:off x="2987675" y="2420938"/>
            <a:ext cx="792163" cy="2873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sp>
        <p:nvSpPr>
          <p:cNvPr id="10" name="Retângulo de cantos arredondados 9"/>
          <p:cNvSpPr>
            <a:spLocks noChangeArrowheads="1"/>
          </p:cNvSpPr>
          <p:nvPr/>
        </p:nvSpPr>
        <p:spPr bwMode="auto">
          <a:xfrm>
            <a:off x="7956550" y="4076700"/>
            <a:ext cx="863600" cy="2889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pic>
        <p:nvPicPr>
          <p:cNvPr id="11" name="Picture 5" descr="C:\Users\Jairo\Desktop\MC90007882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908050"/>
            <a:ext cx="11985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 bwMode="auto">
          <a:xfrm>
            <a:off x="395536" y="1628800"/>
            <a:ext cx="3312368" cy="14401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4355976" y="3068960"/>
            <a:ext cx="4608512" cy="14401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ector de seta reta 13"/>
          <p:cNvCxnSpPr>
            <a:cxnSpLocks noChangeShapeType="1"/>
          </p:cNvCxnSpPr>
          <p:nvPr/>
        </p:nvCxnSpPr>
        <p:spPr bwMode="auto">
          <a:xfrm flipH="1" flipV="1">
            <a:off x="7019925" y="2060575"/>
            <a:ext cx="1223963" cy="201612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2555776" y="332656"/>
            <a:ext cx="640881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Notas fiscais Calçadas ou Adulteradas</a:t>
            </a:r>
            <a:endParaRPr lang="pt-BR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82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812" y="1052736"/>
            <a:ext cx="38290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24" y="1052736"/>
            <a:ext cx="3505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3013026" y="3932362"/>
            <a:ext cx="792162" cy="43338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7405638" y="4581649"/>
            <a:ext cx="1008063" cy="5032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913" y="5732587"/>
            <a:ext cx="1800225" cy="606425"/>
          </a:xfrm>
          <a:prstGeom prst="rect">
            <a:avLst/>
          </a:prstGeom>
          <a:noFill/>
          <a:ln w="28575" cap="flat" cmpd="sng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1351" y="5877049"/>
            <a:ext cx="2027237" cy="576263"/>
          </a:xfrm>
          <a:prstGeom prst="rect">
            <a:avLst/>
          </a:prstGeom>
          <a:noFill/>
          <a:ln w="25400" cap="flat" cmpd="sng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</p:spPr>
      </p:pic>
      <p:cxnSp>
        <p:nvCxnSpPr>
          <p:cNvPr id="8" name="Conector de seta reta 7"/>
          <p:cNvCxnSpPr>
            <a:cxnSpLocks noChangeShapeType="1"/>
          </p:cNvCxnSpPr>
          <p:nvPr/>
        </p:nvCxnSpPr>
        <p:spPr bwMode="auto">
          <a:xfrm flipH="1">
            <a:off x="7908876" y="5229224"/>
            <a:ext cx="144288" cy="64740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" name="Conector de seta reta 8"/>
          <p:cNvCxnSpPr>
            <a:cxnSpLocks noChangeShapeType="1"/>
          </p:cNvCxnSpPr>
          <p:nvPr/>
        </p:nvCxnSpPr>
        <p:spPr bwMode="auto">
          <a:xfrm>
            <a:off x="3516263" y="4365749"/>
            <a:ext cx="647700" cy="15113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915816" y="303039"/>
            <a:ext cx="5976664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Notas fiscais Calçadas ou Adulteradas</a:t>
            </a:r>
            <a:endParaRPr lang="pt-BR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4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663" y="1436042"/>
            <a:ext cx="3970337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7911"/>
            <a:ext cx="40671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0" y="3524398"/>
            <a:ext cx="4140200" cy="720725"/>
          </a:xfrm>
          <a:prstGeom prst="ellipse">
            <a:avLst/>
          </a:prstGeom>
          <a:solidFill>
            <a:schemeClr val="accent1">
              <a:alpha val="32156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5003800" y="3308498"/>
            <a:ext cx="4140200" cy="792163"/>
          </a:xfrm>
          <a:prstGeom prst="ellipse">
            <a:avLst/>
          </a:prstGeom>
          <a:solidFill>
            <a:schemeClr val="accent1">
              <a:alpha val="36862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436836"/>
            <a:ext cx="968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 bwMode="auto">
          <a:xfrm>
            <a:off x="107504" y="2084114"/>
            <a:ext cx="3888432" cy="2160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292080" y="2156122"/>
            <a:ext cx="3851920" cy="2160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915816" y="303039"/>
            <a:ext cx="5976664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Notas fiscais Calçadas ou Adulteradas</a:t>
            </a:r>
            <a:endParaRPr lang="pt-BR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59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iro\Downloads\teacher_clipart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9080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5" y="2060575"/>
            <a:ext cx="14414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pt-BR">
                <a:latin typeface="Arial" charset="0"/>
                <a:cs typeface="Arial" charset="0"/>
              </a:rPr>
              <a:t>42,30</a:t>
            </a:r>
          </a:p>
          <a:p>
            <a:pPr algn="r">
              <a:buFontTx/>
              <a:buNone/>
            </a:pPr>
            <a:r>
              <a:rPr lang="pt-BR">
                <a:latin typeface="Arial" charset="0"/>
                <a:cs typeface="Arial" charset="0"/>
              </a:rPr>
              <a:t>75,00</a:t>
            </a:r>
          </a:p>
          <a:p>
            <a:pPr algn="r">
              <a:buFontTx/>
              <a:buNone/>
            </a:pPr>
            <a:r>
              <a:rPr lang="pt-BR">
                <a:latin typeface="Arial" charset="0"/>
                <a:cs typeface="Arial" charset="0"/>
              </a:rPr>
              <a:t>20,00</a:t>
            </a:r>
          </a:p>
          <a:p>
            <a:pPr algn="r">
              <a:buFontTx/>
              <a:buNone/>
            </a:pPr>
            <a:r>
              <a:rPr lang="pt-BR" u="sng">
                <a:latin typeface="Arial" charset="0"/>
                <a:cs typeface="Arial" charset="0"/>
              </a:rPr>
              <a:t>30,00</a:t>
            </a:r>
          </a:p>
          <a:p>
            <a:pPr algn="r">
              <a:buFontTx/>
              <a:buNone/>
            </a:pPr>
            <a:r>
              <a:rPr lang="pt-BR">
                <a:latin typeface="Arial" charset="0"/>
                <a:cs typeface="Arial" charset="0"/>
              </a:rPr>
              <a:t>254,80 </a:t>
            </a:r>
          </a:p>
        </p:txBody>
      </p:sp>
      <p:pic>
        <p:nvPicPr>
          <p:cNvPr id="4" name="Picture 4" descr="http://elartedepresentar.files.wordpress.com/2011/05/243-cli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492375"/>
            <a:ext cx="14287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0825" y="4941888"/>
            <a:ext cx="1439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pt-BR" b="1">
                <a:solidFill>
                  <a:srgbClr val="FF0000"/>
                </a:solidFill>
                <a:latin typeface="Arial" charset="0"/>
                <a:cs typeface="Arial" charset="0"/>
              </a:rPr>
              <a:t>167,30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50825" y="4437063"/>
            <a:ext cx="1368425" cy="43180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pic>
        <p:nvPicPr>
          <p:cNvPr id="7" name="Picture 8" descr="C:\Users\Jairo\Desktop\2012-05-26 Irregularidade 1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981075"/>
            <a:ext cx="44386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3492500" y="2636838"/>
            <a:ext cx="1223963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pt-BR">
                <a:latin typeface="Arial" charset="0"/>
                <a:cs typeface="Arial" charset="0"/>
              </a:rPr>
              <a:t>42,30</a:t>
            </a:r>
          </a:p>
          <a:p>
            <a:pPr algn="r">
              <a:buFontTx/>
              <a:buNone/>
            </a:pPr>
            <a:r>
              <a:rPr lang="pt-BR">
                <a:latin typeface="Arial" charset="0"/>
                <a:cs typeface="Arial" charset="0"/>
              </a:rPr>
              <a:t>7,50</a:t>
            </a:r>
          </a:p>
          <a:p>
            <a:pPr algn="r">
              <a:buFontTx/>
              <a:buNone/>
            </a:pPr>
            <a:r>
              <a:rPr lang="pt-BR">
                <a:latin typeface="Arial" charset="0"/>
                <a:cs typeface="Arial" charset="0"/>
              </a:rPr>
              <a:t>2,00</a:t>
            </a:r>
          </a:p>
          <a:p>
            <a:pPr algn="r">
              <a:buFontTx/>
              <a:buNone/>
            </a:pPr>
            <a:r>
              <a:rPr lang="pt-BR" u="sng">
                <a:latin typeface="Arial" charset="0"/>
                <a:cs typeface="Arial" charset="0"/>
              </a:rPr>
              <a:t>3,00</a:t>
            </a:r>
          </a:p>
          <a:p>
            <a:pPr algn="r">
              <a:buFontTx/>
              <a:buNone/>
            </a:pPr>
            <a:r>
              <a:rPr lang="pt-BR" b="1">
                <a:solidFill>
                  <a:srgbClr val="FF0000"/>
                </a:solidFill>
                <a:latin typeface="Arial" charset="0"/>
                <a:cs typeface="Arial" charset="0"/>
              </a:rPr>
              <a:t>54,80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132138" y="4797425"/>
            <a:ext cx="431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t-BR" sz="5400" b="1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915816" y="303039"/>
            <a:ext cx="5976664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Notas fiscais Calçadas ou Adulteradas</a:t>
            </a:r>
            <a:endParaRPr lang="pt-BR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51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  <p:bldP spid="6" grpId="0" animBg="1"/>
      <p:bldP spid="8" grpId="0" build="p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24" y="3973183"/>
            <a:ext cx="8809738" cy="1544049"/>
          </a:xfrm>
          <a:prstGeom prst="rect">
            <a:avLst/>
          </a:prstGeom>
        </p:spPr>
      </p:pic>
      <p:sp>
        <p:nvSpPr>
          <p:cNvPr id="4" name="Forma livre 3"/>
          <p:cNvSpPr/>
          <p:nvPr/>
        </p:nvSpPr>
        <p:spPr bwMode="auto">
          <a:xfrm>
            <a:off x="3440430" y="1420696"/>
            <a:ext cx="165023" cy="259514"/>
          </a:xfrm>
          <a:custGeom>
            <a:avLst/>
            <a:gdLst>
              <a:gd name="connsiteX0" fmla="*/ 0 w 165023"/>
              <a:gd name="connsiteY0" fmla="*/ 259514 h 259514"/>
              <a:gd name="connsiteX1" fmla="*/ 11430 w 165023"/>
              <a:gd name="connsiteY1" fmla="*/ 30914 h 25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023" h="259514">
                <a:moveTo>
                  <a:pt x="0" y="259514"/>
                </a:moveTo>
                <a:cubicBezTo>
                  <a:pt x="140970" y="94731"/>
                  <a:pt x="281940" y="-70051"/>
                  <a:pt x="11430" y="30914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97" y="980728"/>
            <a:ext cx="6674267" cy="27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5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Jairo\Desktop\2012-05-26 Irregularidade 1\Hotel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46695"/>
            <a:ext cx="5040313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Jairo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62595"/>
            <a:ext cx="164941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5323408"/>
            <a:ext cx="1992313" cy="746125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1578495"/>
            <a:ext cx="1536700" cy="57785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2802458"/>
            <a:ext cx="1658938" cy="6350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3804170"/>
            <a:ext cx="1439863" cy="550863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</p:pic>
      <p:cxnSp>
        <p:nvCxnSpPr>
          <p:cNvPr id="8" name="Conector de seta reta 14"/>
          <p:cNvCxnSpPr>
            <a:cxnSpLocks noChangeShapeType="1"/>
          </p:cNvCxnSpPr>
          <p:nvPr/>
        </p:nvCxnSpPr>
        <p:spPr bwMode="auto">
          <a:xfrm>
            <a:off x="827088" y="618700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9" name="Conector de seta reta 8"/>
          <p:cNvCxnSpPr>
            <a:cxnSpLocks noChangeShapeType="1"/>
          </p:cNvCxnSpPr>
          <p:nvPr/>
        </p:nvCxnSpPr>
        <p:spPr bwMode="auto">
          <a:xfrm>
            <a:off x="6443663" y="5466283"/>
            <a:ext cx="504825" cy="431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" name="Conector de seta reta 9"/>
          <p:cNvCxnSpPr>
            <a:cxnSpLocks noChangeShapeType="1"/>
          </p:cNvCxnSpPr>
          <p:nvPr/>
        </p:nvCxnSpPr>
        <p:spPr bwMode="auto">
          <a:xfrm flipH="1">
            <a:off x="1544638" y="4242320"/>
            <a:ext cx="1731962" cy="2444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" name="Conector de seta reta 10"/>
          <p:cNvCxnSpPr>
            <a:cxnSpLocks noChangeShapeType="1"/>
          </p:cNvCxnSpPr>
          <p:nvPr/>
        </p:nvCxnSpPr>
        <p:spPr bwMode="auto">
          <a:xfrm flipV="1">
            <a:off x="5003800" y="2081733"/>
            <a:ext cx="2232025" cy="20177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" name="Conector de seta reta 11"/>
          <p:cNvCxnSpPr>
            <a:cxnSpLocks noChangeShapeType="1"/>
          </p:cNvCxnSpPr>
          <p:nvPr/>
        </p:nvCxnSpPr>
        <p:spPr bwMode="auto">
          <a:xfrm flipV="1">
            <a:off x="6443663" y="3450158"/>
            <a:ext cx="649287" cy="79216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Conector de seta reta 12"/>
          <p:cNvCxnSpPr>
            <a:cxnSpLocks noChangeShapeType="1"/>
          </p:cNvCxnSpPr>
          <p:nvPr/>
        </p:nvCxnSpPr>
        <p:spPr bwMode="auto">
          <a:xfrm flipV="1">
            <a:off x="6516688" y="4242320"/>
            <a:ext cx="792162" cy="431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Elipse 13"/>
          <p:cNvSpPr>
            <a:spLocks noChangeArrowheads="1"/>
          </p:cNvSpPr>
          <p:nvPr/>
        </p:nvSpPr>
        <p:spPr bwMode="auto">
          <a:xfrm>
            <a:off x="3276600" y="4026420"/>
            <a:ext cx="719138" cy="431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sp>
        <p:nvSpPr>
          <p:cNvPr id="15" name="Elipse 14"/>
          <p:cNvSpPr>
            <a:spLocks noChangeArrowheads="1"/>
          </p:cNvSpPr>
          <p:nvPr/>
        </p:nvSpPr>
        <p:spPr bwMode="auto">
          <a:xfrm>
            <a:off x="4284663" y="4026420"/>
            <a:ext cx="863600" cy="431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sp>
        <p:nvSpPr>
          <p:cNvPr id="16" name="Elipse 15"/>
          <p:cNvSpPr>
            <a:spLocks noChangeArrowheads="1"/>
          </p:cNvSpPr>
          <p:nvPr/>
        </p:nvSpPr>
        <p:spPr bwMode="auto">
          <a:xfrm>
            <a:off x="5364163" y="4026420"/>
            <a:ext cx="1079500" cy="431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sp>
        <p:nvSpPr>
          <p:cNvPr id="17" name="Elipse 16"/>
          <p:cNvSpPr>
            <a:spLocks noChangeArrowheads="1"/>
          </p:cNvSpPr>
          <p:nvPr/>
        </p:nvSpPr>
        <p:spPr bwMode="auto">
          <a:xfrm>
            <a:off x="5508625" y="4531245"/>
            <a:ext cx="1008063" cy="3587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sp>
        <p:nvSpPr>
          <p:cNvPr id="18" name="Elipse 17"/>
          <p:cNvSpPr>
            <a:spLocks noChangeArrowheads="1"/>
          </p:cNvSpPr>
          <p:nvPr/>
        </p:nvSpPr>
        <p:spPr bwMode="auto">
          <a:xfrm>
            <a:off x="5364163" y="5178945"/>
            <a:ext cx="1079500" cy="431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4315345"/>
            <a:ext cx="428625" cy="3429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0" name="Retângulo 40"/>
          <p:cNvSpPr>
            <a:spLocks noChangeArrowheads="1"/>
          </p:cNvSpPr>
          <p:nvPr/>
        </p:nvSpPr>
        <p:spPr bwMode="auto">
          <a:xfrm>
            <a:off x="1042988" y="4818583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pt-BR"/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2915816" y="303039"/>
            <a:ext cx="5976664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Notas fiscais Calçadas ou Adulteradas</a:t>
            </a:r>
            <a:endParaRPr lang="pt-BR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9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213323"/>
            <a:ext cx="9144000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4200" b="1" kern="0" dirty="0" smtClean="0">
                <a:latin typeface="Arial" charset="0"/>
              </a:rPr>
              <a:t>CONSULTAS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pt-BR" sz="4200" kern="0" dirty="0" smtClean="0">
                <a:latin typeface="Arial" charset="0"/>
              </a:rPr>
              <a:t>CONCESSÃO DE RECURSOS</a:t>
            </a:r>
            <a:endParaRPr lang="pt-BR" sz="4200" b="1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04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6" y="1268760"/>
            <a:ext cx="8939640" cy="439248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 bwMode="auto">
          <a:xfrm>
            <a:off x="1979712" y="4293096"/>
            <a:ext cx="2088232" cy="165618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251520" y="2780928"/>
            <a:ext cx="1944216" cy="1728192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76438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6" y="1484784"/>
            <a:ext cx="8850330" cy="376812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 bwMode="auto">
          <a:xfrm>
            <a:off x="107504" y="1124744"/>
            <a:ext cx="2880320" cy="79208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80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862944" cy="417646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 bwMode="auto">
          <a:xfrm>
            <a:off x="35496" y="1268760"/>
            <a:ext cx="2880320" cy="79208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78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213323"/>
            <a:ext cx="9144000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  <a:defRPr/>
            </a:pPr>
            <a:r>
              <a:rPr lang="pt-BR" sz="4200" b="1" kern="0" dirty="0" smtClean="0">
                <a:latin typeface="Arial" charset="0"/>
              </a:rPr>
              <a:t>QUESTÕES PARA FIXAÇÃO</a:t>
            </a:r>
          </a:p>
        </p:txBody>
      </p:sp>
    </p:spTree>
    <p:extLst>
      <p:ext uri="{BB962C8B-B14F-4D97-AF65-F5344CB8AC3E}">
        <p14:creationId xmlns:p14="http://schemas.microsoft.com/office/powerpoint/2010/main" val="564259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" y="1700808"/>
            <a:ext cx="8534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1 - Quanto aos documentos comprobatórios de despesas, há obrigatoriedade dos documentos serem originais ou podem ser substituídos por cópias simples ou autenticadas? </a:t>
            </a:r>
          </a:p>
          <a:p>
            <a:pPr marL="800100" lvl="1" indent="-342900" algn="just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pt-BR" sz="2200" b="0" dirty="0" smtClean="0">
                <a:latin typeface="Arial" pitchFamily="34" charset="0"/>
                <a:cs typeface="Arial" pitchFamily="34" charset="0"/>
              </a:rPr>
              <a:t>Conforme o artigo 30 da IN N. TC-14/2012, assim como na relação do Anexo VII – “Documentos que devem acompanhar a prestação de contas de recursos concedidos (...)”, a prestação de contas deve conter os originais dos documentos comprobatórios da despesa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Questão sobre 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2628357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Questão sobre Prestação de Contas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700808"/>
            <a:ext cx="8534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Referente a prestação de contas de entidade conveniada com o município, a folha de pagamento de dezembro de 2016, FGTS, INSS. FONE, AGUA LUZ e outros com vencimento dia 5 ou dia 10 do mês subsequente, antecipa-se o pagamento para dentro do mês/ano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2016 ou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, pode ser aceito na primeira parcela do convênio seguinte (JANEIRO 2017) os vencidos em janeiro pagos em janeiro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2017?</a:t>
            </a:r>
          </a:p>
          <a:p>
            <a:pPr marL="800100" lvl="1" indent="-342900" algn="just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pt-BR" sz="2200" b="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200" b="0" dirty="0" smtClean="0">
                <a:latin typeface="Arial" pitchFamily="34" charset="0"/>
                <a:cs typeface="Arial" pitchFamily="34" charset="0"/>
              </a:rPr>
              <a:t>IN N. TC-14/2012 </a:t>
            </a:r>
            <a:r>
              <a:rPr lang="pt-BR" sz="2200" b="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200" b="0" dirty="0" err="1">
                <a:latin typeface="Arial" pitchFamily="34" charset="0"/>
                <a:cs typeface="Arial" pitchFamily="34" charset="0"/>
              </a:rPr>
              <a:t>arts</a:t>
            </a:r>
            <a:r>
              <a:rPr lang="pt-BR" sz="2200" b="0" dirty="0">
                <a:latin typeface="Arial" pitchFamily="34" charset="0"/>
                <a:cs typeface="Arial" pitchFamily="34" charset="0"/>
              </a:rPr>
              <a:t>. 35 a 37) dispões nos seguintes termos em relação aos documentos comprobatórios de despesas</a:t>
            </a:r>
            <a:r>
              <a:rPr lang="pt-BR" sz="2200" b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257300" lvl="2" indent="-3429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sz="2200" b="0" dirty="0">
                <a:latin typeface="Arial" pitchFamily="34" charset="0"/>
                <a:cs typeface="Arial" pitchFamily="34" charset="0"/>
              </a:rPr>
              <a:t>Serão admitidos somente os documentos de despesas realizadas em data posterior à assinatura do termo de ajuste e anterior ao término do prazo de sua vigência</a:t>
            </a:r>
            <a:endParaRPr lang="pt-BR" sz="2200" b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7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" y="1700808"/>
            <a:ext cx="8534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  <a:buNone/>
            </a:pPr>
            <a:r>
              <a:rPr lang="pt-B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Complemento da Resposta à questão </a:t>
            </a:r>
            <a:r>
              <a:rPr lang="pt-B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pt-BR" sz="2200" b="0" dirty="0" smtClean="0">
                <a:latin typeface="Arial" pitchFamily="34" charset="0"/>
                <a:cs typeface="Arial" pitchFamily="34" charset="0"/>
              </a:rPr>
              <a:t>A prestação de contas está balizada no regime de caixa e não de competência, de forma que as despesas do final do exercício, com vencimento no ano seguinte não podem ser pagas por conta dos recursos do convênio no ano seguinte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Questão sobre 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3705929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Questão sobre Prestação de Contas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28800"/>
            <a:ext cx="8534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3 - Quem deve analisar a prestação de contas de recursos antecipados? </a:t>
            </a:r>
          </a:p>
          <a:p>
            <a:pPr marL="800100" lvl="1" indent="-3429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dirty="0" smtClean="0">
                <a:latin typeface="Arial" pitchFamily="34" charset="0"/>
                <a:cs typeface="Arial" pitchFamily="34" charset="0"/>
              </a:rPr>
              <a:t>A análise inicia-se pelo concedente que deverá emitir parecer técnico fundamentado em consonância ao art. 47</a:t>
            </a:r>
          </a:p>
          <a:p>
            <a:pPr marL="800100" lvl="1" indent="-3429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dirty="0" smtClean="0">
                <a:latin typeface="Arial" pitchFamily="34" charset="0"/>
                <a:cs typeface="Arial" pitchFamily="34" charset="0"/>
              </a:rPr>
              <a:t>O Órgão de Controle Interno da Unidade emitirá parecer atestando, nos termos da alínea “a” do § 1º do art. 48, que os procedimentos empregados estão em conformidade com a legislação de regência</a:t>
            </a:r>
          </a:p>
          <a:p>
            <a:pPr marL="800100" lvl="1" indent="-3429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dirty="0" smtClean="0">
                <a:latin typeface="Arial" pitchFamily="34" charset="0"/>
                <a:cs typeface="Arial" pitchFamily="34" charset="0"/>
              </a:rPr>
              <a:t>A autoridade máxima da entidade se pronunciará nos termos da alínea “b” do § 1º do art. 48</a:t>
            </a:r>
          </a:p>
        </p:txBody>
      </p:sp>
    </p:spTree>
    <p:extLst>
      <p:ext uri="{BB962C8B-B14F-4D97-AF65-F5344CB8AC3E}">
        <p14:creationId xmlns:p14="http://schemas.microsoft.com/office/powerpoint/2010/main" val="3642174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78" y="1124744"/>
            <a:ext cx="8985726" cy="505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" y="1628800"/>
            <a:ext cx="85344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4 - Qual o papel do controle interno na análise da concessão e prestação de contas de recursos antecipados?</a:t>
            </a:r>
          </a:p>
          <a:p>
            <a:pPr marL="800100" lvl="1" indent="-3429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dirty="0" smtClean="0">
                <a:latin typeface="Arial" pitchFamily="34" charset="0"/>
                <a:cs typeface="Arial" pitchFamily="34" charset="0"/>
              </a:rPr>
              <a:t>O controle interno não possui a obrigação de participar da análise da concessão de recursos antecipados. Sua atuação se dá sobre a prestação de contas ou a sua ausência</a:t>
            </a:r>
          </a:p>
          <a:p>
            <a:pPr marL="800100" lvl="1" indent="-3429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dirty="0" smtClean="0">
                <a:latin typeface="Arial" pitchFamily="34" charset="0"/>
                <a:cs typeface="Arial" pitchFamily="34" charset="0"/>
              </a:rPr>
              <a:t>O controle interno emitirá parecer nos termos do artigo 48 da IN N.TC-14/2012, posicionando-se sobre o cumprimento das normas legais e regulamentares indicando eventuais irregularidades ou ilegitimidades constatadas, devendo expressar a sua concordância ou não com a conclusão da análise feita pelo concedente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Questão sobre 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954768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" y="1628800"/>
            <a:ext cx="85344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5 - Em que situações as prestações de contas devem ser encaminhadas ao TCE?</a:t>
            </a:r>
          </a:p>
          <a:p>
            <a:pPr marL="800100" lvl="1" indent="-3429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dirty="0" smtClean="0">
                <a:latin typeface="Arial" pitchFamily="34" charset="0"/>
                <a:cs typeface="Arial" pitchFamily="34" charset="0"/>
              </a:rPr>
              <a:t>Quando solicitadas pelo TCE/SC ou quando implicarem na instauração de tomada de contas especial cujo valor do dano for igual ou superior à quantia para esse efeito fixada anualmente pelo Tribunal</a:t>
            </a:r>
          </a:p>
          <a:p>
            <a:pPr marL="800100" lvl="1" indent="-3429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300" b="0" dirty="0" smtClean="0">
                <a:latin typeface="Arial" pitchFamily="34" charset="0"/>
                <a:cs typeface="Arial" pitchFamily="34" charset="0"/>
              </a:rPr>
              <a:t>Quando o somatório dos diversos débitos de um mesmo responsável perante um mesmo órgão ou entidade exceder o valor fixado anualmente, a autoridade administrativa competente deve consolidá-los em um mesmo procedimento de tomada de contas especial e encaminhá-lo ao Tribunal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Questão sobre 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2813014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09668"/>
            <a:ext cx="5912549" cy="52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49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1814959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sz="4200" kern="0" dirty="0" smtClean="0">
                <a:latin typeface="Arial" charset="0"/>
              </a:rPr>
              <a:t>MUITO OBRIGADO!</a:t>
            </a:r>
            <a:endParaRPr lang="pt-BR" sz="4200" kern="0" dirty="0"/>
          </a:p>
        </p:txBody>
      </p:sp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1192088" y="3426569"/>
            <a:ext cx="6908304" cy="1802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Marcos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André Alves Monteiro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Auditor Fiscal de Controle Externo</a:t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marcosandre@tce.sc.gov.br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06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3" y="980728"/>
            <a:ext cx="9065421" cy="50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36712"/>
            <a:ext cx="5984329" cy="56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81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7232</TotalTime>
  <Words>2552</Words>
  <Application>Microsoft Office PowerPoint</Application>
  <PresentationFormat>Apresentação na tela (4:3)</PresentationFormat>
  <Paragraphs>240</Paragraphs>
  <Slides>63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Courier New</vt:lpstr>
      <vt:lpstr>Tahoma</vt:lpstr>
      <vt:lpstr>Times New Roman</vt:lpstr>
      <vt:lpstr>Wingdings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Mister Kormick</dc:creator>
  <cp:lastModifiedBy>MARCOS ANDRE ALVES MONTEIRO</cp:lastModifiedBy>
  <cp:revision>694</cp:revision>
  <dcterms:created xsi:type="dcterms:W3CDTF">2002-04-17T16:51:02Z</dcterms:created>
  <dcterms:modified xsi:type="dcterms:W3CDTF">2016-11-25T10:48:58Z</dcterms:modified>
</cp:coreProperties>
</file>