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88" r:id="rId2"/>
    <p:sldId id="300" r:id="rId3"/>
    <p:sldId id="348" r:id="rId4"/>
    <p:sldId id="360" r:id="rId5"/>
    <p:sldId id="349" r:id="rId6"/>
    <p:sldId id="354" r:id="rId7"/>
    <p:sldId id="350" r:id="rId8"/>
    <p:sldId id="351" r:id="rId9"/>
    <p:sldId id="352" r:id="rId10"/>
    <p:sldId id="289" r:id="rId11"/>
    <p:sldId id="353" r:id="rId12"/>
    <p:sldId id="359" r:id="rId13"/>
    <p:sldId id="356" r:id="rId14"/>
    <p:sldId id="355" r:id="rId15"/>
    <p:sldId id="357" r:id="rId16"/>
    <p:sldId id="358" r:id="rId17"/>
    <p:sldId id="33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4A2B"/>
    <a:srgbClr val="C29A74"/>
    <a:srgbClr val="DECBB4"/>
    <a:srgbClr val="A92D2F"/>
    <a:srgbClr val="FEC630"/>
    <a:srgbClr val="5D7373"/>
    <a:srgbClr val="FF5969"/>
    <a:srgbClr val="92D050"/>
    <a:srgbClr val="00A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CFBBB-DB6A-40C4-AD2A-52795C8E50C4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E9AA-03A3-4231-AF15-A1E1AA23D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3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412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53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79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039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86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3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27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41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93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38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86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21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414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929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86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EE868-ECCE-48CE-A033-A757A6481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4DAEFA-0068-4FAD-9169-E91B6D986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D48404-9AE1-4E69-99A7-906ED07A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B7235A-8B33-4444-AAF4-6A8F92C2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D4CC67-9A19-42A9-91ED-2BE56A9E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58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89DD7-F535-4AEB-BDAE-E8AF9DB7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127601-A0BA-46A2-A789-E93833C91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3D44EA-BFFD-47F4-AC3A-1BBB4C50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446CA7-339D-4A88-954A-F4911A6B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DBF2FD-8235-4545-A95B-379234B0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82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AFDD59-1A9D-49D0-9547-E51C57335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E94B71-5A0B-46A2-AAF6-7C38E3730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0C091D-8BB1-418D-A8F5-9B909BE7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760A51-E612-46BD-B9F1-4E551139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605CDB-E94E-4365-B42D-653D627A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81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EDE5D-B339-4469-9E08-B3692986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0E4F86-C022-4B93-9077-3F3180C90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4989AE-36F4-4F45-9F9C-BD556CBC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9DE7C2-F25D-4B9F-87A3-EA3D5ADF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FBF025-78CF-4F54-B62A-2E37550C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74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C0259-DD35-46AB-A51F-84DFB37D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16A078-60FB-41E0-BC6A-BDED80346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2D2715-C869-4D14-9FE4-C06846E4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3816BB-7EB5-49E8-AADC-7C185C40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AB4A18-A2C9-4EBD-A5C5-21879069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89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4E293-18AE-4077-9603-BFC15370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3B3226-1FD7-4961-BAAD-9818308FD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2D4D13-CA1B-409C-BE12-0FA28B477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37E81F-DE54-4A84-912C-245E00E8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1EA77D-5FBA-42FB-9552-0C377F81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517A06-8520-49A1-9FEF-6AFC5D71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1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2E87E-3C4D-49AA-9557-D093F70C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675B5C-586E-4A81-8212-99DC4DB36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917285-3500-40BA-891E-F8C37404D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F796E8-443E-4B84-8183-5BD97BDA0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EDC4C4D-C089-43D0-A81A-1BE684A28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5C4C391-D7C3-4CC8-BCC7-6EB59926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BC592C-BB00-4A15-8377-B93B0DFA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551D56-C2EB-4200-8C89-E94F2D75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41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AFD23-0FA7-42FD-8847-69784B48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8EA585-2365-4CA4-814C-828B7E67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1C361C-ED6D-4E2B-98C6-F7B9D58F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44BCBC-8F59-4A02-B565-B4B8E210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21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3CA9641-7EAF-494A-8E70-8DEB6FE2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738A3E-0E02-4D72-97F1-E4DC2EF8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A2562D-D659-45C3-85B4-13E47FC0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74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F92DA-778C-42F4-A523-AA81B16E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5C4129-042C-4409-A9D3-4F8A235B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0C21EE-6A21-445D-86FE-B92527DE5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D06AFE-2522-486D-A63C-3A8918F3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95000D-B6CC-48F6-B618-C40A7990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9FC6CF-7194-41C4-8B98-E6BE79E7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22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A153C-BB87-4993-93E3-EC9EFC7C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B333F1-588F-48BC-8E08-F064F0A52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23E888-D1C6-4E7B-9065-99A62BA9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BCA3AC-0A30-435B-95B7-8DE1780E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1799E8-5266-497B-B351-6A4EEB18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C1C5DA-ACCA-4CB5-8499-CECCA56A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67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FE9E650-9198-4D8D-B0D2-2025440C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9A126E-90A7-4FFB-909E-E9E73DAF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A97812-0C0E-40A0-B696-E1834F9DD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8B87C6-792E-46FB-A926-47167E779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15E851-D198-4A8A-BDE4-B0D43606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69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lanalto.gov.br/ccivil_03/leis/L8666cons.htm#art24" TargetMode="External"/><Relationship Id="rId4" Type="http://schemas.openxmlformats.org/officeDocument/2006/relationships/hyperlink" Target="http://www.planalto.gov.br/ccivil_03/leis/lcp/lcp123.htm#art4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lanalto.gov.br/ccivil_03/_ato2019-2022/2021/lei/L14133.htm#art2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272B858-3F29-0D7B-35B2-102D5AF012A2}"/>
              </a:ext>
            </a:extLst>
          </p:cNvPr>
          <p:cNvSpPr txBox="1"/>
          <p:nvPr/>
        </p:nvSpPr>
        <p:spPr>
          <a:xfrm>
            <a:off x="6746143" y="1391127"/>
            <a:ext cx="5285161" cy="282765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CONTRATAÇÃO DIRETA </a:t>
            </a:r>
            <a:r>
              <a:rPr lang="en-US" sz="3600" b="1" dirty="0">
                <a:latin typeface="+mj-lt"/>
                <a:ea typeface="+mj-ea"/>
                <a:cs typeface="+mj-cs"/>
              </a:rPr>
              <a:t>E A 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REGULAMENTAÇÃO DA </a:t>
            </a:r>
            <a:r>
              <a:rPr lang="en-US" sz="3600" b="1" dirty="0">
                <a:latin typeface="+mj-lt"/>
                <a:ea typeface="+mj-ea"/>
                <a:cs typeface="+mj-cs"/>
              </a:rPr>
              <a:t>NOVA 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LEI DE LICITAÇÕES PELOS MUNICÍPIOS</a:t>
            </a:r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 descr="Uma imagem contendo edifício, piso, placa, homem&#10;&#10;Descrição gerada automaticamente">
            <a:extLst>
              <a:ext uri="{FF2B5EF4-FFF2-40B4-BE49-F238E27FC236}">
                <a16:creationId xmlns:a16="http://schemas.microsoft.com/office/drawing/2014/main" id="{9518EFAE-D388-E3B7-3AC2-2758A5D0F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30" b="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D59C5FC-A9C1-ECA1-0BE3-E1819E16B74C}"/>
              </a:ext>
            </a:extLst>
          </p:cNvPr>
          <p:cNvSpPr txBox="1"/>
          <p:nvPr/>
        </p:nvSpPr>
        <p:spPr>
          <a:xfrm>
            <a:off x="7054595" y="5971354"/>
            <a:ext cx="4668256" cy="6332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AZOR EL ACHKAR, </a:t>
            </a:r>
            <a:r>
              <a:rPr lang="en-US" dirty="0" err="1"/>
              <a:t>M.Sc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Auditor Fiscal de </a:t>
            </a:r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Externo</a:t>
            </a:r>
            <a:r>
              <a:rPr lang="en-US" dirty="0"/>
              <a:t> – TCE/SC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54119B4-358A-8053-107B-BCBA56FFC236}"/>
              </a:ext>
            </a:extLst>
          </p:cNvPr>
          <p:cNvSpPr txBox="1"/>
          <p:nvPr/>
        </p:nvSpPr>
        <p:spPr>
          <a:xfrm>
            <a:off x="9710928" y="253396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31 de agosto de 2022</a:t>
            </a:r>
          </a:p>
        </p:txBody>
      </p:sp>
      <p:pic>
        <p:nvPicPr>
          <p:cNvPr id="29" name="Imagem 28" descr="Uma imagem contendo Texto&#10;&#10;Descrição gerada automaticamente">
            <a:extLst>
              <a:ext uri="{FF2B5EF4-FFF2-40B4-BE49-F238E27FC236}">
                <a16:creationId xmlns:a16="http://schemas.microsoft.com/office/drawing/2014/main" id="{34F14DA8-E593-2B4E-587D-7E8B2DA3F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66" y="3036227"/>
            <a:ext cx="2836506" cy="1549421"/>
          </a:xfrm>
          <a:prstGeom prst="rect">
            <a:avLst/>
          </a:prstGeom>
        </p:spPr>
      </p:pic>
      <p:pic>
        <p:nvPicPr>
          <p:cNvPr id="32" name="Imagem 31" descr="Padrão do plano de fundo&#10;&#10;Descrição gerada automaticamente">
            <a:extLst>
              <a:ext uri="{FF2B5EF4-FFF2-40B4-BE49-F238E27FC236}">
                <a16:creationId xmlns:a16="http://schemas.microsoft.com/office/drawing/2014/main" id="{AAFFD572-3CDF-E621-B570-6FDB920A7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6" y="4218778"/>
            <a:ext cx="1322445" cy="23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20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9109A-F2BE-606C-D2CF-C4704C9019DD}"/>
              </a:ext>
            </a:extLst>
          </p:cNvPr>
          <p:cNvSpPr txBox="1"/>
          <p:nvPr/>
        </p:nvSpPr>
        <p:spPr>
          <a:xfrm>
            <a:off x="2961774" y="1828562"/>
            <a:ext cx="897355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75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§1º Para fins de aferição dos valores que atendam aos limites referidos nos incisos I e II do 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caput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deste artigo, deverão ser observados:</a:t>
            </a: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 - o somatório do que for despendido no exercício financeiro pela respectiva unidade gestora;</a:t>
            </a: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II - o somatório da despesa realizada com objetos de mesma natureza, entendidos como tais aqueles relativos a contratações no mesmo </a:t>
            </a:r>
            <a:r>
              <a:rPr lang="pt-BR" sz="2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ramo de atividade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 67/2021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Classificação Nacional de Atividades Econômicas (CNAE)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2D9C50-015F-1B28-A594-B3B679860639}"/>
              </a:ext>
            </a:extLst>
          </p:cNvPr>
          <p:cNvSpPr txBox="1"/>
          <p:nvPr/>
        </p:nvSpPr>
        <p:spPr>
          <a:xfrm>
            <a:off x="4114800" y="368856"/>
            <a:ext cx="587141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cap="none" spc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Ramo de atividade</a:t>
            </a:r>
            <a:endParaRPr lang="pt-BR" sz="4000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1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9109A-F2BE-606C-D2CF-C4704C9019DD}"/>
              </a:ext>
            </a:extLst>
          </p:cNvPr>
          <p:cNvSpPr txBox="1"/>
          <p:nvPr/>
        </p:nvSpPr>
        <p:spPr>
          <a:xfrm>
            <a:off x="2815392" y="1766768"/>
            <a:ext cx="909587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75.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§3º As contratações de que tratam os incisos I e II do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caput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deste artigo serão preferencialmente precedidas de divulgação de aviso em sítio eletrônico oficial, pelo prazo mínimo de 3 (três) dias úteis, com a especificação do objeto pretendido e com a manifestação de interesse da Administração em obter propostas adicionais de eventuais interessados, devendo ser selecionada a proposta mais vantajosa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pt-BR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Minuta Resolução TCESC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§1º As contratações diretas ficarão dispensadas da adoção do sistema de dispensa eletrônica quando inferiores à 30% (trinta por cento) do limite previsto nos incisos I e II</a:t>
            </a:r>
            <a:r>
              <a:rPr lang="pt-BR" sz="20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 art. 75 da Lei n. 14.133, de 1º de abril de 2021;</a:t>
            </a:r>
            <a:endParaRPr lang="pt-BR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2D9C50-015F-1B28-A594-B3B679860639}"/>
              </a:ext>
            </a:extLst>
          </p:cNvPr>
          <p:cNvSpPr txBox="1"/>
          <p:nvPr/>
        </p:nvSpPr>
        <p:spPr>
          <a:xfrm>
            <a:off x="3585410" y="368856"/>
            <a:ext cx="741145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cap="none" spc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Aviso sítio eletrônico</a:t>
            </a:r>
            <a:endParaRPr lang="pt-BR" sz="4000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4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9109A-F2BE-606C-D2CF-C4704C9019DD}"/>
              </a:ext>
            </a:extLst>
          </p:cNvPr>
          <p:cNvSpPr txBox="1"/>
          <p:nvPr/>
        </p:nvSpPr>
        <p:spPr>
          <a:xfrm>
            <a:off x="2839453" y="1657052"/>
            <a:ext cx="909587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95. O instrumento de contrato é obrigatório, </a:t>
            </a:r>
            <a:r>
              <a:rPr lang="pt-BR" sz="2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salvo nas seguintes hipóteses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em que a Administração poderá substituí-lo por outro instrumento hábil, como carta-contrato, nota de empenho de despesa, autorização de compra ou ordem de execução de serviço:</a:t>
            </a:r>
          </a:p>
          <a:p>
            <a:pPr algn="just"/>
            <a:r>
              <a:rPr lang="pt-BR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 - </a:t>
            </a:r>
            <a:r>
              <a:rPr lang="pt-BR" sz="2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dispensa de licitação em razão de valor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/>
            <a:r>
              <a:rPr lang="pt-BR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II - compras com entrega imediata e integral dos bens adquiridos e dos quais não resultem obrigações futuras, inclusive quanto a assistência técnica, </a:t>
            </a:r>
            <a:r>
              <a:rPr lang="pt-BR" sz="2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independentemente de seu valor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2D9C50-015F-1B28-A594-B3B679860639}"/>
              </a:ext>
            </a:extLst>
          </p:cNvPr>
          <p:cNvSpPr txBox="1"/>
          <p:nvPr/>
        </p:nvSpPr>
        <p:spPr>
          <a:xfrm>
            <a:off x="4114800" y="368856"/>
            <a:ext cx="762802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cap="none" spc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Dispensa Contrato</a:t>
            </a:r>
            <a:endParaRPr lang="pt-BR" sz="4000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6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9109A-F2BE-606C-D2CF-C4704C9019DD}"/>
              </a:ext>
            </a:extLst>
          </p:cNvPr>
          <p:cNvSpPr txBox="1"/>
          <p:nvPr/>
        </p:nvSpPr>
        <p:spPr>
          <a:xfrm>
            <a:off x="2863516" y="1964829"/>
            <a:ext cx="90958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75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32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§4º As contratações de que tratam os incisos I e II do 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caput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deste artigo serão preferencialmente pagas por meio de cartão de pagamento, cujo extrato deverá ser divulgado e mantido à disposição do público no Portal Nacional de Contratações Públicas.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2D9C50-015F-1B28-A594-B3B679860639}"/>
              </a:ext>
            </a:extLst>
          </p:cNvPr>
          <p:cNvSpPr txBox="1"/>
          <p:nvPr/>
        </p:nvSpPr>
        <p:spPr>
          <a:xfrm>
            <a:off x="4018547" y="368856"/>
            <a:ext cx="712269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cap="none" spc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Cartão de pagamento</a:t>
            </a:r>
            <a:endParaRPr lang="pt-BR" sz="4000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4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9109A-F2BE-606C-D2CF-C4704C9019DD}"/>
              </a:ext>
            </a:extLst>
          </p:cNvPr>
          <p:cNvSpPr txBox="1"/>
          <p:nvPr/>
        </p:nvSpPr>
        <p:spPr>
          <a:xfrm>
            <a:off x="2863516" y="1964829"/>
            <a:ext cx="909587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 67/2021</a:t>
            </a:r>
          </a:p>
          <a:p>
            <a:pPr algn="just"/>
            <a:r>
              <a:rPr lang="pt-BR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Art. 22. No caso do procedimento restar fracassado, o órgão ou entidade poderá:</a:t>
            </a:r>
          </a:p>
          <a:p>
            <a:pPr algn="just"/>
            <a:r>
              <a:rPr lang="pt-BR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 - republicar o procedimento;</a:t>
            </a:r>
          </a:p>
          <a:p>
            <a:pPr algn="just"/>
            <a:r>
              <a:rPr lang="pt-BR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II - fixar prazo para que os fornecedores interessados possam adequar as suas propostas ou sua situação no que se refere à habilitação;</a:t>
            </a:r>
          </a:p>
          <a:p>
            <a:pPr algn="just"/>
            <a:r>
              <a:rPr lang="pt-BR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III - </a:t>
            </a:r>
            <a:r>
              <a:rPr lang="pt-BR" sz="2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valer-se, para a contratação, de proposta obtida na pesquisa de preços que serviu de base ao procedimento, se houver, privilegiando-se os menores preços</a:t>
            </a:r>
            <a:r>
              <a:rPr lang="pt-BR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sempre que possível, e desde que atendidas às condições de habilitação exigidas.</a:t>
            </a:r>
            <a:endParaRPr lang="pt-BR" sz="240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2D9C50-015F-1B28-A594-B3B679860639}"/>
              </a:ext>
            </a:extLst>
          </p:cNvPr>
          <p:cNvSpPr txBox="1"/>
          <p:nvPr/>
        </p:nvSpPr>
        <p:spPr>
          <a:xfrm>
            <a:off x="3874168" y="368856"/>
            <a:ext cx="7122695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cap="none" spc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Licitação deserta ou fracassada</a:t>
            </a:r>
            <a:endParaRPr lang="pt-BR" sz="4000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2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9109A-F2BE-606C-D2CF-C4704C9019DD}"/>
              </a:ext>
            </a:extLst>
          </p:cNvPr>
          <p:cNvSpPr txBox="1"/>
          <p:nvPr/>
        </p:nvSpPr>
        <p:spPr>
          <a:xfrm>
            <a:off x="2887578" y="1445598"/>
            <a:ext cx="909587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49. Não se aplica o disposto nos </a:t>
            </a:r>
            <a:r>
              <a:rPr lang="pt-BR" sz="200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arts. 47 e 48 desta Lei Complementar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quando: </a:t>
            </a:r>
            <a:endParaRPr lang="pt-BR" sz="2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II - não houver um mínimo de 3 (três) fornecedores competitivos enquadrados como microempresas ou empresas de pequeno porte sediados local ou regionalmente e capazes de cumprir as exigências estabelecidas no instrumento convocatório;</a:t>
            </a:r>
            <a:endParaRPr lang="pt-BR" sz="2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III - o tratamento diferenciado e simplificado para as microempresas e empresas de pequeno porte não for vantajoso para a administração pública ou representar prejuízo ao conjunto ou complexo do objeto a ser contratado;</a:t>
            </a:r>
            <a:endParaRPr lang="pt-BR" sz="2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IV - a licitação for dispensável ou inexigível, nos termos dos </a:t>
            </a:r>
            <a:r>
              <a:rPr lang="pt-BR" sz="200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arts. 24 e 25 da Lei nº 8.666, de 21 de junho de 1993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excetuando-se as dispensas tratadas pelos incisos I e II do art. 24 da mesma Lei</a:t>
            </a:r>
            <a:r>
              <a:rPr lang="pt-BR" sz="20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nas quais a compra deverá ser feita preferencialmente de microempresas e empresas de pequeno porte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aplicando-se o disposto no inciso I do art. 48.</a:t>
            </a:r>
            <a:endParaRPr lang="pt-BR" sz="200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2D9C50-015F-1B28-A594-B3B679860639}"/>
              </a:ext>
            </a:extLst>
          </p:cNvPr>
          <p:cNvSpPr txBox="1"/>
          <p:nvPr/>
        </p:nvSpPr>
        <p:spPr>
          <a:xfrm>
            <a:off x="3874168" y="368856"/>
            <a:ext cx="712269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cap="none" spc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Preferência ME/EPP</a:t>
            </a:r>
            <a:endParaRPr lang="pt-BR" sz="4000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6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9109A-F2BE-606C-D2CF-C4704C9019DD}"/>
              </a:ext>
            </a:extLst>
          </p:cNvPr>
          <p:cNvSpPr txBox="1"/>
          <p:nvPr/>
        </p:nvSpPr>
        <p:spPr>
          <a:xfrm>
            <a:off x="2887578" y="1951434"/>
            <a:ext cx="909587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82 </a:t>
            </a:r>
          </a:p>
          <a:p>
            <a:pPr algn="just"/>
            <a:endParaRPr lang="pt-BR" sz="3200" i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§6º O sistema de registro de preços poderá, na forma de regulamento, ser utilizado nas hipóteses de inexigibilidade e de dispensa de licitação para a aquisição de bens ou para a contratação de serviços por mais de um órgão ou entidade.</a:t>
            </a:r>
            <a:endParaRPr lang="pt-BR" sz="320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2D9C50-015F-1B28-A594-B3B679860639}"/>
              </a:ext>
            </a:extLst>
          </p:cNvPr>
          <p:cNvSpPr txBox="1"/>
          <p:nvPr/>
        </p:nvSpPr>
        <p:spPr>
          <a:xfrm>
            <a:off x="2887578" y="368856"/>
            <a:ext cx="909587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Registro de preço I e II do 75</a:t>
            </a:r>
            <a:endParaRPr lang="pt-BR" sz="4000" b="1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64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CF94C6E-2E1E-4B4C-FD79-E71FE5B7B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2EE4F3C7-ADAB-29B3-92DE-0BD7E4FCE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179839"/>
            <a:ext cx="2543311" cy="115866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101CC82-E45F-3B2A-39AE-8FC58E67B607}"/>
              </a:ext>
            </a:extLst>
          </p:cNvPr>
          <p:cNvSpPr txBox="1"/>
          <p:nvPr/>
        </p:nvSpPr>
        <p:spPr>
          <a:xfrm>
            <a:off x="1893447" y="2142701"/>
            <a:ext cx="6093724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685925" algn="l"/>
              </a:tabLst>
            </a:pPr>
            <a:r>
              <a:rPr lang="pt-BR" sz="60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Obrigado</a:t>
            </a:r>
            <a:endParaRPr lang="pt-BR" sz="6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0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7146EAC4-3CC7-BAA3-341A-9E79DD6AA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5445B0-00A1-8048-927A-2359D6768A32}"/>
              </a:ext>
            </a:extLst>
          </p:cNvPr>
          <p:cNvSpPr txBox="1"/>
          <p:nvPr/>
        </p:nvSpPr>
        <p:spPr>
          <a:xfrm>
            <a:off x="352925" y="2505456"/>
            <a:ext cx="4336641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 DA APRESENTAÇÃO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44D3291B-F058-A59A-F3D8-F02EEF008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46" y="201611"/>
            <a:ext cx="2543311" cy="115866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09DE512-7506-55C8-A952-CCEF73613C58}"/>
              </a:ext>
            </a:extLst>
          </p:cNvPr>
          <p:cNvSpPr txBox="1">
            <a:spLocks/>
          </p:cNvSpPr>
          <p:nvPr/>
        </p:nvSpPr>
        <p:spPr>
          <a:xfrm>
            <a:off x="5360604" y="1344600"/>
            <a:ext cx="6683350" cy="36715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Destacar aspectos da Nova Lei sobre contratações diretas a serem disciplinados pelos Municípios</a:t>
            </a:r>
          </a:p>
        </p:txBody>
      </p:sp>
    </p:spTree>
    <p:extLst>
      <p:ext uri="{BB962C8B-B14F-4D97-AF65-F5344CB8AC3E}">
        <p14:creationId xmlns:p14="http://schemas.microsoft.com/office/powerpoint/2010/main" val="254621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5BA906BD-D455-8ADA-F136-F456DAACA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59753F3-9B87-F9BD-127C-DA2AF14FF084}"/>
              </a:ext>
            </a:extLst>
          </p:cNvPr>
          <p:cNvSpPr txBox="1"/>
          <p:nvPr/>
        </p:nvSpPr>
        <p:spPr>
          <a:xfrm>
            <a:off x="3774477" y="318836"/>
            <a:ext cx="5510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000" b="1" cap="none" spc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Prejulgado 2300</a:t>
            </a:r>
            <a:endParaRPr lang="pt-BR" sz="4000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7D1F101-19C8-8DF8-6D1E-96FC93FC4238}"/>
              </a:ext>
            </a:extLst>
          </p:cNvPr>
          <p:cNvSpPr txBox="1"/>
          <p:nvPr/>
        </p:nvSpPr>
        <p:spPr>
          <a:xfrm>
            <a:off x="1443790" y="1226233"/>
            <a:ext cx="9906000" cy="5078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u="sng" cap="none" spc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partir da operacionalização do Portal Nacional de Contratações Públicas </a:t>
            </a:r>
            <a:r>
              <a:rPr lang="pt-BR" sz="3600" cap="none" spc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PNCP -, em 09/08/2021, é </a:t>
            </a:r>
            <a:r>
              <a:rPr lang="pt-BR" sz="3600" cap="none" spc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possível a realização de contratações diretas</a:t>
            </a:r>
            <a:r>
              <a:rPr lang="pt-BR" sz="3600" cap="none" spc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3600" b="1" cap="none" spc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inclusive as dispensas de licitações em razão do valor</a:t>
            </a:r>
            <a:r>
              <a:rPr lang="pt-BR" sz="3600" cap="none" spc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com base na Nova Lei de Licitações e Contratos Lei n. 14.133/2021, caso a Administração opte pela sua imediata adoção</a:t>
            </a:r>
            <a:endParaRPr lang="pt-BR" sz="3600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0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9109A-F2BE-606C-D2CF-C4704C9019DD}"/>
              </a:ext>
            </a:extLst>
          </p:cNvPr>
          <p:cNvSpPr txBox="1"/>
          <p:nvPr/>
        </p:nvSpPr>
        <p:spPr>
          <a:xfrm>
            <a:off x="2743887" y="2505432"/>
            <a:ext cx="9095873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75 </a:t>
            </a:r>
          </a:p>
          <a:p>
            <a:pPr algn="just"/>
            <a:endParaRPr lang="pt-BR" sz="3200" i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§5º A dispensa prevista na alínea “c” do inciso IV do 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caput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deste artigo, quando aplicada a obras e serviços de engenharia, seguirá procedimentos especiais instituídos em </a:t>
            </a:r>
            <a:r>
              <a:rPr lang="pt-B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regulamentação específica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320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2D9C50-015F-1B28-A594-B3B679860639}"/>
              </a:ext>
            </a:extLst>
          </p:cNvPr>
          <p:cNvSpPr txBox="1"/>
          <p:nvPr/>
        </p:nvSpPr>
        <p:spPr>
          <a:xfrm>
            <a:off x="2887578" y="368856"/>
            <a:ext cx="9095873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P&amp;D serviços e obras de engenharia</a:t>
            </a:r>
            <a:endParaRPr lang="pt-BR" sz="4000" b="1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9109A-F2BE-606C-D2CF-C4704C9019DD}"/>
              </a:ext>
            </a:extLst>
          </p:cNvPr>
          <p:cNvSpPr txBox="1"/>
          <p:nvPr/>
        </p:nvSpPr>
        <p:spPr>
          <a:xfrm>
            <a:off x="2839453" y="1445598"/>
            <a:ext cx="909587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72. O processo de contratação direta, que compreende os casos de inexigibilidade e de dispensa de licitação, deverá ser instruído com os seguintes documentos:</a:t>
            </a:r>
            <a:endParaRPr lang="pt-BR" sz="32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 - documento de formalização de demanda e, se for o caso, </a:t>
            </a:r>
            <a:r>
              <a:rPr lang="pt-BR" sz="20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estudo técnico preliminar, análise de riscos, termo de referência, projeto básico ou projeto executivo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pt-BR" sz="32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II - estimativa de despesa, que deverá ser calculada na forma estabelecida no 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art. 23 desta Lei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III - parecer jurídico e pareceres técnicos, se for o caso, que demonstrem o atendimento dos requisitos exigidos;</a:t>
            </a:r>
          </a:p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IV - demonstração da compatibilidade da previsão de recursos orçamentários com o compromisso a ser assumido;</a:t>
            </a:r>
          </a:p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 - comprovação de que o contratado preenche os requisitos de habilitação e qualificação mínima necessária;</a:t>
            </a:r>
          </a:p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VI - razão da escolha do contratado;</a:t>
            </a:r>
          </a:p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VII - justificativa de preço;</a:t>
            </a:r>
          </a:p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VIII - autorização da autoridade competente.</a:t>
            </a: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40/2020</a:t>
            </a:r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casos específicos</a:t>
            </a:r>
            <a:endParaRPr lang="pt-BR" sz="280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2D9C50-015F-1B28-A594-B3B679860639}"/>
              </a:ext>
            </a:extLst>
          </p:cNvPr>
          <p:cNvSpPr txBox="1"/>
          <p:nvPr/>
        </p:nvSpPr>
        <p:spPr>
          <a:xfrm>
            <a:off x="4114800" y="368856"/>
            <a:ext cx="587141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cap="none" spc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Dispensa ETP</a:t>
            </a:r>
            <a:endParaRPr lang="pt-BR" sz="4000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9109A-F2BE-606C-D2CF-C4704C9019DD}"/>
              </a:ext>
            </a:extLst>
          </p:cNvPr>
          <p:cNvSpPr txBox="1"/>
          <p:nvPr/>
        </p:nvSpPr>
        <p:spPr>
          <a:xfrm>
            <a:off x="2837390" y="2443877"/>
            <a:ext cx="909587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23.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 valor previamente estimado da contratação deverá ser compatível com os valores praticados pelo mercado, [...].</a:t>
            </a:r>
          </a:p>
          <a:p>
            <a:pPr algn="just"/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3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 65/2021</a:t>
            </a:r>
          </a:p>
          <a:p>
            <a:pPr algn="just"/>
            <a:endParaRPr lang="pt-BR" sz="32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Art. 7º pesquisa concomitante à seleção</a:t>
            </a:r>
            <a:endParaRPr lang="pt-BR" sz="32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2D9C50-015F-1B28-A594-B3B679860639}"/>
              </a:ext>
            </a:extLst>
          </p:cNvPr>
          <p:cNvSpPr txBox="1"/>
          <p:nvPr/>
        </p:nvSpPr>
        <p:spPr>
          <a:xfrm>
            <a:off x="2646950" y="368856"/>
            <a:ext cx="909587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cap="none" spc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Simplifi</a:t>
            </a:r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cação pesquisa preços</a:t>
            </a:r>
            <a:endParaRPr lang="pt-BR" sz="4000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2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9109A-F2BE-606C-D2CF-C4704C9019DD}"/>
              </a:ext>
            </a:extLst>
          </p:cNvPr>
          <p:cNvSpPr txBox="1"/>
          <p:nvPr/>
        </p:nvSpPr>
        <p:spPr>
          <a:xfrm>
            <a:off x="2839453" y="1445598"/>
            <a:ext cx="90958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Minuta Resolução TCESC</a:t>
            </a:r>
          </a:p>
          <a:p>
            <a:pPr algn="just"/>
            <a:endParaRPr lang="pt-BR" sz="3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3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10. Os requisitos da contratação serão especificados em </a:t>
            </a:r>
            <a:r>
              <a:rPr lang="pt-BR" sz="36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edital simplificado</a:t>
            </a:r>
            <a:r>
              <a:rPr lang="pt-BR" sz="3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ser publicado no sistema de dispensa eletrônica a ser utilizado, juntamente com o </a:t>
            </a:r>
            <a:r>
              <a:rPr lang="pt-BR" sz="36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termo de referência simplificado da contratação</a:t>
            </a:r>
            <a:r>
              <a:rPr lang="pt-BR" sz="3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pt-BR" sz="36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2D9C50-015F-1B28-A594-B3B679860639}"/>
              </a:ext>
            </a:extLst>
          </p:cNvPr>
          <p:cNvSpPr txBox="1"/>
          <p:nvPr/>
        </p:nvSpPr>
        <p:spPr>
          <a:xfrm>
            <a:off x="4114800" y="368856"/>
            <a:ext cx="587141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cap="none" spc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 simplificado</a:t>
            </a:r>
            <a:endParaRPr lang="pt-BR" sz="4000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9109A-F2BE-606C-D2CF-C4704C9019DD}"/>
              </a:ext>
            </a:extLst>
          </p:cNvPr>
          <p:cNvSpPr txBox="1"/>
          <p:nvPr/>
        </p:nvSpPr>
        <p:spPr>
          <a:xfrm>
            <a:off x="2839453" y="1445598"/>
            <a:ext cx="909587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53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§5º É dispensável a análise jurídica nas hipóteses previamente definidas em ato da autoridade jurídica máxima competente, que deverá considerar o baixo valor, a baixa complexidade da contratação, a entrega imediata do bem ou a utilização de minutas de editais e instrumentos de contrato, convênio ou outros ajustes previamente padronizados pelo órgão de assessoramento jurídico.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Orientação Normativa AGU 69/2021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casos específicos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2D9C50-015F-1B28-A594-B3B679860639}"/>
              </a:ext>
            </a:extLst>
          </p:cNvPr>
          <p:cNvSpPr txBox="1"/>
          <p:nvPr/>
        </p:nvSpPr>
        <p:spPr>
          <a:xfrm>
            <a:off x="4114800" y="368856"/>
            <a:ext cx="762802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cap="none" spc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Dispensa Parecer Jurídico</a:t>
            </a:r>
            <a:endParaRPr lang="pt-BR" sz="4000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2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9109A-F2BE-606C-D2CF-C4704C9019DD}"/>
              </a:ext>
            </a:extLst>
          </p:cNvPr>
          <p:cNvSpPr txBox="1"/>
          <p:nvPr/>
        </p:nvSpPr>
        <p:spPr>
          <a:xfrm>
            <a:off x="2839452" y="2111804"/>
            <a:ext cx="9095873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70. A documentação referida neste Capítulo poderá ser:</a:t>
            </a:r>
          </a:p>
          <a:p>
            <a:pPr algn="just"/>
            <a:endParaRPr lang="pt-BR" sz="9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III - dispensada, total ou parcialmente, nas contratações para entrega imediata, nas contratações em valores inferiores a 1/4 (um quarto) do limite para dispensa de licitação para compras em geral e nas contratações de produto para pesquisa e desenvolvimento até o valor de R$ 300.000,00 (trezentos mil reais). 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2D9C50-015F-1B28-A594-B3B679860639}"/>
              </a:ext>
            </a:extLst>
          </p:cNvPr>
          <p:cNvSpPr txBox="1"/>
          <p:nvPr/>
        </p:nvSpPr>
        <p:spPr>
          <a:xfrm>
            <a:off x="2839453" y="368856"/>
            <a:ext cx="909587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cap="none" spc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Dispensa Qualificação Técnica</a:t>
            </a:r>
            <a:endParaRPr lang="pt-BR" sz="4000" cap="none" spc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206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1226</Words>
  <Application>Microsoft Office PowerPoint</Application>
  <PresentationFormat>Widescreen</PresentationFormat>
  <Paragraphs>98</Paragraphs>
  <Slides>17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pires</dc:creator>
  <cp:lastModifiedBy>MARISTELA PACHECO ALVES</cp:lastModifiedBy>
  <cp:revision>17</cp:revision>
  <dcterms:created xsi:type="dcterms:W3CDTF">2019-06-16T21:09:22Z</dcterms:created>
  <dcterms:modified xsi:type="dcterms:W3CDTF">2022-09-12T20:57:13Z</dcterms:modified>
</cp:coreProperties>
</file>