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1"/>
  </p:notesMasterIdLst>
  <p:sldIdLst>
    <p:sldId id="523" r:id="rId5"/>
    <p:sldId id="594" r:id="rId6"/>
    <p:sldId id="590" r:id="rId7"/>
    <p:sldId id="606" r:id="rId8"/>
    <p:sldId id="600" r:id="rId9"/>
    <p:sldId id="601" r:id="rId10"/>
    <p:sldId id="602" r:id="rId11"/>
    <p:sldId id="603" r:id="rId12"/>
    <p:sldId id="597" r:id="rId13"/>
    <p:sldId id="605" r:id="rId14"/>
    <p:sldId id="598" r:id="rId15"/>
    <p:sldId id="604" r:id="rId16"/>
    <p:sldId id="599" r:id="rId17"/>
    <p:sldId id="607" r:id="rId18"/>
    <p:sldId id="515" r:id="rId19"/>
    <p:sldId id="514" r:id="rId20"/>
  </p:sldIdLst>
  <p:sldSz cx="12192000" cy="68548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5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4DDFE81-D85E-DA9A-4118-31034CB9D065}" name="ANA BEATRIZ OLIVEIRA RIBEIRO" initials="AR" userId="S::9715@tcesc.tc.br::82b2d8ea-f63b-426b-ad2a-4a97c5e86423" providerId="AD"/>
  <p188:author id="{6C16E1BD-3F23-1642-4ECD-53062B52FCB8}" name="JOSEANE APARECIDA CORREA" initials="JAC" userId="S::4507827@tcesc.tc.br::e0ab9136-e8d4-47f1-84df-425b4e3400f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3E9F7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A6FD50-E5D0-4E78-9251-FE75DB76794A}" v="2" dt="2022-06-13T16:36:48.481"/>
    <p1510:client id="{DB9BFE71-DBD2-48A9-961D-159D4463BA22}" v="1150" dt="2022-06-13T16:25:10.9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98"/>
  </p:normalViewPr>
  <p:slideViewPr>
    <p:cSldViewPr snapToGrid="0">
      <p:cViewPr varScale="1">
        <p:scale>
          <a:sx n="108" d="100"/>
          <a:sy n="108" d="100"/>
        </p:scale>
        <p:origin x="678" y="114"/>
      </p:cViewPr>
      <p:guideLst>
        <p:guide orient="horz" pos="2158"/>
        <p:guide pos="5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0B7FE7-E905-4154-B9D1-CF0D2B83D502}" type="datetimeFigureOut">
              <a:rPr lang="pt-BR" smtClean="0"/>
              <a:t>12/09/2022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730C6B-4E59-412C-925B-66FD3E505B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2771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530193B-564F-4854-8A52-728F3FB19C85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9193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43"/>
            <a:ext cx="9144000" cy="2386495"/>
          </a:xfrm>
        </p:spPr>
        <p:txBody>
          <a:bodyPr anchor="b"/>
          <a:lstStyle>
            <a:lvl1pPr algn="ctr">
              <a:defRPr sz="6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0371"/>
            <a:ext cx="9144000" cy="165499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6B566-C0D6-4B3D-93C8-DDC15F0AC65A}" type="datetimeFigureOut">
              <a:rPr lang="pt-BR" smtClean="0"/>
              <a:t>12/09/2022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F3E7-5514-470A-8C30-F02FEEED1A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2967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6B566-C0D6-4B3D-93C8-DDC15F0AC65A}" type="datetimeFigureOut">
              <a:rPr lang="pt-BR" smtClean="0"/>
              <a:t>12/09/2022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F3E7-5514-470A-8C30-F02FEEED1A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0477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4956"/>
            <a:ext cx="2628900" cy="58091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4956"/>
            <a:ext cx="7734300" cy="580914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6B566-C0D6-4B3D-93C8-DDC15F0AC65A}" type="datetimeFigureOut">
              <a:rPr lang="pt-BR" smtClean="0"/>
              <a:t>12/09/2022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F3E7-5514-470A-8C30-F02FEEED1A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1110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e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noProof="0"/>
              <a:t>Clique para editar o título da página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22277" y="1564722"/>
            <a:ext cx="11339513" cy="359833"/>
          </a:xfrm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266567" indent="0">
              <a:buNone/>
              <a:defRPr/>
            </a:lvl2pPr>
            <a:lvl3pPr marL="542654" indent="0">
              <a:buNone/>
              <a:defRPr/>
            </a:lvl3pPr>
            <a:lvl4pPr marL="809220" indent="0">
              <a:buNone/>
              <a:defRPr/>
            </a:lvl4pPr>
            <a:lvl5pPr marL="1075787" indent="0">
              <a:buNone/>
              <a:defRPr/>
            </a:lvl5pPr>
          </a:lstStyle>
          <a:p>
            <a:pPr lvl="0" rtl="0"/>
            <a:r>
              <a:rPr lang="pt-BR" noProof="0"/>
              <a:t>Subtítulo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>
            <a:lvl1pPr>
              <a:defRPr b="1">
                <a:solidFill>
                  <a:srgbClr val="000000"/>
                </a:solidFill>
              </a:defRPr>
            </a:lvl1pPr>
          </a:lstStyle>
          <a:p>
            <a:fld id="{19B51A1E-902D-48AF-9020-955120F399B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0D32884E-EBB5-47FA-9B0A-E32B264BC5A1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513654" y="2121908"/>
            <a:ext cx="11248136" cy="412203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</p:txBody>
      </p:sp>
    </p:spTree>
    <p:extLst>
      <p:ext uri="{BB962C8B-B14F-4D97-AF65-F5344CB8AC3E}">
        <p14:creationId xmlns:p14="http://schemas.microsoft.com/office/powerpoint/2010/main" val="354560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7F0F9B-AB13-29C0-37F7-0A80D8459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780C7AD-6E14-D547-8954-DFAB53A1D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6B566-C0D6-4B3D-93C8-DDC15F0AC65A}" type="datetimeFigureOut">
              <a:rPr lang="pt-BR" smtClean="0"/>
              <a:t>12/09/2022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430C39D-3EA5-31EC-A5CA-1A2713631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F546A36-6162-BB22-E1EF-6ADEA185D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F3E7-5514-470A-8C30-F02FEEED1A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80205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de Imagem de Tex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Imagem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96000" cy="636840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199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t-BR" noProof="1"/>
              <a:t>Insira ou Arraste e Solte sua foto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0" y="1868930"/>
            <a:ext cx="6641900" cy="1123824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rtlCol="0">
            <a:noAutofit/>
          </a:bodyPr>
          <a:lstStyle>
            <a:lvl1pPr algn="l">
              <a:defRPr sz="4800" b="0" spc="-3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noProof="1"/>
              <a:t>Clique para editar o título da página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4" y="2992755"/>
            <a:ext cx="6641626" cy="589882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567" indent="0">
              <a:buNone/>
              <a:defRPr/>
            </a:lvl2pPr>
            <a:lvl3pPr marL="542654" indent="0">
              <a:buNone/>
              <a:defRPr/>
            </a:lvl3pPr>
            <a:lvl4pPr marL="809220" indent="0">
              <a:buNone/>
              <a:defRPr/>
            </a:lvl4pPr>
            <a:lvl5pPr marL="1075787" indent="0">
              <a:buNone/>
              <a:defRPr/>
            </a:lvl5pPr>
          </a:lstStyle>
          <a:p>
            <a:pPr lvl="0" rtl="0"/>
            <a:r>
              <a:rPr lang="pt-BR" noProof="1"/>
              <a:t>Subtítulo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88000" y="3761906"/>
            <a:ext cx="5472000" cy="2427227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BR" noProof="1"/>
              <a:t>Clique para editar o texto Mestre</a:t>
            </a:r>
          </a:p>
          <a:p>
            <a:pPr lvl="1" rtl="0"/>
            <a:r>
              <a:rPr lang="pt-BR" noProof="1"/>
              <a:t>Segundo nível</a:t>
            </a:r>
          </a:p>
          <a:p>
            <a:pPr lvl="2" rtl="0"/>
            <a:endParaRPr lang="pt-BR" noProof="1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pt-BR" noProof="1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BR" noProof="1" dirty="0" smtClean="0"/>
              <a:pPr rtl="0"/>
              <a:t>‹nº›</a:t>
            </a:fld>
            <a:endParaRPr lang="pt-BR" noProof="1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FA5285E0-8F27-49C4-AADF-92A3B72D41FD}"/>
              </a:ext>
            </a:extLst>
          </p:cNvPr>
          <p:cNvSpPr/>
          <p:nvPr userDrawn="1"/>
        </p:nvSpPr>
        <p:spPr>
          <a:xfrm>
            <a:off x="9775825" y="1761253"/>
            <a:ext cx="1984175" cy="1147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BR" sz="1799" noProof="1"/>
          </a:p>
        </p:txBody>
      </p:sp>
    </p:spTree>
    <p:extLst>
      <p:ext uri="{BB962C8B-B14F-4D97-AF65-F5344CB8AC3E}">
        <p14:creationId xmlns:p14="http://schemas.microsoft.com/office/powerpoint/2010/main" val="15027578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brigad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Espaço Reservado para Imagem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9780102" cy="6800875"/>
          </a:xfrm>
          <a:solidFill>
            <a:schemeClr val="bg1">
              <a:lumMod val="85000"/>
            </a:schemeClr>
          </a:solidFill>
        </p:spPr>
        <p:txBody>
          <a:bodyPr tIns="0" rtlCol="0" anchor="ctr"/>
          <a:lstStyle>
            <a:lvl1pPr marL="0" indent="0" algn="ctr">
              <a:buNone/>
              <a:defRPr sz="1199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t-BR" noProof="1"/>
              <a:t>Insira ou Arraste e Solte sua Foto Aqui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90925" y="4148553"/>
            <a:ext cx="3733800" cy="101321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4800" b="1" spc="-300" baseline="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algn="r" rtl="0"/>
            <a:r>
              <a:rPr lang="pt-BR" noProof="1"/>
              <a:t>Obrigado (a)!</a:t>
            </a:r>
          </a:p>
        </p:txBody>
      </p:sp>
      <p:sp>
        <p:nvSpPr>
          <p:cNvPr id="9" name="Espaço Reservado para Texto 5">
            <a:extLst>
              <a:ext uri="{FF2B5EF4-FFF2-40B4-BE49-F238E27FC236}">
                <a16:creationId xmlns:a16="http://schemas.microsoft.com/office/drawing/2014/main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8200" y="3955873"/>
            <a:ext cx="2910342" cy="316653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>
            <a:no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567" indent="0">
              <a:buNone/>
              <a:defRPr/>
            </a:lvl2pPr>
            <a:lvl3pPr marL="542654" indent="0">
              <a:buNone/>
              <a:defRPr/>
            </a:lvl3pPr>
            <a:lvl4pPr marL="809220" indent="0">
              <a:buNone/>
              <a:defRPr/>
            </a:lvl4pPr>
            <a:lvl5pPr marL="1075787" indent="0">
              <a:buNone/>
              <a:defRPr/>
            </a:lvl5pPr>
          </a:lstStyle>
          <a:p>
            <a:pPr lvl="0" rtl="0"/>
            <a:r>
              <a:rPr lang="pt-BR" noProof="1"/>
              <a:t>Nome completo</a:t>
            </a:r>
          </a:p>
        </p:txBody>
      </p:sp>
      <p:sp>
        <p:nvSpPr>
          <p:cNvPr id="10" name="Espaço Reservado para Texto 6">
            <a:extLst>
              <a:ext uri="{FF2B5EF4-FFF2-40B4-BE49-F238E27FC236}">
                <a16:creationId xmlns:a16="http://schemas.microsoft.com/office/drawing/2014/main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304728"/>
            <a:ext cx="2910342" cy="316653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>
            <a:no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567" indent="0">
              <a:buNone/>
              <a:defRPr/>
            </a:lvl2pPr>
            <a:lvl3pPr marL="542654" indent="0">
              <a:buNone/>
              <a:defRPr/>
            </a:lvl3pPr>
            <a:lvl4pPr marL="809220" indent="0">
              <a:buNone/>
              <a:defRPr/>
            </a:lvl4pPr>
            <a:lvl5pPr marL="1075787" indent="0">
              <a:buNone/>
              <a:defRPr/>
            </a:lvl5pPr>
          </a:lstStyle>
          <a:p>
            <a:pPr lvl="0" rtl="0"/>
            <a:r>
              <a:rPr lang="pt-BR" noProof="1"/>
              <a:t>Número do telefone</a:t>
            </a:r>
          </a:p>
        </p:txBody>
      </p:sp>
      <p:sp>
        <p:nvSpPr>
          <p:cNvPr id="11" name="Espaço Reservado para Texto 7">
            <a:extLst>
              <a:ext uri="{FF2B5EF4-FFF2-40B4-BE49-F238E27FC236}">
                <a16:creationId xmlns:a16="http://schemas.microsoft.com/office/drawing/2014/main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8200" y="4653584"/>
            <a:ext cx="2910342" cy="316653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>
            <a:no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567" indent="0">
              <a:buNone/>
              <a:defRPr/>
            </a:lvl2pPr>
            <a:lvl3pPr marL="542654" indent="0">
              <a:buNone/>
              <a:defRPr/>
            </a:lvl3pPr>
            <a:lvl4pPr marL="809220" indent="0">
              <a:buNone/>
              <a:defRPr/>
            </a:lvl4pPr>
            <a:lvl5pPr marL="1075787" indent="0">
              <a:buNone/>
              <a:defRPr/>
            </a:lvl5pPr>
          </a:lstStyle>
          <a:p>
            <a:pPr lvl="0" rtl="0"/>
            <a:r>
              <a:rPr lang="pt-BR" noProof="1"/>
              <a:t>Contato por Email ou Mídia Social</a:t>
            </a:r>
          </a:p>
        </p:txBody>
      </p:sp>
      <p:sp>
        <p:nvSpPr>
          <p:cNvPr id="12" name="Espaço Reservado para Texto 8">
            <a:extLst>
              <a:ext uri="{FF2B5EF4-FFF2-40B4-BE49-F238E27FC236}">
                <a16:creationId xmlns:a16="http://schemas.microsoft.com/office/drawing/2014/main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8200" y="5002439"/>
            <a:ext cx="2910342" cy="316653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>
            <a:no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266567" indent="0">
              <a:buNone/>
              <a:defRPr/>
            </a:lvl2pPr>
            <a:lvl3pPr marL="542654" indent="0">
              <a:buNone/>
              <a:defRPr/>
            </a:lvl3pPr>
            <a:lvl4pPr marL="809220" indent="0">
              <a:buNone/>
              <a:defRPr/>
            </a:lvl4pPr>
            <a:lvl5pPr marL="1075787" indent="0">
              <a:buNone/>
              <a:defRPr/>
            </a:lvl5pPr>
          </a:lstStyle>
          <a:p>
            <a:pPr lvl="0" rtl="0"/>
            <a:r>
              <a:rPr lang="pt-BR" noProof="1"/>
              <a:t>Site da empresa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0201"/>
            <a:ext cx="432000" cy="54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sz="1799" noProof="1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0201"/>
            <a:ext cx="9780104" cy="546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sz="1799" noProof="1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4" y="6800201"/>
            <a:ext cx="1979897" cy="5462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sz="1799" noProof="1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8458200" y="2684668"/>
            <a:ext cx="3733800" cy="1147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sz="1799" noProof="1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noProof="1"/>
          </a:p>
        </p:txBody>
      </p:sp>
    </p:spTree>
    <p:extLst>
      <p:ext uri="{BB962C8B-B14F-4D97-AF65-F5344CB8AC3E}">
        <p14:creationId xmlns:p14="http://schemas.microsoft.com/office/powerpoint/2010/main" val="3975831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6B566-C0D6-4B3D-93C8-DDC15F0AC65A}" type="datetimeFigureOut">
              <a:rPr lang="pt-BR" smtClean="0"/>
              <a:t>12/09/2022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F3E7-5514-470A-8C30-F02FEEED1A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9292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8947"/>
            <a:ext cx="10515600" cy="285141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7339"/>
            <a:ext cx="10515600" cy="149949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6B566-C0D6-4B3D-93C8-DDC15F0AC65A}" type="datetimeFigureOut">
              <a:rPr lang="pt-BR" smtClean="0"/>
              <a:t>12/09/2022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F3E7-5514-470A-8C30-F02FEEED1A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0039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4780"/>
            <a:ext cx="5181600" cy="4349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4780"/>
            <a:ext cx="5181600" cy="4349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6B566-C0D6-4B3D-93C8-DDC15F0AC65A}" type="datetimeFigureOut">
              <a:rPr lang="pt-BR" smtClean="0"/>
              <a:t>12/09/2022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F3E7-5514-470A-8C30-F02FEEED1A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885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4957"/>
            <a:ext cx="10515600" cy="132494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0384"/>
            <a:ext cx="5157787" cy="82353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3915"/>
            <a:ext cx="5157787" cy="3682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0384"/>
            <a:ext cx="5183188" cy="82353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3915"/>
            <a:ext cx="5183188" cy="3682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6B566-C0D6-4B3D-93C8-DDC15F0AC65A}" type="datetimeFigureOut">
              <a:rPr lang="pt-BR" smtClean="0"/>
              <a:t>12/09/2022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F3E7-5514-470A-8C30-F02FEEED1A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4962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6B566-C0D6-4B3D-93C8-DDC15F0AC65A}" type="datetimeFigureOut">
              <a:rPr lang="pt-BR" smtClean="0"/>
              <a:t>12/09/2022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F3E7-5514-470A-8C30-F02FEEED1A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1703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6B566-C0D6-4B3D-93C8-DDC15F0AC65A}" type="datetimeFigureOut">
              <a:rPr lang="pt-BR" smtClean="0"/>
              <a:t>12/09/2022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F3E7-5514-470A-8C30-F02FEEED1A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4939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6988"/>
            <a:ext cx="3932237" cy="159945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968"/>
            <a:ext cx="6172200" cy="48713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6448"/>
            <a:ext cx="3932237" cy="38098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6B566-C0D6-4B3D-93C8-DDC15F0AC65A}" type="datetimeFigureOut">
              <a:rPr lang="pt-BR" smtClean="0"/>
              <a:t>12/09/2022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F3E7-5514-470A-8C30-F02FEEED1A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8680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6988"/>
            <a:ext cx="3932237" cy="159945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6968"/>
            <a:ext cx="6172200" cy="487136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6448"/>
            <a:ext cx="3932237" cy="38098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6B566-C0D6-4B3D-93C8-DDC15F0AC65A}" type="datetimeFigureOut">
              <a:rPr lang="pt-BR" smtClean="0"/>
              <a:t>12/09/2022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F3E7-5514-470A-8C30-F02FEEED1A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7621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4957"/>
            <a:ext cx="10515600" cy="1324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4780"/>
            <a:ext cx="10515600" cy="4349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3408"/>
            <a:ext cx="2743200" cy="3649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6B566-C0D6-4B3D-93C8-DDC15F0AC65A}" type="datetimeFigureOut">
              <a:rPr lang="pt-BR" smtClean="0"/>
              <a:t>12/09/2022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3408"/>
            <a:ext cx="4114800" cy="3649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3408"/>
            <a:ext cx="2743200" cy="3649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0F3E7-5514-470A-8C30-F02FEEED1A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4015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6" r:id="rId12"/>
    <p:sldLayoutId id="2147483693" r:id="rId13"/>
    <p:sldLayoutId id="2147483688" r:id="rId14"/>
    <p:sldLayoutId id="2147483691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planalto.gov.br/ccivil_03/_ato2019-2022/2021/lei/L14133.htm#art7" TargetMode="Externa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96" y="-1"/>
            <a:ext cx="12217796" cy="68832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1" y="736891"/>
            <a:ext cx="4760846" cy="539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158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4321;p17">
            <a:extLst>
              <a:ext uri="{FF2B5EF4-FFF2-40B4-BE49-F238E27FC236}">
                <a16:creationId xmlns:a16="http://schemas.microsoft.com/office/drawing/2014/main" id="{0670E099-C313-7BB0-6029-A8B449DF632E}"/>
              </a:ext>
            </a:extLst>
          </p:cNvPr>
          <p:cNvSpPr/>
          <p:nvPr/>
        </p:nvSpPr>
        <p:spPr>
          <a:xfrm rot="10800000">
            <a:off x="667397" y="3265713"/>
            <a:ext cx="3110784" cy="2500682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C29DFCE-E5A4-72B8-C3E5-C2F99D33C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5102"/>
            <a:ext cx="10515600" cy="1324949"/>
          </a:xfrm>
        </p:spPr>
        <p:txBody>
          <a:bodyPr/>
          <a:lstStyle/>
          <a:p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cs typeface="Calibri Light"/>
              </a:rPr>
              <a:t>Reflexões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60BF773-EB2D-ABD9-B58A-8183DEA9023C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838200" y="2192328"/>
            <a:ext cx="10884172" cy="550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t-BR" sz="2000" dirty="0">
                <a:solidFill>
                  <a:srgbClr val="000000"/>
                </a:solidFill>
                <a:latin typeface="Montserrat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QUADRO RESUMO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t-BR" dirty="0">
              <a:solidFill>
                <a:schemeClr val="tx1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Espaço Reservado para Texto 2">
            <a:extLst>
              <a:ext uri="{FF2B5EF4-FFF2-40B4-BE49-F238E27FC236}">
                <a16:creationId xmlns:a16="http://schemas.microsoft.com/office/drawing/2014/main" id="{1BA8BD7E-566C-D894-A9DA-9D24D9868BE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38200" y="1540134"/>
            <a:ext cx="10972592" cy="35983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cs typeface="Calibri"/>
              </a:rPr>
              <a:t>Quais são as atribuições dos agentes de contratação?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150" y="133351"/>
            <a:ext cx="1713360" cy="780563"/>
          </a:xfrm>
          <a:prstGeom prst="rect">
            <a:avLst/>
          </a:prstGeom>
        </p:spPr>
      </p:pic>
      <p:sp>
        <p:nvSpPr>
          <p:cNvPr id="3" name="Google Shape;4321;p17">
            <a:extLst>
              <a:ext uri="{FF2B5EF4-FFF2-40B4-BE49-F238E27FC236}">
                <a16:creationId xmlns:a16="http://schemas.microsoft.com/office/drawing/2014/main" id="{6D426779-A15B-1439-03CB-850AA8B4B8F9}"/>
              </a:ext>
            </a:extLst>
          </p:cNvPr>
          <p:cNvSpPr/>
          <p:nvPr/>
        </p:nvSpPr>
        <p:spPr>
          <a:xfrm rot="10800000">
            <a:off x="4324994" y="3265713"/>
            <a:ext cx="3110784" cy="2500682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DDA1822-DCBF-DEC4-5B34-29B24E9136E8}"/>
              </a:ext>
            </a:extLst>
          </p:cNvPr>
          <p:cNvSpPr txBox="1"/>
          <p:nvPr/>
        </p:nvSpPr>
        <p:spPr>
          <a:xfrm>
            <a:off x="4431321" y="3408238"/>
            <a:ext cx="2009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Montserrat" panose="00000500000000000000" pitchFamily="2" charset="0"/>
              </a:rPr>
              <a:t>SELEÇÃO DO</a:t>
            </a:r>
          </a:p>
          <a:p>
            <a:r>
              <a:rPr lang="pt-BR" dirty="0">
                <a:latin typeface="Montserrat" panose="00000500000000000000" pitchFamily="2" charset="0"/>
              </a:rPr>
              <a:t>FORNECEDOR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5CE1516-9B5B-F590-A817-E9797EA34B19}"/>
              </a:ext>
            </a:extLst>
          </p:cNvPr>
          <p:cNvSpPr txBox="1"/>
          <p:nvPr/>
        </p:nvSpPr>
        <p:spPr>
          <a:xfrm>
            <a:off x="667396" y="3427412"/>
            <a:ext cx="20657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PREPARATÓRIA</a:t>
            </a:r>
            <a:endParaRPr lang="pt-BR" dirty="0"/>
          </a:p>
        </p:txBody>
      </p:sp>
      <p:sp>
        <p:nvSpPr>
          <p:cNvPr id="11" name="Google Shape;4321;p17">
            <a:extLst>
              <a:ext uri="{FF2B5EF4-FFF2-40B4-BE49-F238E27FC236}">
                <a16:creationId xmlns:a16="http://schemas.microsoft.com/office/drawing/2014/main" id="{FC5D4536-BA3E-61DE-1897-F74C70752A17}"/>
              </a:ext>
            </a:extLst>
          </p:cNvPr>
          <p:cNvSpPr/>
          <p:nvPr/>
        </p:nvSpPr>
        <p:spPr>
          <a:xfrm rot="10800000">
            <a:off x="7982590" y="3265713"/>
            <a:ext cx="3110784" cy="2500682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C103B661-A54E-9C8D-A3D5-72130E239192}"/>
              </a:ext>
            </a:extLst>
          </p:cNvPr>
          <p:cNvSpPr txBox="1"/>
          <p:nvPr/>
        </p:nvSpPr>
        <p:spPr>
          <a:xfrm>
            <a:off x="7922302" y="3427412"/>
            <a:ext cx="22265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rgbClr val="000000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HOMOLOGAÇÃO</a:t>
            </a:r>
            <a:endParaRPr lang="pt-BR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92AAD3D6-C587-C0D2-01C1-0CB78C250D32}"/>
              </a:ext>
            </a:extLst>
          </p:cNvPr>
          <p:cNvSpPr txBox="1"/>
          <p:nvPr/>
        </p:nvSpPr>
        <p:spPr>
          <a:xfrm>
            <a:off x="838200" y="4319257"/>
            <a:ext cx="1597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Montserrat" panose="00000500000000000000" pitchFamily="2" charset="0"/>
              </a:rPr>
              <a:t>colaborativa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A40185E7-B927-BE79-F4C4-1876364EE64D}"/>
              </a:ext>
            </a:extLst>
          </p:cNvPr>
          <p:cNvSpPr txBox="1"/>
          <p:nvPr/>
        </p:nvSpPr>
        <p:spPr>
          <a:xfrm>
            <a:off x="4505430" y="4319257"/>
            <a:ext cx="1597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Montserrat" panose="00000500000000000000" pitchFamily="2" charset="0"/>
              </a:rPr>
              <a:t>direta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32456084-45FE-0CB5-C63B-D1AF5F2223C8}"/>
              </a:ext>
            </a:extLst>
          </p:cNvPr>
          <p:cNvSpPr txBox="1"/>
          <p:nvPr/>
        </p:nvSpPr>
        <p:spPr>
          <a:xfrm>
            <a:off x="8166387" y="4226924"/>
            <a:ext cx="1597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Montserrat" panose="00000500000000000000" pitchFamily="2" charset="0"/>
              </a:rPr>
              <a:t>Não atua na execução do contrato.</a:t>
            </a:r>
          </a:p>
        </p:txBody>
      </p:sp>
    </p:spTree>
    <p:extLst>
      <p:ext uri="{BB962C8B-B14F-4D97-AF65-F5344CB8AC3E}">
        <p14:creationId xmlns:p14="http://schemas.microsoft.com/office/powerpoint/2010/main" val="3220103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29DFCE-E5A4-72B8-C3E5-C2F99D33C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5102"/>
            <a:ext cx="10515600" cy="1324949"/>
          </a:xfrm>
        </p:spPr>
        <p:txBody>
          <a:bodyPr/>
          <a:lstStyle/>
          <a:p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cs typeface="Calibri Light"/>
              </a:rPr>
              <a:t>Reflexões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60BF773-EB2D-ABD9-B58A-8183DEA9023C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838200" y="2192328"/>
            <a:ext cx="10884172" cy="4122036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pPr marL="0" indent="0" algn="just">
              <a:buNone/>
            </a:pPr>
            <a:r>
              <a:rPr lang="pt-BR" dirty="0">
                <a:solidFill>
                  <a:schemeClr val="tx1"/>
                </a:solidFill>
                <a:latin typeface="Montserrat" panose="00000500000000000000" pitchFamily="2" charset="0"/>
              </a:rPr>
              <a:t>Art. 7º Caberá à autoridade máxima do órgão ou da entidade, ou a quem as normas de organização administrativa indicarem, promover gestão por competências e designar agentes públicos para o desempenho das funções essenciais à execução desta Lei que preencham os seguintes requisitos:</a:t>
            </a:r>
          </a:p>
          <a:p>
            <a:pPr marL="0" indent="0" algn="just">
              <a:buNone/>
            </a:pPr>
            <a:r>
              <a:rPr lang="pt-BR" dirty="0">
                <a:solidFill>
                  <a:schemeClr val="tx1"/>
                </a:solidFill>
                <a:latin typeface="Montserrat" panose="00000500000000000000" pitchFamily="2" charset="0"/>
              </a:rPr>
              <a:t>I - sejam, </a:t>
            </a:r>
            <a:r>
              <a:rPr lang="pt-BR" b="1" u="sng" dirty="0">
                <a:solidFill>
                  <a:schemeClr val="tx1"/>
                </a:solidFill>
                <a:latin typeface="Montserrat" panose="00000500000000000000" pitchFamily="2" charset="0"/>
              </a:rPr>
              <a:t>preferencialmente</a:t>
            </a:r>
            <a:r>
              <a:rPr lang="pt-BR" dirty="0">
                <a:solidFill>
                  <a:schemeClr val="tx1"/>
                </a:solidFill>
                <a:latin typeface="Montserrat" panose="00000500000000000000" pitchFamily="2" charset="0"/>
              </a:rPr>
              <a:t>, servidor efetivo ou empregado público dos quadros permanentes da Administração Pública;</a:t>
            </a:r>
          </a:p>
          <a:p>
            <a:pPr marL="0" indent="0" algn="just">
              <a:buNone/>
            </a:pPr>
            <a:r>
              <a:rPr lang="pt-BR" dirty="0">
                <a:solidFill>
                  <a:schemeClr val="tx1"/>
                </a:solidFill>
                <a:latin typeface="Montserrat" panose="00000500000000000000" pitchFamily="2" charset="0"/>
              </a:rPr>
              <a:t>II - tenham </a:t>
            </a:r>
            <a:r>
              <a:rPr lang="pt-BR" b="1" dirty="0">
                <a:solidFill>
                  <a:schemeClr val="tx1"/>
                </a:solidFill>
                <a:latin typeface="Montserrat" panose="00000500000000000000" pitchFamily="2" charset="0"/>
              </a:rPr>
              <a:t>atribuições relacionadas a licitações e contratos </a:t>
            </a:r>
            <a:r>
              <a:rPr lang="pt-BR" dirty="0">
                <a:solidFill>
                  <a:schemeClr val="tx1"/>
                </a:solidFill>
                <a:latin typeface="Montserrat" panose="00000500000000000000" pitchFamily="2" charset="0"/>
              </a:rPr>
              <a:t>ou possuam </a:t>
            </a:r>
            <a:r>
              <a:rPr lang="pt-BR" b="1" u="sng" dirty="0">
                <a:solidFill>
                  <a:schemeClr val="tx1"/>
                </a:solidFill>
                <a:latin typeface="Montserrat" panose="00000500000000000000" pitchFamily="2" charset="0"/>
              </a:rPr>
              <a:t>formação compatível ou qualificação atestada </a:t>
            </a:r>
            <a:r>
              <a:rPr lang="pt-BR" dirty="0">
                <a:solidFill>
                  <a:schemeClr val="tx1"/>
                </a:solidFill>
                <a:latin typeface="Montserrat" panose="00000500000000000000" pitchFamily="2" charset="0"/>
              </a:rPr>
              <a:t>por certificação profissional emitida por escola de governo criada e mantida pelo poder público; e</a:t>
            </a:r>
          </a:p>
          <a:p>
            <a:pPr marL="0" indent="0" algn="just">
              <a:buNone/>
            </a:pPr>
            <a:r>
              <a:rPr lang="pt-BR" dirty="0">
                <a:solidFill>
                  <a:schemeClr val="tx1"/>
                </a:solidFill>
                <a:latin typeface="Montserrat" panose="00000500000000000000" pitchFamily="2" charset="0"/>
              </a:rPr>
              <a:t>III - </a:t>
            </a:r>
            <a:r>
              <a:rPr lang="pt-BR" b="1" u="sng" dirty="0">
                <a:solidFill>
                  <a:schemeClr val="tx1"/>
                </a:solidFill>
                <a:latin typeface="Montserrat" panose="00000500000000000000" pitchFamily="2" charset="0"/>
              </a:rPr>
              <a:t>não sejam cônjuge ou companheiro de licitantes </a:t>
            </a:r>
            <a:r>
              <a:rPr lang="pt-BR" dirty="0">
                <a:solidFill>
                  <a:schemeClr val="tx1"/>
                </a:solidFill>
                <a:latin typeface="Montserrat" panose="00000500000000000000" pitchFamily="2" charset="0"/>
              </a:rPr>
              <a:t>ou contratados habituais da Administração nem tenham com eles vínculo de parentesco, colateral ou por afinidade, até o terceiro grau, ou de natureza técnica, comercial, econômica, financeira, trabalhista e </a:t>
            </a:r>
            <a:r>
              <a:rPr lang="pt-BR" sz="2600" b="0" i="0" dirty="0">
                <a:solidFill>
                  <a:schemeClr val="tx1"/>
                </a:solidFill>
                <a:effectLst/>
                <a:latin typeface="Montserrat" panose="00000500000000000000" pitchFamily="2" charset="0"/>
              </a:rPr>
              <a:t>civil.</a:t>
            </a:r>
          </a:p>
          <a:p>
            <a:pPr marL="0" indent="0" algn="just">
              <a:buNone/>
            </a:pPr>
            <a:endParaRPr lang="pt-BR" sz="1800" dirty="0">
              <a:solidFill>
                <a:srgbClr val="000000"/>
              </a:solidFill>
              <a:latin typeface="Montserrat" panose="000005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4200" b="1" dirty="0">
                <a:solidFill>
                  <a:schemeClr val="tx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Polêmicas:</a:t>
            </a:r>
          </a:p>
          <a:p>
            <a:pPr algn="just">
              <a:buFont typeface="Wingdings" panose="05000000000000000000" pitchFamily="2" charset="2"/>
              <a:buChar char="à"/>
            </a:pPr>
            <a:r>
              <a:rPr lang="pt-BR" sz="4200" dirty="0">
                <a:solidFill>
                  <a:schemeClr val="tx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Gestão por competências.</a:t>
            </a:r>
          </a:p>
          <a:p>
            <a:pPr algn="just">
              <a:buFont typeface="Wingdings" panose="05000000000000000000" pitchFamily="2" charset="2"/>
              <a:buChar char="à"/>
            </a:pPr>
            <a:r>
              <a:rPr lang="pt-BR" sz="4200" dirty="0">
                <a:solidFill>
                  <a:schemeClr val="tx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Segregação de funções.</a:t>
            </a:r>
          </a:p>
          <a:p>
            <a:pPr algn="just">
              <a:buFont typeface="Wingdings" panose="05000000000000000000" pitchFamily="2" charset="2"/>
              <a:buChar char="à"/>
            </a:pPr>
            <a:r>
              <a:rPr lang="pt-BR" sz="4200" dirty="0">
                <a:solidFill>
                  <a:schemeClr val="tx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Conflito de competências</a:t>
            </a:r>
            <a:endParaRPr lang="pt-BR" sz="4200" dirty="0">
              <a:solidFill>
                <a:schemeClr val="tx1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Espaço Reservado para Texto 2">
            <a:extLst>
              <a:ext uri="{FF2B5EF4-FFF2-40B4-BE49-F238E27FC236}">
                <a16:creationId xmlns:a16="http://schemas.microsoft.com/office/drawing/2014/main" id="{1BA8BD7E-566C-D894-A9DA-9D24D9868BE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38200" y="1540134"/>
            <a:ext cx="10972592" cy="35983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cs typeface="Calibri"/>
              </a:rPr>
              <a:t>Requisitos aos agentes de contratação?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150" y="133351"/>
            <a:ext cx="1713360" cy="78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799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29DFCE-E5A4-72B8-C3E5-C2F99D33C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5102"/>
            <a:ext cx="10515600" cy="1324949"/>
          </a:xfrm>
        </p:spPr>
        <p:txBody>
          <a:bodyPr/>
          <a:lstStyle/>
          <a:p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cs typeface="Calibri Light"/>
              </a:rPr>
              <a:t>Reflexões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60BF773-EB2D-ABD9-B58A-8183DEA9023C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838200" y="2192328"/>
            <a:ext cx="10884172" cy="5307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pt-BR" dirty="0">
                <a:solidFill>
                  <a:schemeClr val="tx1"/>
                </a:solidFill>
                <a:latin typeface="Montserrat" panose="00000500000000000000" pitchFamily="2" charset="0"/>
              </a:rPr>
              <a:t>Quadro resumo</a:t>
            </a:r>
          </a:p>
          <a:p>
            <a:pPr marL="0" indent="0" algn="just">
              <a:buNone/>
            </a:pPr>
            <a:endParaRPr lang="pt-BR" sz="4200" dirty="0">
              <a:solidFill>
                <a:schemeClr val="tx1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Espaço Reservado para Texto 2">
            <a:extLst>
              <a:ext uri="{FF2B5EF4-FFF2-40B4-BE49-F238E27FC236}">
                <a16:creationId xmlns:a16="http://schemas.microsoft.com/office/drawing/2014/main" id="{1BA8BD7E-566C-D894-A9DA-9D24D9868BE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38200" y="1540134"/>
            <a:ext cx="10972592" cy="35983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cs typeface="Calibri"/>
              </a:rPr>
              <a:t>Requisitos aos agentes de contratação?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150" y="133351"/>
            <a:ext cx="1713360" cy="780563"/>
          </a:xfrm>
          <a:prstGeom prst="rect">
            <a:avLst/>
          </a:prstGeom>
        </p:spPr>
      </p:pic>
      <p:sp>
        <p:nvSpPr>
          <p:cNvPr id="3" name="Google Shape;4311;p17">
            <a:extLst>
              <a:ext uri="{FF2B5EF4-FFF2-40B4-BE49-F238E27FC236}">
                <a16:creationId xmlns:a16="http://schemas.microsoft.com/office/drawing/2014/main" id="{616A9622-8AFF-25F4-7E00-0215298C6555}"/>
              </a:ext>
            </a:extLst>
          </p:cNvPr>
          <p:cNvSpPr/>
          <p:nvPr/>
        </p:nvSpPr>
        <p:spPr>
          <a:xfrm>
            <a:off x="1206276" y="3276401"/>
            <a:ext cx="2461371" cy="2410966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dirty="0">
                <a:latin typeface="Montserrat" panose="00000500000000000000" pitchFamily="2" charset="0"/>
                <a:ea typeface="Times New Roman" panose="02020603050405020304" pitchFamily="18" charset="0"/>
              </a:rPr>
              <a:t>A</a:t>
            </a:r>
            <a:r>
              <a:rPr lang="pt-BR" dirty="0"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tribuições relacionadas a licitações e contratos.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4311;p17">
            <a:extLst>
              <a:ext uri="{FF2B5EF4-FFF2-40B4-BE49-F238E27FC236}">
                <a16:creationId xmlns:a16="http://schemas.microsoft.com/office/drawing/2014/main" id="{C8A5740F-F7C6-38C5-B421-6ACAFCC90BFE}"/>
              </a:ext>
            </a:extLst>
          </p:cNvPr>
          <p:cNvSpPr/>
          <p:nvPr/>
        </p:nvSpPr>
        <p:spPr>
          <a:xfrm>
            <a:off x="4654535" y="3276401"/>
            <a:ext cx="2461371" cy="2410966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2000" dirty="0">
                <a:latin typeface="Montserrat" panose="00000500000000000000" pitchFamily="2" charset="0"/>
                <a:ea typeface="Times New Roman" panose="02020603050405020304" pitchFamily="18" charset="0"/>
              </a:rPr>
              <a:t>F</a:t>
            </a:r>
            <a:r>
              <a:rPr lang="pt-BR" sz="2000" dirty="0"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ormação compatível com as atividades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4311;p17">
            <a:extLst>
              <a:ext uri="{FF2B5EF4-FFF2-40B4-BE49-F238E27FC236}">
                <a16:creationId xmlns:a16="http://schemas.microsoft.com/office/drawing/2014/main" id="{9DD2913A-115E-482B-094B-2B7DE185D99B}"/>
              </a:ext>
            </a:extLst>
          </p:cNvPr>
          <p:cNvSpPr/>
          <p:nvPr/>
        </p:nvSpPr>
        <p:spPr>
          <a:xfrm>
            <a:off x="8039390" y="3276401"/>
            <a:ext cx="2461371" cy="2410966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dirty="0">
                <a:latin typeface="Montserrat" panose="00000500000000000000" pitchFamily="2" charset="0"/>
                <a:ea typeface="Times New Roman" panose="02020603050405020304" pitchFamily="18" charset="0"/>
              </a:rPr>
              <a:t>S</a:t>
            </a:r>
            <a:r>
              <a:rPr lang="pt-BR" dirty="0"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er detentor de qualificação atestada por certificação profissional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7343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29DFCE-E5A4-72B8-C3E5-C2F99D33C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5102"/>
            <a:ext cx="10515600" cy="1324949"/>
          </a:xfrm>
        </p:spPr>
        <p:txBody>
          <a:bodyPr/>
          <a:lstStyle/>
          <a:p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cs typeface="Calibri Light"/>
              </a:rPr>
              <a:t>Reflexões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60BF773-EB2D-ABD9-B58A-8183DEA9023C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838200" y="2192328"/>
            <a:ext cx="10884172" cy="41220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spcBef>
                <a:spcPts val="1125"/>
              </a:spcBef>
              <a:spcAft>
                <a:spcPts val="1125"/>
              </a:spcAft>
              <a:buNone/>
            </a:pPr>
            <a:r>
              <a:rPr lang="pt-BR" sz="18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Art. 8º § 4º Em licitação que envolva </a:t>
            </a:r>
            <a:r>
              <a:rPr lang="pt-BR" sz="1800" b="1" u="sng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bens ou serviços especiais </a:t>
            </a:r>
            <a:r>
              <a:rPr lang="pt-BR" sz="18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cujo objeto não seja </a:t>
            </a:r>
            <a:r>
              <a:rPr lang="pt-BR" sz="1800" b="1" u="sng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rotineiramente contratado pela Administração</a:t>
            </a:r>
            <a:r>
              <a:rPr lang="pt-BR" sz="18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, poderá ser contratado, por prazo determinado, serviço de empresa ou de profissional </a:t>
            </a:r>
            <a:r>
              <a:rPr lang="pt-BR" sz="1800" b="1" u="sng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especializado</a:t>
            </a:r>
            <a:r>
              <a:rPr lang="pt-BR" sz="18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para assessorar os agentes públicos responsáveis pela condução da licitação.</a:t>
            </a:r>
            <a:endParaRPr lang="pt-BR" sz="1800" dirty="0">
              <a:effectLst/>
              <a:latin typeface="Montserrat" panose="00000500000000000000" pitchFamily="2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18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pt-BR" sz="18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Preocupação com capacitação e aderência de qualidades do agente público para garantir uma boa contratação – permite-se a contratação de empresa ou profissional especializados para apoio. </a:t>
            </a:r>
          </a:p>
          <a:p>
            <a:pPr marL="0" indent="0" algn="just">
              <a:buNone/>
            </a:pPr>
            <a:endParaRPr lang="pt-BR" sz="1800" dirty="0">
              <a:solidFill>
                <a:srgbClr val="000000"/>
              </a:solidFill>
              <a:latin typeface="Montserrat" panose="000005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1800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Polêmica</a:t>
            </a:r>
          </a:p>
          <a:p>
            <a:pPr marL="0" indent="0" algn="just">
              <a:buNone/>
            </a:pPr>
            <a:r>
              <a:rPr lang="pt-BR" sz="18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Como dar-se-á essa contratação?</a:t>
            </a:r>
            <a:endParaRPr lang="pt-BR" sz="18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Espaço Reservado para Texto 2">
            <a:extLst>
              <a:ext uri="{FF2B5EF4-FFF2-40B4-BE49-F238E27FC236}">
                <a16:creationId xmlns:a16="http://schemas.microsoft.com/office/drawing/2014/main" id="{1BA8BD7E-566C-D894-A9DA-9D24D9868BE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38200" y="1540134"/>
            <a:ext cx="10972592" cy="35983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cs typeface="Calibri"/>
              </a:rPr>
              <a:t>Requisitos aos agentes de contratação?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150" y="133351"/>
            <a:ext cx="1713360" cy="78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032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29DFCE-E5A4-72B8-C3E5-C2F99D33C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5102"/>
            <a:ext cx="10515600" cy="1324949"/>
          </a:xfrm>
        </p:spPr>
        <p:txBody>
          <a:bodyPr/>
          <a:lstStyle/>
          <a:p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cs typeface="Calibri Light"/>
              </a:rPr>
              <a:t>Reflexão final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150" y="133351"/>
            <a:ext cx="1713360" cy="780563"/>
          </a:xfrm>
          <a:prstGeom prst="rect">
            <a:avLst/>
          </a:prstGeom>
        </p:spPr>
      </p:pic>
      <p:sp>
        <p:nvSpPr>
          <p:cNvPr id="10" name="Google Shape;4311;p17">
            <a:extLst>
              <a:ext uri="{FF2B5EF4-FFF2-40B4-BE49-F238E27FC236}">
                <a16:creationId xmlns:a16="http://schemas.microsoft.com/office/drawing/2014/main" id="{119279D7-91B3-9422-F586-F539CB669242}"/>
              </a:ext>
            </a:extLst>
          </p:cNvPr>
          <p:cNvSpPr/>
          <p:nvPr/>
        </p:nvSpPr>
        <p:spPr>
          <a:xfrm>
            <a:off x="3477036" y="1720051"/>
            <a:ext cx="4447764" cy="4285287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2800" dirty="0">
                <a:latin typeface="Montserrat" panose="00000500000000000000" pitchFamily="2" charset="0"/>
                <a:ea typeface="Times New Roman" panose="02020603050405020304" pitchFamily="18" charset="0"/>
              </a:rPr>
              <a:t>As inovações legislativas propostas dependem da coragem das pessoas em aplicá-las. </a:t>
            </a:r>
            <a:endParaRPr sz="2800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06139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>
            <a:extLst>
              <a:ext uri="{FF2B5EF4-FFF2-40B4-BE49-F238E27FC236}">
                <a16:creationId xmlns:a16="http://schemas.microsoft.com/office/drawing/2014/main" id="{6C38D7A9-9299-4108-BB08-026F4B9CAE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62200" y="4781250"/>
            <a:ext cx="3733800" cy="1013215"/>
          </a:xfrm>
        </p:spPr>
        <p:txBody>
          <a:bodyPr rtlCol="0"/>
          <a:lstStyle/>
          <a:p>
            <a:pPr algn="ctr" rtl="0"/>
            <a:r>
              <a:rPr lang="pt-BR" sz="4800" b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Obrigada</a:t>
            </a:r>
            <a:endParaRPr lang="pt-BR" sz="4800" b="0" noProof="1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0828E04-9C2A-4859-8050-C2DF67A249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63819" y="4582596"/>
            <a:ext cx="2910342" cy="316653"/>
          </a:xfrm>
          <a:solidFill>
            <a:schemeClr val="tx1">
              <a:lumMod val="75000"/>
              <a:lumOff val="25000"/>
            </a:schemeClr>
          </a:solidFill>
        </p:spPr>
        <p:txBody>
          <a:bodyPr rtlCol="0">
            <a:normAutofit lnSpcReduction="10000"/>
          </a:bodyPr>
          <a:lstStyle/>
          <a:p>
            <a:r>
              <a:rPr lang="pt-BR" noProof="1"/>
              <a:t>Mirela Miró ZIliotto</a:t>
            </a:r>
            <a:endParaRPr lang="pt-BR" dirty="0"/>
          </a:p>
        </p:txBody>
      </p:sp>
      <p:pic>
        <p:nvPicPr>
          <p:cNvPr id="8" name="Elemento gráfico 7" descr="Usuário" title="Ícone – Nome do Apresentador">
            <a:extLst>
              <a:ext uri="{FF2B5EF4-FFF2-40B4-BE49-F238E27FC236}">
                <a16:creationId xmlns:a16="http://schemas.microsoft.com/office/drawing/2014/main" id="{111541C4-DB03-4E53-994D-499C7D73C4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88619" y="4631522"/>
            <a:ext cx="218799" cy="218799"/>
          </a:xfrm>
          <a:prstGeom prst="rect">
            <a:avLst/>
          </a:prstGeom>
        </p:spPr>
      </p:pic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1265965-2271-4C1C-BD0A-6F85F80FF9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63819" y="4931451"/>
            <a:ext cx="2910342" cy="316653"/>
          </a:xfrm>
          <a:solidFill>
            <a:schemeClr val="tx1">
              <a:lumMod val="75000"/>
              <a:lumOff val="25000"/>
            </a:schemeClr>
          </a:solidFill>
        </p:spPr>
        <p:txBody>
          <a:bodyPr rtlCol="0">
            <a:normAutofit lnSpcReduction="10000"/>
          </a:bodyPr>
          <a:lstStyle/>
          <a:p>
            <a:r>
              <a:rPr lang="pt-BR" noProof="1"/>
              <a:t>+55 41  3209-7200</a:t>
            </a:r>
          </a:p>
        </p:txBody>
      </p:sp>
      <p:pic>
        <p:nvPicPr>
          <p:cNvPr id="10" name="Elemento gráfico 9" descr="Smartphone" title="Ícone – Número de Telefone do Apresentador">
            <a:extLst>
              <a:ext uri="{FF2B5EF4-FFF2-40B4-BE49-F238E27FC236}">
                <a16:creationId xmlns:a16="http://schemas.microsoft.com/office/drawing/2014/main" id="{A29DE31C-E099-4579-BB03-675E0A40C5F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88619" y="4979809"/>
            <a:ext cx="218799" cy="218799"/>
          </a:xfrm>
          <a:prstGeom prst="rect">
            <a:avLst/>
          </a:prstGeom>
        </p:spPr>
      </p:pic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50A3BCC3-A277-4C0B-9EBA-EB53990D8E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763819" y="5280307"/>
            <a:ext cx="2910342" cy="316653"/>
          </a:xfrm>
          <a:solidFill>
            <a:schemeClr val="tx1">
              <a:lumMod val="75000"/>
              <a:lumOff val="25000"/>
            </a:schemeClr>
          </a:solidFill>
        </p:spPr>
        <p:txBody>
          <a:bodyPr rtlCol="0">
            <a:normAutofit fontScale="85000" lnSpcReduction="10000"/>
          </a:bodyPr>
          <a:lstStyle/>
          <a:p>
            <a:r>
              <a:rPr lang="pt-BR" noProof="1"/>
              <a:t>Mirela.z@pirontiadvogados.com</a:t>
            </a:r>
          </a:p>
        </p:txBody>
      </p:sp>
      <p:pic>
        <p:nvPicPr>
          <p:cNvPr id="9" name="Elemento gráfico 8" descr="Envelope" title="Ícone – Email do Apresentador">
            <a:extLst>
              <a:ext uri="{FF2B5EF4-FFF2-40B4-BE49-F238E27FC236}">
                <a16:creationId xmlns:a16="http://schemas.microsoft.com/office/drawing/2014/main" id="{773C1382-ACE1-460F-A1B6-AB761A7D2E6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788619" y="5328096"/>
            <a:ext cx="218799" cy="218799"/>
          </a:xfrm>
          <a:prstGeom prst="rect">
            <a:avLst/>
          </a:prstGeom>
        </p:spPr>
      </p:pic>
      <p:sp>
        <p:nvSpPr>
          <p:cNvPr id="16" name="Espaço Reservado para Texto 15">
            <a:extLst>
              <a:ext uri="{FF2B5EF4-FFF2-40B4-BE49-F238E27FC236}">
                <a16:creationId xmlns:a16="http://schemas.microsoft.com/office/drawing/2014/main" id="{FD8A1232-50A8-4535-AAF9-7F4180EAA0D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63819" y="5629162"/>
            <a:ext cx="2910342" cy="316653"/>
          </a:xfrm>
          <a:solidFill>
            <a:schemeClr val="tx1">
              <a:lumMod val="75000"/>
              <a:lumOff val="25000"/>
            </a:schemeClr>
          </a:solidFill>
        </p:spPr>
        <p:txBody>
          <a:bodyPr rtlCol="0">
            <a:normAutofit fontScale="85000" lnSpcReduction="10000"/>
          </a:bodyPr>
          <a:lstStyle/>
          <a:p>
            <a:pPr rtl="0"/>
            <a:r>
              <a:rPr lang="pt-BR" noProof="1"/>
              <a:t>www.pirontiadvogados.com</a:t>
            </a:r>
          </a:p>
        </p:txBody>
      </p:sp>
      <p:pic>
        <p:nvPicPr>
          <p:cNvPr id="11" name="Elemento gráfico 10" descr="Link">
            <a:extLst>
              <a:ext uri="{FF2B5EF4-FFF2-40B4-BE49-F238E27FC236}">
                <a16:creationId xmlns:a16="http://schemas.microsoft.com/office/drawing/2014/main" id="{0718E6E0-05A2-479C-AEA8-1A385EB7347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775682" y="5665152"/>
            <a:ext cx="244673" cy="24467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89" y="400049"/>
            <a:ext cx="8111111" cy="369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3995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" y="0"/>
            <a:ext cx="12188223" cy="68569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875" y="4861032"/>
            <a:ext cx="2698250" cy="113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37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id="{4A214350-E514-2131-906C-E294C2F1E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pc="-150" dirty="0"/>
              <a:t>Mirela Miró Ziliotto</a:t>
            </a:r>
            <a:endParaRPr lang="pt-BR" b="0" spc="-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Espaço Reservado para Texto 11">
            <a:extLst>
              <a:ext uri="{FF2B5EF4-FFF2-40B4-BE49-F238E27FC236}">
                <a16:creationId xmlns:a16="http://schemas.microsoft.com/office/drawing/2014/main" id="{4086824C-44BD-C62E-24E0-E30C78D5D66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118334" y="2992754"/>
            <a:ext cx="6641626" cy="855346"/>
          </a:xfrm>
        </p:spPr>
        <p:txBody>
          <a:bodyPr anchor="ctr">
            <a:noAutofit/>
          </a:bodyPr>
          <a:lstStyle/>
          <a:p>
            <a:r>
              <a:rPr lang="pt-BR" baseline="30000" dirty="0"/>
              <a:t>Advogada e mestre em Direito Econômico e Desenvolvimento pela PUC/PR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2062" y="285749"/>
            <a:ext cx="2758748" cy="1256815"/>
          </a:xfrm>
          <a:prstGeom prst="rect">
            <a:avLst/>
          </a:prstGeom>
        </p:spPr>
      </p:pic>
      <p:sp>
        <p:nvSpPr>
          <p:cNvPr id="13" name="Espaço Reservado para Conteúdo 3">
            <a:extLst>
              <a:ext uri="{FF2B5EF4-FFF2-40B4-BE49-F238E27FC236}">
                <a16:creationId xmlns:a16="http://schemas.microsoft.com/office/drawing/2014/main" id="{D60BF773-EB2D-ABD9-B58A-8183DEA9023C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5276850" y="4000500"/>
            <a:ext cx="6445522" cy="24947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pt-BR" dirty="0">
                <a:cs typeface="Calibri" panose="020F0502020204030204"/>
              </a:rPr>
              <a:t>Professora de pós-graduação em Licitações e Contratos na PUCPR.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pt-BR" dirty="0">
                <a:cs typeface="Calibri" panose="020F0502020204030204"/>
              </a:rPr>
              <a:t>Especialista em Direito Administrativo.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pt-BR" dirty="0">
                <a:cs typeface="Calibri" panose="020F0502020204030204"/>
              </a:rPr>
              <a:t>Sócia Pironti Advogados.</a:t>
            </a:r>
          </a:p>
        </p:txBody>
      </p:sp>
      <p:pic>
        <p:nvPicPr>
          <p:cNvPr id="16" name="Picture Placeholder 15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" r="2144"/>
          <a:stretch>
            <a:fillRect/>
          </a:stretch>
        </p:blipFill>
        <p:spPr>
          <a:xfrm>
            <a:off x="819151" y="914158"/>
            <a:ext cx="4343400" cy="45374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881247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29DFCE-E5A4-72B8-C3E5-C2F99D33C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29599"/>
            <a:ext cx="10515600" cy="1324949"/>
          </a:xfrm>
        </p:spPr>
        <p:txBody>
          <a:bodyPr/>
          <a:lstStyle/>
          <a:p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cs typeface="Calibri Light"/>
              </a:rPr>
              <a:t>Reflexões</a:t>
            </a:r>
          </a:p>
        </p:txBody>
      </p:sp>
      <p:sp>
        <p:nvSpPr>
          <p:cNvPr id="6" name="Espaço Reservado para Texto 2">
            <a:extLst>
              <a:ext uri="{FF2B5EF4-FFF2-40B4-BE49-F238E27FC236}">
                <a16:creationId xmlns:a16="http://schemas.microsoft.com/office/drawing/2014/main" id="{1BA8BD7E-566C-D894-A9DA-9D24D9868BE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38200" y="2900553"/>
            <a:ext cx="10972592" cy="35983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514350" indent="-514350">
              <a:buAutoNum type="arabicPeriod"/>
            </a:pPr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cs typeface="Calibri"/>
              </a:rPr>
              <a:t>Quem são os agentes de contratação?</a:t>
            </a:r>
          </a:p>
          <a:p>
            <a:pPr marL="514350" indent="-514350">
              <a:buAutoNum type="arabicPeriod"/>
            </a:pPr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cs typeface="Calibri"/>
              </a:rPr>
              <a:t>Quais as atribuições dos agentes de contratação?</a:t>
            </a:r>
          </a:p>
          <a:p>
            <a:pPr marL="514350" indent="-514350">
              <a:buAutoNum type="arabicPeriod"/>
            </a:pPr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cs typeface="Calibri"/>
              </a:rPr>
              <a:t>Quais os requisitos para ser agente de contratação?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150" y="133351"/>
            <a:ext cx="1713360" cy="78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157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29DFCE-E5A4-72B8-C3E5-C2F99D33C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cs typeface="Calibri Light"/>
              </a:rPr>
              <a:t>Reflexões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60BF773-EB2D-ABD9-B58A-8183DEA9023C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882410" y="1983588"/>
            <a:ext cx="10884172" cy="185122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pt-BR" sz="2000" dirty="0">
                <a:solidFill>
                  <a:schemeClr val="tx1"/>
                </a:solidFill>
                <a:latin typeface="Montserrat" panose="00000500000000000000" pitchFamily="2" charset="0"/>
                <a:cs typeface="Calibri" panose="020F0502020204030204"/>
              </a:rPr>
              <a:t>Art. 6º, inciso LX e Art. 8º: </a:t>
            </a:r>
            <a:r>
              <a:rPr lang="pt-BR" sz="2000" dirty="0">
                <a:solidFill>
                  <a:schemeClr val="tx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“</a:t>
            </a:r>
            <a:r>
              <a:rPr lang="pt-BR" sz="2000" dirty="0">
                <a:solidFill>
                  <a:schemeClr val="tx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pessoa designada pela autoridade competente, entre </a:t>
            </a:r>
            <a:r>
              <a:rPr lang="pt-BR" sz="2000" b="1" u="sng" dirty="0">
                <a:solidFill>
                  <a:schemeClr val="tx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servidores efetivos ou empregados públicos dos quadros permanentes </a:t>
            </a:r>
            <a:r>
              <a:rPr lang="pt-BR" sz="2000" dirty="0">
                <a:solidFill>
                  <a:schemeClr val="tx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da Administração Pública.”</a:t>
            </a:r>
            <a:endParaRPr lang="pt-BR" sz="2000" dirty="0">
              <a:solidFill>
                <a:schemeClr val="tx1"/>
              </a:solidFill>
              <a:latin typeface="Montserrat" panose="00000500000000000000" pitchFamily="2" charset="0"/>
              <a:cs typeface="Calibri" panose="020F0502020204030204"/>
            </a:endParaRPr>
          </a:p>
          <a:p>
            <a:pPr marL="0" indent="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pt-BR" dirty="0">
              <a:solidFill>
                <a:schemeClr val="tx1"/>
              </a:solidFill>
              <a:latin typeface="Montserrat" panose="00000500000000000000" pitchFamily="2" charset="0"/>
              <a:cs typeface="Calibri" panose="020F0502020204030204"/>
            </a:endParaRPr>
          </a:p>
          <a:p>
            <a:pPr marL="0" indent="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pt-BR" b="1" dirty="0">
                <a:solidFill>
                  <a:schemeClr val="tx1"/>
                </a:solidFill>
                <a:latin typeface="Montserrat" panose="00000500000000000000" pitchFamily="2" charset="0"/>
                <a:cs typeface="Calibri" panose="020F0502020204030204"/>
              </a:rPr>
              <a:t>Polêmicas</a:t>
            </a:r>
          </a:p>
        </p:txBody>
      </p:sp>
      <p:sp>
        <p:nvSpPr>
          <p:cNvPr id="6" name="Espaço Reservado para Texto 2">
            <a:extLst>
              <a:ext uri="{FF2B5EF4-FFF2-40B4-BE49-F238E27FC236}">
                <a16:creationId xmlns:a16="http://schemas.microsoft.com/office/drawing/2014/main" id="{1BA8BD7E-566C-D894-A9DA-9D24D9868BE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38200" y="1463639"/>
            <a:ext cx="10972592" cy="35983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cs typeface="Calibri"/>
              </a:rPr>
              <a:t>Quem são os agentes de contratação?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150" y="133351"/>
            <a:ext cx="1713360" cy="780563"/>
          </a:xfrm>
          <a:prstGeom prst="rect">
            <a:avLst/>
          </a:prstGeom>
        </p:spPr>
      </p:pic>
      <p:sp>
        <p:nvSpPr>
          <p:cNvPr id="3" name="Google Shape;4314;p17">
            <a:extLst>
              <a:ext uri="{FF2B5EF4-FFF2-40B4-BE49-F238E27FC236}">
                <a16:creationId xmlns:a16="http://schemas.microsoft.com/office/drawing/2014/main" id="{4BFD8F0A-C4E5-E70E-2A85-3D8D94DDE00C}"/>
              </a:ext>
            </a:extLst>
          </p:cNvPr>
          <p:cNvSpPr/>
          <p:nvPr/>
        </p:nvSpPr>
        <p:spPr>
          <a:xfrm>
            <a:off x="984738" y="3834811"/>
            <a:ext cx="3035249" cy="2857392"/>
          </a:xfrm>
          <a:prstGeom prst="homePlate">
            <a:avLst>
              <a:gd name="adj" fmla="val 50000"/>
            </a:avLst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dirty="0">
                <a:solidFill>
                  <a:srgbClr val="000000"/>
                </a:solidFill>
                <a:latin typeface="Montserrat" panose="00000500000000000000" pitchFamily="2" charset="0"/>
                <a:ea typeface="Arial"/>
                <a:cs typeface="Arial"/>
                <a:sym typeface="Arial"/>
              </a:rPr>
              <a:t>AGENTE PÚBLICO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dirty="0">
                <a:solidFill>
                  <a:srgbClr val="000000"/>
                </a:solidFill>
                <a:latin typeface="Montserrat" panose="00000500000000000000" pitchFamily="2" charset="0"/>
                <a:ea typeface="Arial"/>
                <a:cs typeface="Arial"/>
                <a:sym typeface="Arial"/>
              </a:rPr>
              <a:t>COMISSIONADO</a:t>
            </a:r>
            <a:endParaRPr dirty="0">
              <a:solidFill>
                <a:srgbClr val="000000"/>
              </a:solidFill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5" name="Google Shape;4314;p17">
            <a:extLst>
              <a:ext uri="{FF2B5EF4-FFF2-40B4-BE49-F238E27FC236}">
                <a16:creationId xmlns:a16="http://schemas.microsoft.com/office/drawing/2014/main" id="{6ED43017-9DC5-C367-F09F-7D5AD7C9D0E9}"/>
              </a:ext>
            </a:extLst>
          </p:cNvPr>
          <p:cNvSpPr/>
          <p:nvPr/>
        </p:nvSpPr>
        <p:spPr>
          <a:xfrm>
            <a:off x="4322466" y="3834811"/>
            <a:ext cx="3035249" cy="2857392"/>
          </a:xfrm>
          <a:prstGeom prst="homePlate">
            <a:avLst>
              <a:gd name="adj" fmla="val 50000"/>
            </a:avLst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dirty="0">
                <a:solidFill>
                  <a:srgbClr val="000000"/>
                </a:solidFill>
                <a:latin typeface="Montserrat" panose="00000500000000000000" pitchFamily="2" charset="0"/>
                <a:ea typeface="Arial"/>
                <a:cs typeface="Arial"/>
                <a:sym typeface="Arial"/>
              </a:rPr>
              <a:t>NORMA GERAL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dirty="0">
                <a:solidFill>
                  <a:srgbClr val="000000"/>
                </a:solidFill>
                <a:latin typeface="Montserrat" panose="00000500000000000000" pitchFamily="2" charset="0"/>
                <a:ea typeface="Arial"/>
                <a:cs typeface="Arial"/>
                <a:sym typeface="Arial"/>
              </a:rPr>
              <a:t>X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dirty="0">
                <a:solidFill>
                  <a:srgbClr val="000000"/>
                </a:solidFill>
                <a:latin typeface="Montserrat" panose="00000500000000000000" pitchFamily="2" charset="0"/>
                <a:ea typeface="Arial"/>
                <a:cs typeface="Arial"/>
                <a:sym typeface="Arial"/>
              </a:rPr>
              <a:t>NORMA ESPECIAL</a:t>
            </a:r>
            <a:endParaRPr dirty="0">
              <a:solidFill>
                <a:srgbClr val="000000"/>
              </a:solidFill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7" name="Google Shape;4314;p17">
            <a:extLst>
              <a:ext uri="{FF2B5EF4-FFF2-40B4-BE49-F238E27FC236}">
                <a16:creationId xmlns:a16="http://schemas.microsoft.com/office/drawing/2014/main" id="{AF9540C8-AADF-A3BE-5CEA-4C907F2AC91C}"/>
              </a:ext>
            </a:extLst>
          </p:cNvPr>
          <p:cNvSpPr/>
          <p:nvPr/>
        </p:nvSpPr>
        <p:spPr>
          <a:xfrm>
            <a:off x="7750628" y="3834811"/>
            <a:ext cx="3035249" cy="2857392"/>
          </a:xfrm>
          <a:prstGeom prst="homePlate">
            <a:avLst>
              <a:gd name="adj" fmla="val 50000"/>
            </a:avLst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dirty="0">
              <a:solidFill>
                <a:srgbClr val="000000"/>
              </a:solidFill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74E00CF-E3D0-CCF4-C9E9-88CE1F67867D}"/>
              </a:ext>
            </a:extLst>
          </p:cNvPr>
          <p:cNvSpPr txBox="1"/>
          <p:nvPr/>
        </p:nvSpPr>
        <p:spPr>
          <a:xfrm>
            <a:off x="7750628" y="5068020"/>
            <a:ext cx="3035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>
                <a:solidFill>
                  <a:srgbClr val="000000"/>
                </a:solidFill>
                <a:latin typeface="Montserrat" panose="00000500000000000000" pitchFamily="2" charset="0"/>
                <a:ea typeface="Arial"/>
                <a:cs typeface="Arial"/>
                <a:sym typeface="Arial"/>
              </a:rPr>
              <a:t>PROPORCIONALIDADE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05019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29DFCE-E5A4-72B8-C3E5-C2F99D33C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cs typeface="Calibri Light"/>
              </a:rPr>
              <a:t>Reflexões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60BF773-EB2D-ABD9-B58A-8183DEA9023C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882410" y="1983588"/>
            <a:ext cx="10884172" cy="41220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pt-BR" sz="2000" dirty="0">
                <a:solidFill>
                  <a:schemeClr val="tx1"/>
                </a:solidFill>
                <a:latin typeface="Montserrat" panose="00000500000000000000" pitchFamily="2" charset="0"/>
                <a:cs typeface="Calibri" panose="020F0502020204030204"/>
              </a:rPr>
              <a:t>Art. 8º(...) </a:t>
            </a:r>
            <a:r>
              <a:rPr lang="pt-BR" sz="1800" dirty="0">
                <a:solidFill>
                  <a:schemeClr val="tx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§ </a:t>
            </a:r>
            <a:r>
              <a:rPr lang="pt-BR" sz="1800" b="1" u="sng" dirty="0">
                <a:solidFill>
                  <a:schemeClr val="tx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1º O agente de contratação será auxiliado por equipe de apoio </a:t>
            </a:r>
            <a:r>
              <a:rPr lang="pt-BR" sz="1800" dirty="0">
                <a:solidFill>
                  <a:schemeClr val="tx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e responderá individualmente pelos atos que praticar, salvo quando induzido a erro pela atuação da equipe.</a:t>
            </a:r>
            <a:endParaRPr lang="pt-BR" sz="1800" dirty="0">
              <a:solidFill>
                <a:schemeClr val="tx1"/>
              </a:solidFill>
              <a:latin typeface="Montserrat" panose="00000500000000000000" pitchFamily="2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pt-BR" sz="1800" dirty="0">
              <a:solidFill>
                <a:schemeClr val="tx1"/>
              </a:solidFill>
              <a:effectLst/>
              <a:latin typeface="Montserrat" panose="00000500000000000000" pitchFamily="2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à"/>
            </a:pPr>
            <a:r>
              <a:rPr lang="pt-BR" sz="2400" dirty="0">
                <a:solidFill>
                  <a:schemeClr val="tx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Quantos membros terá a equipe de apoio? *Regulamento.</a:t>
            </a:r>
          </a:p>
          <a:p>
            <a:pPr marL="0" indent="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pt-BR" sz="2400" dirty="0">
                <a:solidFill>
                  <a:schemeClr val="tx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pt-BR" sz="2400" dirty="0">
                <a:solidFill>
                  <a:schemeClr val="tx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Como regra, a contratação de bens ou serviços especiais será impulsionada pelo agente de contratação.</a:t>
            </a:r>
          </a:p>
          <a:p>
            <a:pPr marL="0" indent="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pt-BR" sz="2400" dirty="0">
                <a:solidFill>
                  <a:schemeClr val="tx1"/>
                </a:solidFill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pt-BR" sz="2400" dirty="0">
                <a:solidFill>
                  <a:schemeClr val="tx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Pode ser substituído?</a:t>
            </a:r>
            <a:endParaRPr lang="pt-BR" sz="2400" dirty="0">
              <a:solidFill>
                <a:schemeClr val="tx1"/>
              </a:solidFill>
              <a:effectLst/>
              <a:latin typeface="Montserrat" panose="00000500000000000000" pitchFamily="2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à"/>
            </a:pPr>
            <a:endParaRPr lang="pt-BR" sz="1800" dirty="0">
              <a:effectLst/>
              <a:latin typeface="Montserrat" panose="00000500000000000000" pitchFamily="2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pt-BR" dirty="0">
              <a:solidFill>
                <a:schemeClr val="tx1"/>
              </a:solidFill>
              <a:latin typeface="Montserrat" panose="00000500000000000000" pitchFamily="2" charset="0"/>
              <a:cs typeface="Calibri" panose="020F0502020204030204"/>
            </a:endParaRPr>
          </a:p>
        </p:txBody>
      </p:sp>
      <p:sp>
        <p:nvSpPr>
          <p:cNvPr id="6" name="Espaço Reservado para Texto 2">
            <a:extLst>
              <a:ext uri="{FF2B5EF4-FFF2-40B4-BE49-F238E27FC236}">
                <a16:creationId xmlns:a16="http://schemas.microsoft.com/office/drawing/2014/main" id="{1BA8BD7E-566C-D894-A9DA-9D24D9868BE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38200" y="1463639"/>
            <a:ext cx="10972592" cy="35983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cs typeface="Calibri"/>
              </a:rPr>
              <a:t>Quem são os agentes de contratação?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150" y="133351"/>
            <a:ext cx="1713360" cy="78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171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29DFCE-E5A4-72B8-C3E5-C2F99D33C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cs typeface="Calibri Light"/>
              </a:rPr>
              <a:t>Reflexões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60BF773-EB2D-ABD9-B58A-8183DEA9023C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882410" y="1983588"/>
            <a:ext cx="10884172" cy="4122036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pt-BR" sz="2100" dirty="0">
                <a:solidFill>
                  <a:schemeClr val="tx1"/>
                </a:solidFill>
                <a:latin typeface="Montserrat" panose="00000500000000000000" pitchFamily="2" charset="0"/>
                <a:cs typeface="Calibri" panose="020F0502020204030204"/>
              </a:rPr>
              <a:t>Art. 8º(...) </a:t>
            </a:r>
            <a:r>
              <a:rPr lang="pt-BR" sz="2100" dirty="0">
                <a:solidFill>
                  <a:schemeClr val="tx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§ 2º Em licitação que envolva </a:t>
            </a:r>
            <a:r>
              <a:rPr lang="pt-BR" sz="2100" b="1" u="sng" dirty="0">
                <a:solidFill>
                  <a:schemeClr val="tx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bens ou serviços especiais</a:t>
            </a:r>
            <a:r>
              <a:rPr lang="pt-BR" sz="2100" dirty="0">
                <a:solidFill>
                  <a:schemeClr val="tx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, desde que observados os requisitos estabelecidos no </a:t>
            </a:r>
            <a:r>
              <a:rPr lang="pt-BR" sz="2100" u="sng" dirty="0">
                <a:solidFill>
                  <a:schemeClr val="tx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art. 7º desta Lei</a:t>
            </a:r>
            <a:r>
              <a:rPr lang="pt-BR" sz="2100" dirty="0">
                <a:solidFill>
                  <a:schemeClr val="tx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, o agente de contratação poderá ser substituído por comissão de contratação formada por, </a:t>
            </a:r>
            <a:r>
              <a:rPr lang="pt-BR" sz="2100" b="1" u="sng" dirty="0">
                <a:solidFill>
                  <a:schemeClr val="tx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no mínimo, 3 (três) membros, </a:t>
            </a:r>
            <a:r>
              <a:rPr lang="pt-BR" sz="2100" dirty="0">
                <a:solidFill>
                  <a:schemeClr val="tx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que responderão solidariamente por todos os atos praticados pela comissão, ressalvado o membro que expressar posição individual divergente fundamentada e registrada em ata lavrada na reunião em que houver sido tomada a decisão</a:t>
            </a:r>
            <a:r>
              <a:rPr lang="pt-BR" sz="1800" dirty="0">
                <a:solidFill>
                  <a:schemeClr val="tx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pt-BR" sz="1800" dirty="0">
              <a:solidFill>
                <a:schemeClr val="tx1"/>
              </a:solidFill>
              <a:latin typeface="Montserrat" panose="00000500000000000000" pitchFamily="2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1800" dirty="0">
                <a:solidFill>
                  <a:schemeClr val="tx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Art. 6 (...) </a:t>
            </a:r>
            <a:r>
              <a:rPr lang="pt-BR" sz="1800" dirty="0">
                <a:solidFill>
                  <a:schemeClr val="tx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L - comissão de contratação: conjunto de </a:t>
            </a:r>
            <a:r>
              <a:rPr lang="pt-BR" sz="1800" b="1" dirty="0">
                <a:solidFill>
                  <a:schemeClr val="tx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agentes públicos </a:t>
            </a:r>
            <a:r>
              <a:rPr lang="pt-BR" sz="1800" dirty="0">
                <a:solidFill>
                  <a:schemeClr val="tx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indicados pela Administração, em caráter permanente ou especial, com a </a:t>
            </a:r>
            <a:r>
              <a:rPr lang="pt-BR" sz="1800" b="1" dirty="0">
                <a:solidFill>
                  <a:schemeClr val="tx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função de receber, examinar e julgar documentos relativos às licitações e aos procedimentos auxiliares</a:t>
            </a:r>
            <a:r>
              <a:rPr lang="pt-BR" sz="1800" dirty="0">
                <a:solidFill>
                  <a:schemeClr val="tx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pt-BR" sz="1800" dirty="0">
              <a:solidFill>
                <a:schemeClr val="tx1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1800" dirty="0">
                <a:solidFill>
                  <a:schemeClr val="tx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V - </a:t>
            </a:r>
            <a:r>
              <a:rPr lang="pt-BR" sz="1800" b="1" u="sng" dirty="0">
                <a:solidFill>
                  <a:schemeClr val="tx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agente público</a:t>
            </a:r>
            <a:r>
              <a:rPr lang="pt-BR" sz="1800" dirty="0">
                <a:solidFill>
                  <a:schemeClr val="tx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: indivíduo que, em virtude de eleição, nomeação, designação, contratação ou qualquer outra forma de investidura ou vínculo, exerce mandato, cargo, emprego ou função em pessoa jurídica integrante da Administração Pública;</a:t>
            </a:r>
            <a:endParaRPr lang="pt-BR" sz="1800" dirty="0">
              <a:solidFill>
                <a:schemeClr val="tx1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1125"/>
              </a:spcBef>
              <a:spcAft>
                <a:spcPts val="1125"/>
              </a:spcAft>
              <a:buNone/>
            </a:pPr>
            <a:r>
              <a:rPr lang="pt-BR" sz="1800" dirty="0">
                <a:solidFill>
                  <a:schemeClr val="tx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XIII - bens e serviços comuns: aqueles cujos padrões de desempenho e qualidade podem ser objetivamente definidos pelo edital, por meio de especificações usuais de mercado; </a:t>
            </a:r>
            <a:r>
              <a:rPr lang="pt-BR" sz="18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PREGÃO</a:t>
            </a:r>
            <a:endParaRPr lang="pt-BR" sz="1800" b="1" dirty="0">
              <a:solidFill>
                <a:srgbClr val="FF0000"/>
              </a:solidFill>
              <a:effectLst/>
              <a:latin typeface="Montserrat" panose="00000500000000000000" pitchFamily="2" charset="0"/>
              <a:ea typeface="Times New Roman" panose="02020603050405020304" pitchFamily="18" charset="0"/>
            </a:endParaRPr>
          </a:p>
          <a:p>
            <a:pPr marL="0" indent="0" algn="just">
              <a:spcBef>
                <a:spcPts val="1125"/>
              </a:spcBef>
              <a:spcAft>
                <a:spcPts val="1125"/>
              </a:spcAft>
              <a:buNone/>
            </a:pPr>
            <a:r>
              <a:rPr lang="pt-BR" sz="1800" dirty="0">
                <a:solidFill>
                  <a:schemeClr val="tx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XIV - </a:t>
            </a:r>
            <a:r>
              <a:rPr lang="pt-BR" sz="1800" b="1" u="sng" dirty="0">
                <a:solidFill>
                  <a:schemeClr val="tx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bens e serviços especiais</a:t>
            </a:r>
            <a:r>
              <a:rPr lang="pt-BR" sz="1800" dirty="0">
                <a:solidFill>
                  <a:schemeClr val="tx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: aqueles que, por sua alta heterogeneidade ou complexidade, não podem ser descritos na forma do inciso XIII do </a:t>
            </a:r>
            <a:r>
              <a:rPr lang="pt-BR" sz="1800" b="1" dirty="0">
                <a:solidFill>
                  <a:schemeClr val="tx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caput</a:t>
            </a:r>
            <a:r>
              <a:rPr lang="pt-BR" sz="1800" dirty="0">
                <a:solidFill>
                  <a:schemeClr val="tx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 deste artigo, exigida justificativa prévia do contratante;</a:t>
            </a:r>
            <a:endParaRPr lang="pt-BR" sz="1800" dirty="0">
              <a:solidFill>
                <a:schemeClr val="tx1"/>
              </a:solidFill>
              <a:effectLst/>
              <a:latin typeface="Montserrat" panose="00000500000000000000" pitchFamily="2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pt-BR" dirty="0">
              <a:solidFill>
                <a:schemeClr val="tx1"/>
              </a:solidFill>
              <a:latin typeface="Montserrat" panose="00000500000000000000" pitchFamily="2" charset="0"/>
              <a:cs typeface="Calibri" panose="020F0502020204030204"/>
            </a:endParaRPr>
          </a:p>
        </p:txBody>
      </p:sp>
      <p:sp>
        <p:nvSpPr>
          <p:cNvPr id="6" name="Espaço Reservado para Texto 2">
            <a:extLst>
              <a:ext uri="{FF2B5EF4-FFF2-40B4-BE49-F238E27FC236}">
                <a16:creationId xmlns:a16="http://schemas.microsoft.com/office/drawing/2014/main" id="{1BA8BD7E-566C-D894-A9DA-9D24D9868BE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38200" y="1463639"/>
            <a:ext cx="10972592" cy="35983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cs typeface="Calibri"/>
              </a:rPr>
              <a:t>Quem são os agentes de contratação?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150" y="133351"/>
            <a:ext cx="1713360" cy="78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973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29DFCE-E5A4-72B8-C3E5-C2F99D33C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cs typeface="Calibri Light"/>
              </a:rPr>
              <a:t>Reflexões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60BF773-EB2D-ABD9-B58A-8183DEA9023C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882410" y="1983588"/>
            <a:ext cx="10884172" cy="4122036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indent="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pt-BR" sz="2600" dirty="0">
                <a:solidFill>
                  <a:schemeClr val="tx1"/>
                </a:solidFill>
                <a:latin typeface="Montserrat" panose="00000500000000000000" pitchFamily="2" charset="0"/>
                <a:cs typeface="Calibri" panose="020F0502020204030204"/>
              </a:rPr>
              <a:t>Art. 8º(...) </a:t>
            </a:r>
            <a:r>
              <a:rPr lang="pt-BR" sz="26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§ 5º Em licitação na modalidade pregão, o agente responsável pela condução do certame será designado pregoeiro.</a:t>
            </a:r>
          </a:p>
          <a:p>
            <a:pPr marL="0" indent="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pt-BR" sz="1800" dirty="0">
              <a:solidFill>
                <a:srgbClr val="000000"/>
              </a:solidFill>
              <a:latin typeface="Montserrat" panose="00000500000000000000" pitchFamily="2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pt-BR" b="1" dirty="0">
              <a:solidFill>
                <a:schemeClr val="tx1"/>
              </a:solidFill>
              <a:latin typeface="Montserrat" panose="00000500000000000000" pitchFamily="2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pt-BR" b="1" dirty="0">
                <a:solidFill>
                  <a:schemeClr val="tx1"/>
                </a:solidFill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Polêmicas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à"/>
            </a:pPr>
            <a:r>
              <a:rPr lang="pt-BR" dirty="0">
                <a:solidFill>
                  <a:schemeClr val="tx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Agente de contratação é pregoeiro?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à"/>
            </a:pPr>
            <a:r>
              <a:rPr lang="pt-BR" dirty="0">
                <a:solidFill>
                  <a:schemeClr val="tx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Tem mesma natureza jurídica as atribuições de agente de contratação, pregoeiro ou membro de comissão de contratação?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à"/>
            </a:pPr>
            <a:r>
              <a:rPr lang="pt-BR" dirty="0">
                <a:solidFill>
                  <a:schemeClr val="tx1"/>
                </a:solidFill>
                <a:latin typeface="Montserrat" panose="00000500000000000000" pitchFamily="2" charset="0"/>
                <a:ea typeface="Times New Roman" panose="02020603050405020304" pitchFamily="18" charset="0"/>
              </a:rPr>
              <a:t>V</a:t>
            </a:r>
            <a:r>
              <a:rPr lang="pt-BR" dirty="0">
                <a:solidFill>
                  <a:schemeClr val="tx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iola a segregação a acumulação de funções de pregoeiro, agente de contratação ou membro de comissão de contratação?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à"/>
            </a:pP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pt-BR" dirty="0">
              <a:solidFill>
                <a:schemeClr val="tx1"/>
              </a:solidFill>
              <a:latin typeface="Montserrat" panose="00000500000000000000" pitchFamily="2" charset="0"/>
              <a:cs typeface="Calibri" panose="020F0502020204030204"/>
            </a:endParaRPr>
          </a:p>
        </p:txBody>
      </p:sp>
      <p:sp>
        <p:nvSpPr>
          <p:cNvPr id="6" name="Espaço Reservado para Texto 2">
            <a:extLst>
              <a:ext uri="{FF2B5EF4-FFF2-40B4-BE49-F238E27FC236}">
                <a16:creationId xmlns:a16="http://schemas.microsoft.com/office/drawing/2014/main" id="{1BA8BD7E-566C-D894-A9DA-9D24D9868BE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38200" y="1463639"/>
            <a:ext cx="10972592" cy="35983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cs typeface="Calibri"/>
              </a:rPr>
              <a:t>Quem são os agentes de contratação?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150" y="133351"/>
            <a:ext cx="1713360" cy="78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243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29DFCE-E5A4-72B8-C3E5-C2F99D33C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cs typeface="Calibri Light"/>
              </a:rPr>
              <a:t>Reflexões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60BF773-EB2D-ABD9-B58A-8183DEA9023C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1015358" y="2046765"/>
            <a:ext cx="5074380" cy="43502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pt-BR" sz="2600" dirty="0">
                <a:solidFill>
                  <a:schemeClr val="tx1"/>
                </a:solidFill>
                <a:latin typeface="Montserrat" panose="00000500000000000000" pitchFamily="2" charset="0"/>
                <a:cs typeface="Calibri" panose="020F0502020204030204"/>
              </a:rPr>
              <a:t>Quadro resumo</a:t>
            </a:r>
            <a:endParaRPr lang="pt-BR" dirty="0">
              <a:solidFill>
                <a:schemeClr val="tx1"/>
              </a:solidFill>
              <a:latin typeface="Montserrat" panose="00000500000000000000" pitchFamily="2" charset="0"/>
              <a:cs typeface="Calibri" panose="020F0502020204030204"/>
            </a:endParaRPr>
          </a:p>
        </p:txBody>
      </p:sp>
      <p:sp>
        <p:nvSpPr>
          <p:cNvPr id="6" name="Espaço Reservado para Texto 2">
            <a:extLst>
              <a:ext uri="{FF2B5EF4-FFF2-40B4-BE49-F238E27FC236}">
                <a16:creationId xmlns:a16="http://schemas.microsoft.com/office/drawing/2014/main" id="{1BA8BD7E-566C-D894-A9DA-9D24D9868BE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38200" y="1463639"/>
            <a:ext cx="10972592" cy="35983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cs typeface="Calibri"/>
              </a:rPr>
              <a:t>Quem são os agentes de contratação?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150" y="133351"/>
            <a:ext cx="1713360" cy="780563"/>
          </a:xfrm>
          <a:prstGeom prst="rect">
            <a:avLst/>
          </a:prstGeom>
        </p:spPr>
      </p:pic>
      <p:sp>
        <p:nvSpPr>
          <p:cNvPr id="3" name="Google Shape;4311;p17">
            <a:extLst>
              <a:ext uri="{FF2B5EF4-FFF2-40B4-BE49-F238E27FC236}">
                <a16:creationId xmlns:a16="http://schemas.microsoft.com/office/drawing/2014/main" id="{52103A69-A18D-9E43-F877-E9C705DAAF4A}"/>
              </a:ext>
            </a:extLst>
          </p:cNvPr>
          <p:cNvSpPr/>
          <p:nvPr/>
        </p:nvSpPr>
        <p:spPr>
          <a:xfrm>
            <a:off x="2261354" y="2668912"/>
            <a:ext cx="1808229" cy="1818907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dirty="0">
                <a:solidFill>
                  <a:srgbClr val="000000"/>
                </a:solidFill>
                <a:latin typeface="Montserrat" panose="00000500000000000000" pitchFamily="2" charset="0"/>
                <a:ea typeface="Arial"/>
                <a:cs typeface="Arial"/>
                <a:sym typeface="Arial"/>
              </a:rPr>
              <a:t>LEILÃO</a:t>
            </a:r>
            <a:endParaRPr sz="1400" dirty="0">
              <a:solidFill>
                <a:srgbClr val="000000"/>
              </a:solidFill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5" name="Google Shape;4311;p17">
            <a:extLst>
              <a:ext uri="{FF2B5EF4-FFF2-40B4-BE49-F238E27FC236}">
                <a16:creationId xmlns:a16="http://schemas.microsoft.com/office/drawing/2014/main" id="{63BCD84A-E267-9F97-7E94-009AE2688690}"/>
              </a:ext>
            </a:extLst>
          </p:cNvPr>
          <p:cNvSpPr/>
          <p:nvPr/>
        </p:nvSpPr>
        <p:spPr>
          <a:xfrm>
            <a:off x="4413376" y="2705082"/>
            <a:ext cx="1808229" cy="1818907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dirty="0">
                <a:solidFill>
                  <a:srgbClr val="000000"/>
                </a:solidFill>
                <a:latin typeface="Montserrat" panose="00000500000000000000" pitchFamily="2" charset="0"/>
                <a:ea typeface="Arial"/>
                <a:cs typeface="Arial"/>
                <a:sym typeface="Arial"/>
              </a:rPr>
              <a:t>CONCURSO</a:t>
            </a:r>
            <a:endParaRPr sz="1400" dirty="0">
              <a:solidFill>
                <a:srgbClr val="000000"/>
              </a:solidFill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7" name="Google Shape;4311;p17">
            <a:extLst>
              <a:ext uri="{FF2B5EF4-FFF2-40B4-BE49-F238E27FC236}">
                <a16:creationId xmlns:a16="http://schemas.microsoft.com/office/drawing/2014/main" id="{8179959B-E78B-887A-80F9-8A771D5B897C}"/>
              </a:ext>
            </a:extLst>
          </p:cNvPr>
          <p:cNvSpPr/>
          <p:nvPr/>
        </p:nvSpPr>
        <p:spPr>
          <a:xfrm>
            <a:off x="6666377" y="2705081"/>
            <a:ext cx="1808229" cy="1818907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ED5F372-274C-498D-58B4-C097E414312E}"/>
              </a:ext>
            </a:extLst>
          </p:cNvPr>
          <p:cNvSpPr txBox="1"/>
          <p:nvPr/>
        </p:nvSpPr>
        <p:spPr>
          <a:xfrm>
            <a:off x="6666377" y="3460645"/>
            <a:ext cx="1808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Montserrat" panose="00000500000000000000" pitchFamily="2" charset="0"/>
              </a:rPr>
              <a:t>CONCORRÊNCIA</a:t>
            </a:r>
          </a:p>
        </p:txBody>
      </p:sp>
      <p:sp>
        <p:nvSpPr>
          <p:cNvPr id="11" name="Google Shape;4320;p17">
            <a:extLst>
              <a:ext uri="{FF2B5EF4-FFF2-40B4-BE49-F238E27FC236}">
                <a16:creationId xmlns:a16="http://schemas.microsoft.com/office/drawing/2014/main" id="{365ADF30-F860-261F-4A36-F7806FB64135}"/>
              </a:ext>
            </a:extLst>
          </p:cNvPr>
          <p:cNvSpPr/>
          <p:nvPr/>
        </p:nvSpPr>
        <p:spPr>
          <a:xfrm rot="5400000">
            <a:off x="8380266" y="3834015"/>
            <a:ext cx="2337254" cy="1590514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75000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FDBD343-EE73-21FB-8F99-93E40E233994}"/>
              </a:ext>
            </a:extLst>
          </p:cNvPr>
          <p:cNvSpPr txBox="1"/>
          <p:nvPr/>
        </p:nvSpPr>
        <p:spPr>
          <a:xfrm>
            <a:off x="5968722" y="5068020"/>
            <a:ext cx="3416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Montserrat" panose="00000500000000000000" pitchFamily="2" charset="0"/>
              </a:rPr>
              <a:t>Poderá ser substituído por comissão de contratação</a:t>
            </a:r>
          </a:p>
        </p:txBody>
      </p:sp>
    </p:spTree>
    <p:extLst>
      <p:ext uri="{BB962C8B-B14F-4D97-AF65-F5344CB8AC3E}">
        <p14:creationId xmlns:p14="http://schemas.microsoft.com/office/powerpoint/2010/main" val="955293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29DFCE-E5A4-72B8-C3E5-C2F99D33C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5102"/>
            <a:ext cx="10515600" cy="1324949"/>
          </a:xfrm>
        </p:spPr>
        <p:txBody>
          <a:bodyPr/>
          <a:lstStyle/>
          <a:p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cs typeface="Calibri Light"/>
              </a:rPr>
              <a:t>Reflexões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60BF773-EB2D-ABD9-B58A-8183DEA9023C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838200" y="2192328"/>
            <a:ext cx="10884172" cy="41220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t-BR" sz="20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Art. 8º - A pessoa designada pela autoridade competente, entre servidores efetivos ou empregados públicos dos quadros permanentes da Administração Pública, para a) tomar decisões; b) acompanhar o trâmite da licitação</a:t>
            </a:r>
            <a:r>
              <a:rPr lang="pt-BR" sz="2000" dirty="0">
                <a:solidFill>
                  <a:srgbClr val="000000"/>
                </a:solidFill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r>
              <a:rPr lang="pt-BR" sz="20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2000" dirty="0"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pt-BR" sz="2000" b="1" u="sng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dar impulso ao procedimento licitatório</a:t>
            </a:r>
            <a:r>
              <a:rPr lang="pt-BR" sz="20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e d) executar quaisquer outras atividades necessárias ao bom andamento do certame </a:t>
            </a:r>
            <a:r>
              <a:rPr lang="pt-BR" sz="2000" b="1" u="sng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até a homologação</a:t>
            </a:r>
            <a:r>
              <a:rPr lang="pt-BR" sz="20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à"/>
            </a:pPr>
            <a:endParaRPr lang="pt-BR" sz="1800" dirty="0">
              <a:solidFill>
                <a:srgbClr val="000000"/>
              </a:solidFill>
              <a:latin typeface="Montserrat" panose="000005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b="1" dirty="0">
                <a:solidFill>
                  <a:schemeClr val="tx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Polêmicas:</a:t>
            </a:r>
          </a:p>
          <a:p>
            <a:pPr algn="just">
              <a:buFont typeface="Wingdings" panose="05000000000000000000" pitchFamily="2" charset="2"/>
              <a:buChar char="à"/>
            </a:pPr>
            <a:r>
              <a:rPr lang="pt-BR" dirty="0">
                <a:solidFill>
                  <a:schemeClr val="tx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Fases da contratação; Segregação; TCU; Colaboração.</a:t>
            </a:r>
          </a:p>
          <a:p>
            <a:pPr algn="just">
              <a:buFont typeface="Wingdings" panose="05000000000000000000" pitchFamily="2" charset="2"/>
              <a:buChar char="à"/>
            </a:pPr>
            <a:r>
              <a:rPr lang="pt-BR" dirty="0">
                <a:solidFill>
                  <a:schemeClr val="tx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Gerente de projetos? Faz tudo?</a:t>
            </a:r>
          </a:p>
        </p:txBody>
      </p:sp>
      <p:sp>
        <p:nvSpPr>
          <p:cNvPr id="6" name="Espaço Reservado para Texto 2">
            <a:extLst>
              <a:ext uri="{FF2B5EF4-FFF2-40B4-BE49-F238E27FC236}">
                <a16:creationId xmlns:a16="http://schemas.microsoft.com/office/drawing/2014/main" id="{1BA8BD7E-566C-D894-A9DA-9D24D9868BE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38200" y="1540134"/>
            <a:ext cx="10972592" cy="35983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cs typeface="Calibri"/>
              </a:rPr>
              <a:t>Quais são as atribuições dos agentes de contratação?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150" y="133351"/>
            <a:ext cx="1713360" cy="78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009552"/>
      </p:ext>
    </p:extLst>
  </p:cSld>
  <p:clrMapOvr>
    <a:masterClrMapping/>
  </p:clrMapOvr>
</p:sld>
</file>

<file path=ppt/theme/theme1.xml><?xml version="1.0" encoding="utf-8"?>
<a:theme xmlns:a="http://schemas.openxmlformats.org/drawingml/2006/main" name="22º Ciclo_PPT_template_Joseane Aparecida Corrêa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2º Ciclo_PPT_template_geral_01" id="{1DD2E016-6028-4125-9BD4-6BED2F35FC48}" vid="{DCC178CB-033D-43A1-A2CF-DB021AF8C02E}"/>
    </a:ext>
  </a:extLst>
</a:theme>
</file>

<file path=ppt/theme/theme2.xml><?xml version="1.0" encoding="utf-8"?>
<a:theme xmlns:a="http://schemas.openxmlformats.org/drawingml/2006/main" name="Tema do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ae3ea05-53a8-4f32-b802-dfbe623c3b8a">
      <Terms xmlns="http://schemas.microsoft.com/office/infopath/2007/PartnerControls"/>
    </lcf76f155ced4ddcb4097134ff3c332f>
    <TaxCatchAll xmlns="b22e846b-2e75-4a71-8f67-cc4f94cb4e5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C87D36792DE1944A49C568FE14B57DD" ma:contentTypeVersion="18" ma:contentTypeDescription="Crie um novo documento." ma:contentTypeScope="" ma:versionID="98ade6f00b02400158013e7120056d98">
  <xsd:schema xmlns:xsd="http://www.w3.org/2001/XMLSchema" xmlns:xs="http://www.w3.org/2001/XMLSchema" xmlns:p="http://schemas.microsoft.com/office/2006/metadata/properties" xmlns:ns2="1ae3ea05-53a8-4f32-b802-dfbe623c3b8a" xmlns:ns3="b22e846b-2e75-4a71-8f67-cc4f94cb4e52" targetNamespace="http://schemas.microsoft.com/office/2006/metadata/properties" ma:root="true" ma:fieldsID="356b9094723c7f84fb4b16a1a13bdc47" ns2:_="" ns3:_="">
    <xsd:import namespace="1ae3ea05-53a8-4f32-b802-dfbe623c3b8a"/>
    <xsd:import namespace="b22e846b-2e75-4a71-8f67-cc4f94cb4e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e3ea05-53a8-4f32-b802-dfbe623c3b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Marcações de imagem" ma:readOnly="false" ma:fieldId="{5cf76f15-5ced-4ddc-b409-7134ff3c332f}" ma:taxonomyMulti="true" ma:sspId="4ec4d449-cc40-4ed3-840b-478290d670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2e846b-2e75-4a71-8f67-cc4f94cb4e5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36929b8b-b40e-46d4-8b42-455ce7e11c64}" ma:internalName="TaxCatchAll" ma:showField="CatchAllData" ma:web="b22e846b-2e75-4a71-8f67-cc4f94cb4e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F9D7CDE-862A-44A2-AA9A-A08FF02A601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33BA91D-CC03-4A80-8B25-E3FE65191154}">
  <ds:schemaRefs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dcmitype/"/>
    <ds:schemaRef ds:uri="http://schemas.openxmlformats.org/package/2006/metadata/core-properties"/>
    <ds:schemaRef ds:uri="http://purl.org/dc/terms/"/>
    <ds:schemaRef ds:uri="http://purl.org/dc/elements/1.1/"/>
    <ds:schemaRef ds:uri="1ae3ea05-53a8-4f32-b802-dfbe623c3b8a"/>
    <ds:schemaRef ds:uri="http://schemas.microsoft.com/office/infopath/2007/PartnerControls"/>
    <ds:schemaRef ds:uri="b22e846b-2e75-4a71-8f67-cc4f94cb4e52"/>
  </ds:schemaRefs>
</ds:datastoreItem>
</file>

<file path=customXml/itemProps3.xml><?xml version="1.0" encoding="utf-8"?>
<ds:datastoreItem xmlns:ds="http://schemas.openxmlformats.org/officeDocument/2006/customXml" ds:itemID="{85E1391D-07EF-48DD-9612-54517A539AFB}">
  <ds:schemaRefs>
    <ds:schemaRef ds:uri="1ae3ea05-53a8-4f32-b802-dfbe623c3b8a"/>
    <ds:schemaRef ds:uri="b22e846b-2e75-4a71-8f67-cc4f94cb4e5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342</TotalTime>
  <Words>967</Words>
  <Application>Microsoft Office PowerPoint</Application>
  <PresentationFormat>Personalizar</PresentationFormat>
  <Paragraphs>100</Paragraphs>
  <Slides>16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2" baseType="lpstr">
      <vt:lpstr>Arial</vt:lpstr>
      <vt:lpstr>Calibri</vt:lpstr>
      <vt:lpstr>Montserrat</vt:lpstr>
      <vt:lpstr>Times New Roman</vt:lpstr>
      <vt:lpstr>Wingdings</vt:lpstr>
      <vt:lpstr>22º Ciclo_PPT_template_Joseane Aparecida Corrêa</vt:lpstr>
      <vt:lpstr>Apresentação do PowerPoint</vt:lpstr>
      <vt:lpstr>Mirela Miró Ziliotto</vt:lpstr>
      <vt:lpstr>Reflexões</vt:lpstr>
      <vt:lpstr>Reflexões</vt:lpstr>
      <vt:lpstr>Reflexões</vt:lpstr>
      <vt:lpstr>Reflexões</vt:lpstr>
      <vt:lpstr>Reflexões</vt:lpstr>
      <vt:lpstr>Reflexões</vt:lpstr>
      <vt:lpstr>Reflexões</vt:lpstr>
      <vt:lpstr>Reflexões</vt:lpstr>
      <vt:lpstr>Reflexões</vt:lpstr>
      <vt:lpstr>Reflexões</vt:lpstr>
      <vt:lpstr>Reflexões</vt:lpstr>
      <vt:lpstr>Reflexão final</vt:lpstr>
      <vt:lpstr>Obrigada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MARISTELA PACHECO ALVES</cp:lastModifiedBy>
  <cp:revision>19</cp:revision>
  <dcterms:created xsi:type="dcterms:W3CDTF">2022-06-01T22:49:47Z</dcterms:created>
  <dcterms:modified xsi:type="dcterms:W3CDTF">2022-09-12T20:48:31Z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0x0101007C87D36792DE1944A49C568FE14B57DD</vt:lpwstr>
  </property>
  <property fmtid="{D5CDD505-2E9C-101B-9397-08002B2CF9AE}" pid="3" name="MediaServiceImageTags">
    <vt:lpwstr/>
  </property>
</Properties>
</file>