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8"/>
  </p:notesMasterIdLst>
  <p:sldIdLst>
    <p:sldId id="288" r:id="rId2"/>
    <p:sldId id="300" r:id="rId3"/>
    <p:sldId id="348" r:id="rId4"/>
    <p:sldId id="289" r:id="rId5"/>
    <p:sldId id="345" r:id="rId6"/>
    <p:sldId id="346" r:id="rId7"/>
    <p:sldId id="344" r:id="rId8"/>
    <p:sldId id="292" r:id="rId9"/>
    <p:sldId id="342" r:id="rId10"/>
    <p:sldId id="337" r:id="rId11"/>
    <p:sldId id="338" r:id="rId12"/>
    <p:sldId id="295" r:id="rId13"/>
    <p:sldId id="296" r:id="rId14"/>
    <p:sldId id="297" r:id="rId15"/>
    <p:sldId id="298" r:id="rId16"/>
    <p:sldId id="339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4A2B"/>
    <a:srgbClr val="C29A74"/>
    <a:srgbClr val="DECBB4"/>
    <a:srgbClr val="A92D2F"/>
    <a:srgbClr val="FEC630"/>
    <a:srgbClr val="5D7373"/>
    <a:srgbClr val="FF5969"/>
    <a:srgbClr val="92D050"/>
    <a:srgbClr val="00A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>
        <c:manualLayout>
          <c:xMode val="edge"/>
          <c:yMode val="edge"/>
          <c:x val="5.7572142694842066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Intenção de Uso de Regulamentos da União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6F-40D1-8955-D78250C04C58}"/>
              </c:ext>
            </c:extLst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6F-40D1-8955-D78250C04C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Planilha1!$B$2:$B$3</c:f>
              <c:numCache>
                <c:formatCode>0.00%</c:formatCode>
                <c:ptCount val="2"/>
                <c:pt idx="0">
                  <c:v>0.72573839662447259</c:v>
                </c:pt>
                <c:pt idx="1">
                  <c:v>0.27426160337552741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E6-4916-BF3F-FDD81471353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340297989428033"/>
          <c:y val="0.86551053392508503"/>
          <c:w val="0.6348080323554397"/>
          <c:h val="0.103997525430958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>
              <a:lumMod val="95000"/>
            </a:schemeClr>
          </a:solidFill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96744C-64F0-4547-91D1-E95B2E0AEA6A}" type="doc">
      <dgm:prSet loTypeId="urn:microsoft.com/office/officeart/2005/8/layout/process1" loCatId="process" qsTypeId="urn:microsoft.com/office/officeart/2005/8/quickstyle/3d1" qsCatId="3D" csTypeId="urn:microsoft.com/office/officeart/2005/8/colors/colorful3" csCatId="colorful" phldr="1"/>
      <dgm:spPr/>
    </dgm:pt>
    <dgm:pt modelId="{3637D1DC-0315-4186-B14F-1302C0B49E43}">
      <dgm:prSet phldrT="[Texto]"/>
      <dgm:spPr/>
      <dgm:t>
        <a:bodyPr/>
        <a:lstStyle/>
        <a:p>
          <a:r>
            <a:rPr lang="pt-BR" dirty="0"/>
            <a:t>Eleições</a:t>
          </a:r>
        </a:p>
      </dgm:t>
    </dgm:pt>
    <dgm:pt modelId="{8484A8C2-1C84-4A75-A273-C8E28E108D52}" type="parTrans" cxnId="{98BF50E4-8ABE-4793-BA76-2428AAE123B5}">
      <dgm:prSet/>
      <dgm:spPr/>
      <dgm:t>
        <a:bodyPr/>
        <a:lstStyle/>
        <a:p>
          <a:endParaRPr lang="pt-BR"/>
        </a:p>
      </dgm:t>
    </dgm:pt>
    <dgm:pt modelId="{5A8DD2E4-57B3-4C23-B466-47CFA7F53F48}" type="sibTrans" cxnId="{98BF50E4-8ABE-4793-BA76-2428AAE123B5}">
      <dgm:prSet/>
      <dgm:spPr/>
      <dgm:t>
        <a:bodyPr/>
        <a:lstStyle/>
        <a:p>
          <a:endParaRPr lang="pt-BR"/>
        </a:p>
      </dgm:t>
    </dgm:pt>
    <dgm:pt modelId="{ED6F3BC1-0A1A-481B-ABB0-3E70BC560C2E}">
      <dgm:prSet phldrT="[Texto]"/>
      <dgm:spPr/>
      <dgm:t>
        <a:bodyPr/>
        <a:lstStyle/>
        <a:p>
          <a:r>
            <a:rPr lang="pt-BR" dirty="0"/>
            <a:t>Copa do Mundo</a:t>
          </a:r>
        </a:p>
      </dgm:t>
    </dgm:pt>
    <dgm:pt modelId="{6B1890C2-4E77-45AF-94D1-4D55066ECC29}" type="parTrans" cxnId="{18AE5912-2DBD-4E0C-85F3-3FCFD650E07D}">
      <dgm:prSet/>
      <dgm:spPr/>
      <dgm:t>
        <a:bodyPr/>
        <a:lstStyle/>
        <a:p>
          <a:endParaRPr lang="pt-BR"/>
        </a:p>
      </dgm:t>
    </dgm:pt>
    <dgm:pt modelId="{A704AD4B-5181-40C6-BBBC-00716A70B7D5}" type="sibTrans" cxnId="{18AE5912-2DBD-4E0C-85F3-3FCFD650E07D}">
      <dgm:prSet/>
      <dgm:spPr/>
      <dgm:t>
        <a:bodyPr/>
        <a:lstStyle/>
        <a:p>
          <a:endParaRPr lang="pt-BR"/>
        </a:p>
      </dgm:t>
    </dgm:pt>
    <dgm:pt modelId="{70C6EB6C-4A42-40F7-83DA-117464E3B757}">
      <dgm:prSet phldrT="[Texto]"/>
      <dgm:spPr/>
      <dgm:t>
        <a:bodyPr/>
        <a:lstStyle/>
        <a:p>
          <a:r>
            <a:rPr lang="pt-BR" dirty="0"/>
            <a:t>Festas de Fim de Ano</a:t>
          </a:r>
        </a:p>
      </dgm:t>
    </dgm:pt>
    <dgm:pt modelId="{3EFB26ED-ADB7-4403-9E95-1FF3C937B327}" type="parTrans" cxnId="{5CD1FC65-1016-4B34-A60E-5B23584AFF50}">
      <dgm:prSet/>
      <dgm:spPr/>
      <dgm:t>
        <a:bodyPr/>
        <a:lstStyle/>
        <a:p>
          <a:endParaRPr lang="pt-BR"/>
        </a:p>
      </dgm:t>
    </dgm:pt>
    <dgm:pt modelId="{75F18ED5-C78A-4F58-9F14-CA953B5F7ECF}" type="sibTrans" cxnId="{5CD1FC65-1016-4B34-A60E-5B23584AFF50}">
      <dgm:prSet/>
      <dgm:spPr/>
      <dgm:t>
        <a:bodyPr/>
        <a:lstStyle/>
        <a:p>
          <a:endParaRPr lang="pt-BR"/>
        </a:p>
      </dgm:t>
    </dgm:pt>
    <dgm:pt modelId="{BD395E18-B513-4BCA-AA70-D96E32FD832E}">
      <dgm:prSet phldrT="[Texto]"/>
      <dgm:spPr/>
      <dgm:t>
        <a:bodyPr/>
        <a:lstStyle/>
        <a:p>
          <a:r>
            <a:rPr lang="pt-BR" dirty="0"/>
            <a:t>Recessos</a:t>
          </a:r>
        </a:p>
      </dgm:t>
    </dgm:pt>
    <dgm:pt modelId="{DFAF483F-7303-46D5-80D7-A358686A0F45}" type="parTrans" cxnId="{7D5EE73D-FA78-4B2F-A8DC-D632BE1436EC}">
      <dgm:prSet/>
      <dgm:spPr/>
      <dgm:t>
        <a:bodyPr/>
        <a:lstStyle/>
        <a:p>
          <a:endParaRPr lang="pt-BR"/>
        </a:p>
      </dgm:t>
    </dgm:pt>
    <dgm:pt modelId="{6D9ED057-23D5-4CDF-AA5A-F492BD8A581E}" type="sibTrans" cxnId="{7D5EE73D-FA78-4B2F-A8DC-D632BE1436EC}">
      <dgm:prSet/>
      <dgm:spPr/>
      <dgm:t>
        <a:bodyPr/>
        <a:lstStyle/>
        <a:p>
          <a:endParaRPr lang="pt-BR"/>
        </a:p>
      </dgm:t>
    </dgm:pt>
    <dgm:pt modelId="{798A60B1-E02F-44CF-8A33-5162B33E5C72}">
      <dgm:prSet phldrT="[Texto]"/>
      <dgm:spPr/>
      <dgm:t>
        <a:bodyPr/>
        <a:lstStyle/>
        <a:p>
          <a:r>
            <a:rPr lang="pt-BR" dirty="0"/>
            <a:t>Férias de verão</a:t>
          </a:r>
        </a:p>
      </dgm:t>
    </dgm:pt>
    <dgm:pt modelId="{DF1E6F09-3C21-473E-A61C-4A14298A15E6}" type="parTrans" cxnId="{77F92651-99D3-4A6E-8977-D6D028F6840B}">
      <dgm:prSet/>
      <dgm:spPr/>
      <dgm:t>
        <a:bodyPr/>
        <a:lstStyle/>
        <a:p>
          <a:endParaRPr lang="pt-BR"/>
        </a:p>
      </dgm:t>
    </dgm:pt>
    <dgm:pt modelId="{82F1C5A7-5FC8-42FC-B906-9DA1324B7F53}" type="sibTrans" cxnId="{77F92651-99D3-4A6E-8977-D6D028F6840B}">
      <dgm:prSet/>
      <dgm:spPr/>
      <dgm:t>
        <a:bodyPr/>
        <a:lstStyle/>
        <a:p>
          <a:endParaRPr lang="pt-BR"/>
        </a:p>
      </dgm:t>
    </dgm:pt>
    <dgm:pt modelId="{432DC7A4-0EDB-4CFF-917D-CFCBCDF0AC20}">
      <dgm:prSet phldrT="[Texto]"/>
      <dgm:spPr/>
      <dgm:t>
        <a:bodyPr/>
        <a:lstStyle/>
        <a:p>
          <a:r>
            <a:rPr lang="pt-BR" dirty="0"/>
            <a:t>Carnaval</a:t>
          </a:r>
        </a:p>
      </dgm:t>
    </dgm:pt>
    <dgm:pt modelId="{F246B5DB-9B0B-45E3-9086-FFB4FBD2A89D}" type="parTrans" cxnId="{0D4CA124-53B9-4650-9C1B-C4033D912BD5}">
      <dgm:prSet/>
      <dgm:spPr/>
      <dgm:t>
        <a:bodyPr/>
        <a:lstStyle/>
        <a:p>
          <a:endParaRPr lang="pt-BR"/>
        </a:p>
      </dgm:t>
    </dgm:pt>
    <dgm:pt modelId="{79ADA19A-553E-4CE3-9F59-1C5AAA56D0A5}" type="sibTrans" cxnId="{0D4CA124-53B9-4650-9C1B-C4033D912BD5}">
      <dgm:prSet/>
      <dgm:spPr/>
      <dgm:t>
        <a:bodyPr/>
        <a:lstStyle/>
        <a:p>
          <a:endParaRPr lang="pt-BR"/>
        </a:p>
      </dgm:t>
    </dgm:pt>
    <dgm:pt modelId="{B381FC59-38DD-4458-8A16-81E42BBCB78B}" type="pres">
      <dgm:prSet presAssocID="{6896744C-64F0-4547-91D1-E95B2E0AEA6A}" presName="Name0" presStyleCnt="0">
        <dgm:presLayoutVars>
          <dgm:dir/>
          <dgm:resizeHandles val="exact"/>
        </dgm:presLayoutVars>
      </dgm:prSet>
      <dgm:spPr/>
    </dgm:pt>
    <dgm:pt modelId="{09839215-BED5-4730-8F60-89F7FF1231EC}" type="pres">
      <dgm:prSet presAssocID="{3637D1DC-0315-4186-B14F-1302C0B49E43}" presName="node" presStyleLbl="node1" presStyleIdx="0" presStyleCnt="6">
        <dgm:presLayoutVars>
          <dgm:bulletEnabled val="1"/>
        </dgm:presLayoutVars>
      </dgm:prSet>
      <dgm:spPr/>
    </dgm:pt>
    <dgm:pt modelId="{FD5236D6-8346-4E52-8075-13460562F8A9}" type="pres">
      <dgm:prSet presAssocID="{5A8DD2E4-57B3-4C23-B466-47CFA7F53F48}" presName="sibTrans" presStyleLbl="sibTrans2D1" presStyleIdx="0" presStyleCnt="5"/>
      <dgm:spPr/>
    </dgm:pt>
    <dgm:pt modelId="{B59AD944-B117-4CFF-910B-0F74614FDDFC}" type="pres">
      <dgm:prSet presAssocID="{5A8DD2E4-57B3-4C23-B466-47CFA7F53F48}" presName="connectorText" presStyleLbl="sibTrans2D1" presStyleIdx="0" presStyleCnt="5"/>
      <dgm:spPr/>
    </dgm:pt>
    <dgm:pt modelId="{F64E6BBB-547C-40EF-91BD-27EB68D2239E}" type="pres">
      <dgm:prSet presAssocID="{ED6F3BC1-0A1A-481B-ABB0-3E70BC560C2E}" presName="node" presStyleLbl="node1" presStyleIdx="1" presStyleCnt="6">
        <dgm:presLayoutVars>
          <dgm:bulletEnabled val="1"/>
        </dgm:presLayoutVars>
      </dgm:prSet>
      <dgm:spPr/>
    </dgm:pt>
    <dgm:pt modelId="{AA8ACB55-D69F-46E7-8826-02B061A175FD}" type="pres">
      <dgm:prSet presAssocID="{A704AD4B-5181-40C6-BBBC-00716A70B7D5}" presName="sibTrans" presStyleLbl="sibTrans2D1" presStyleIdx="1" presStyleCnt="5"/>
      <dgm:spPr/>
    </dgm:pt>
    <dgm:pt modelId="{18358CBC-0686-40A0-86E7-32D76124DECA}" type="pres">
      <dgm:prSet presAssocID="{A704AD4B-5181-40C6-BBBC-00716A70B7D5}" presName="connectorText" presStyleLbl="sibTrans2D1" presStyleIdx="1" presStyleCnt="5"/>
      <dgm:spPr/>
    </dgm:pt>
    <dgm:pt modelId="{0954DD29-0153-4E43-A89F-48EBFCCE6E0A}" type="pres">
      <dgm:prSet presAssocID="{70C6EB6C-4A42-40F7-83DA-117464E3B757}" presName="node" presStyleLbl="node1" presStyleIdx="2" presStyleCnt="6">
        <dgm:presLayoutVars>
          <dgm:bulletEnabled val="1"/>
        </dgm:presLayoutVars>
      </dgm:prSet>
      <dgm:spPr/>
    </dgm:pt>
    <dgm:pt modelId="{155978B0-18A9-4D6D-BDA6-D40D0EE240E7}" type="pres">
      <dgm:prSet presAssocID="{75F18ED5-C78A-4F58-9F14-CA953B5F7ECF}" presName="sibTrans" presStyleLbl="sibTrans2D1" presStyleIdx="2" presStyleCnt="5"/>
      <dgm:spPr/>
    </dgm:pt>
    <dgm:pt modelId="{7FA6358D-F1AF-42EE-B2FD-A96EBBC11601}" type="pres">
      <dgm:prSet presAssocID="{75F18ED5-C78A-4F58-9F14-CA953B5F7ECF}" presName="connectorText" presStyleLbl="sibTrans2D1" presStyleIdx="2" presStyleCnt="5"/>
      <dgm:spPr/>
    </dgm:pt>
    <dgm:pt modelId="{516D9773-9557-4FDB-AD1E-65F542C9C3DB}" type="pres">
      <dgm:prSet presAssocID="{BD395E18-B513-4BCA-AA70-D96E32FD832E}" presName="node" presStyleLbl="node1" presStyleIdx="3" presStyleCnt="6">
        <dgm:presLayoutVars>
          <dgm:bulletEnabled val="1"/>
        </dgm:presLayoutVars>
      </dgm:prSet>
      <dgm:spPr/>
    </dgm:pt>
    <dgm:pt modelId="{0617E9F7-8B76-48C0-B8F0-D881444887C2}" type="pres">
      <dgm:prSet presAssocID="{6D9ED057-23D5-4CDF-AA5A-F492BD8A581E}" presName="sibTrans" presStyleLbl="sibTrans2D1" presStyleIdx="3" presStyleCnt="5"/>
      <dgm:spPr/>
    </dgm:pt>
    <dgm:pt modelId="{9EAB1FAB-9AE3-4FD7-BB6B-0AF6C7405D3E}" type="pres">
      <dgm:prSet presAssocID="{6D9ED057-23D5-4CDF-AA5A-F492BD8A581E}" presName="connectorText" presStyleLbl="sibTrans2D1" presStyleIdx="3" presStyleCnt="5"/>
      <dgm:spPr/>
    </dgm:pt>
    <dgm:pt modelId="{35C9B2D0-2C30-4FB8-A37B-C1B259EFAB9F}" type="pres">
      <dgm:prSet presAssocID="{798A60B1-E02F-44CF-8A33-5162B33E5C72}" presName="node" presStyleLbl="node1" presStyleIdx="4" presStyleCnt="6">
        <dgm:presLayoutVars>
          <dgm:bulletEnabled val="1"/>
        </dgm:presLayoutVars>
      </dgm:prSet>
      <dgm:spPr/>
    </dgm:pt>
    <dgm:pt modelId="{782345C5-BACD-43D9-A239-220848B5879D}" type="pres">
      <dgm:prSet presAssocID="{82F1C5A7-5FC8-42FC-B906-9DA1324B7F53}" presName="sibTrans" presStyleLbl="sibTrans2D1" presStyleIdx="4" presStyleCnt="5"/>
      <dgm:spPr/>
    </dgm:pt>
    <dgm:pt modelId="{BD27BB90-AF6D-44A3-BE6F-D6DEA11C8C1A}" type="pres">
      <dgm:prSet presAssocID="{82F1C5A7-5FC8-42FC-B906-9DA1324B7F53}" presName="connectorText" presStyleLbl="sibTrans2D1" presStyleIdx="4" presStyleCnt="5"/>
      <dgm:spPr/>
    </dgm:pt>
    <dgm:pt modelId="{0A347526-1466-4350-95D8-F98E27028665}" type="pres">
      <dgm:prSet presAssocID="{432DC7A4-0EDB-4CFF-917D-CFCBCDF0AC20}" presName="node" presStyleLbl="node1" presStyleIdx="5" presStyleCnt="6">
        <dgm:presLayoutVars>
          <dgm:bulletEnabled val="1"/>
        </dgm:presLayoutVars>
      </dgm:prSet>
      <dgm:spPr/>
    </dgm:pt>
  </dgm:ptLst>
  <dgm:cxnLst>
    <dgm:cxn modelId="{B412BE06-7F0E-4E27-BBC4-DD4634A4B517}" type="presOf" srcId="{798A60B1-E02F-44CF-8A33-5162B33E5C72}" destId="{35C9B2D0-2C30-4FB8-A37B-C1B259EFAB9F}" srcOrd="0" destOrd="0" presId="urn:microsoft.com/office/officeart/2005/8/layout/process1"/>
    <dgm:cxn modelId="{18AE5912-2DBD-4E0C-85F3-3FCFD650E07D}" srcId="{6896744C-64F0-4547-91D1-E95B2E0AEA6A}" destId="{ED6F3BC1-0A1A-481B-ABB0-3E70BC560C2E}" srcOrd="1" destOrd="0" parTransId="{6B1890C2-4E77-45AF-94D1-4D55066ECC29}" sibTransId="{A704AD4B-5181-40C6-BBBC-00716A70B7D5}"/>
    <dgm:cxn modelId="{0D4CA124-53B9-4650-9C1B-C4033D912BD5}" srcId="{6896744C-64F0-4547-91D1-E95B2E0AEA6A}" destId="{432DC7A4-0EDB-4CFF-917D-CFCBCDF0AC20}" srcOrd="5" destOrd="0" parTransId="{F246B5DB-9B0B-45E3-9086-FFB4FBD2A89D}" sibTransId="{79ADA19A-553E-4CE3-9F59-1C5AAA56D0A5}"/>
    <dgm:cxn modelId="{D131FB26-A784-450F-89A4-F3A5439C9491}" type="presOf" srcId="{6D9ED057-23D5-4CDF-AA5A-F492BD8A581E}" destId="{0617E9F7-8B76-48C0-B8F0-D881444887C2}" srcOrd="0" destOrd="0" presId="urn:microsoft.com/office/officeart/2005/8/layout/process1"/>
    <dgm:cxn modelId="{21E5552C-C819-41C4-8240-0E9C2ECCDC58}" type="presOf" srcId="{BD395E18-B513-4BCA-AA70-D96E32FD832E}" destId="{516D9773-9557-4FDB-AD1E-65F542C9C3DB}" srcOrd="0" destOrd="0" presId="urn:microsoft.com/office/officeart/2005/8/layout/process1"/>
    <dgm:cxn modelId="{40842534-692C-414A-B561-3EFD9F002183}" type="presOf" srcId="{5A8DD2E4-57B3-4C23-B466-47CFA7F53F48}" destId="{FD5236D6-8346-4E52-8075-13460562F8A9}" srcOrd="0" destOrd="0" presId="urn:microsoft.com/office/officeart/2005/8/layout/process1"/>
    <dgm:cxn modelId="{08A5B537-3B03-44A8-8AF8-4CA97889B3D9}" type="presOf" srcId="{ED6F3BC1-0A1A-481B-ABB0-3E70BC560C2E}" destId="{F64E6BBB-547C-40EF-91BD-27EB68D2239E}" srcOrd="0" destOrd="0" presId="urn:microsoft.com/office/officeart/2005/8/layout/process1"/>
    <dgm:cxn modelId="{7D5EE73D-FA78-4B2F-A8DC-D632BE1436EC}" srcId="{6896744C-64F0-4547-91D1-E95B2E0AEA6A}" destId="{BD395E18-B513-4BCA-AA70-D96E32FD832E}" srcOrd="3" destOrd="0" parTransId="{DFAF483F-7303-46D5-80D7-A358686A0F45}" sibTransId="{6D9ED057-23D5-4CDF-AA5A-F492BD8A581E}"/>
    <dgm:cxn modelId="{47F13E43-DCBD-4198-A877-ED79C8F8C01A}" type="presOf" srcId="{432DC7A4-0EDB-4CFF-917D-CFCBCDF0AC20}" destId="{0A347526-1466-4350-95D8-F98E27028665}" srcOrd="0" destOrd="0" presId="urn:microsoft.com/office/officeart/2005/8/layout/process1"/>
    <dgm:cxn modelId="{A9F15665-22BC-4C4C-A6AD-2E186A482F40}" type="presOf" srcId="{6D9ED057-23D5-4CDF-AA5A-F492BD8A581E}" destId="{9EAB1FAB-9AE3-4FD7-BB6B-0AF6C7405D3E}" srcOrd="1" destOrd="0" presId="urn:microsoft.com/office/officeart/2005/8/layout/process1"/>
    <dgm:cxn modelId="{5CD1FC65-1016-4B34-A60E-5B23584AFF50}" srcId="{6896744C-64F0-4547-91D1-E95B2E0AEA6A}" destId="{70C6EB6C-4A42-40F7-83DA-117464E3B757}" srcOrd="2" destOrd="0" parTransId="{3EFB26ED-ADB7-4403-9E95-1FF3C937B327}" sibTransId="{75F18ED5-C78A-4F58-9F14-CA953B5F7ECF}"/>
    <dgm:cxn modelId="{C4CE5966-D3EA-49A7-BFAD-F3C2EEC09C2D}" type="presOf" srcId="{5A8DD2E4-57B3-4C23-B466-47CFA7F53F48}" destId="{B59AD944-B117-4CFF-910B-0F74614FDDFC}" srcOrd="1" destOrd="0" presId="urn:microsoft.com/office/officeart/2005/8/layout/process1"/>
    <dgm:cxn modelId="{F2982A48-491B-47B7-94BC-D68D46C0A840}" type="presOf" srcId="{A704AD4B-5181-40C6-BBBC-00716A70B7D5}" destId="{AA8ACB55-D69F-46E7-8826-02B061A175FD}" srcOrd="0" destOrd="0" presId="urn:microsoft.com/office/officeart/2005/8/layout/process1"/>
    <dgm:cxn modelId="{77F92651-99D3-4A6E-8977-D6D028F6840B}" srcId="{6896744C-64F0-4547-91D1-E95B2E0AEA6A}" destId="{798A60B1-E02F-44CF-8A33-5162B33E5C72}" srcOrd="4" destOrd="0" parTransId="{DF1E6F09-3C21-473E-A61C-4A14298A15E6}" sibTransId="{82F1C5A7-5FC8-42FC-B906-9DA1324B7F53}"/>
    <dgm:cxn modelId="{F7353F54-B331-4B6B-A336-2BF6C44094EE}" type="presOf" srcId="{82F1C5A7-5FC8-42FC-B906-9DA1324B7F53}" destId="{782345C5-BACD-43D9-A239-220848B5879D}" srcOrd="0" destOrd="0" presId="urn:microsoft.com/office/officeart/2005/8/layout/process1"/>
    <dgm:cxn modelId="{444B2B87-5187-44EC-827A-DA3D882BA601}" type="presOf" srcId="{3637D1DC-0315-4186-B14F-1302C0B49E43}" destId="{09839215-BED5-4730-8F60-89F7FF1231EC}" srcOrd="0" destOrd="0" presId="urn:microsoft.com/office/officeart/2005/8/layout/process1"/>
    <dgm:cxn modelId="{92DC9B87-59B2-4F4B-9FA0-31765DCD6A6C}" type="presOf" srcId="{6896744C-64F0-4547-91D1-E95B2E0AEA6A}" destId="{B381FC59-38DD-4458-8A16-81E42BBCB78B}" srcOrd="0" destOrd="0" presId="urn:microsoft.com/office/officeart/2005/8/layout/process1"/>
    <dgm:cxn modelId="{D3FEF8A8-56E4-4FE9-9FF8-B287F08099E0}" type="presOf" srcId="{A704AD4B-5181-40C6-BBBC-00716A70B7D5}" destId="{18358CBC-0686-40A0-86E7-32D76124DECA}" srcOrd="1" destOrd="0" presId="urn:microsoft.com/office/officeart/2005/8/layout/process1"/>
    <dgm:cxn modelId="{4DC1D2BE-A2A1-4A5A-BD55-5270DA228C2F}" type="presOf" srcId="{75F18ED5-C78A-4F58-9F14-CA953B5F7ECF}" destId="{155978B0-18A9-4D6D-BDA6-D40D0EE240E7}" srcOrd="0" destOrd="0" presId="urn:microsoft.com/office/officeart/2005/8/layout/process1"/>
    <dgm:cxn modelId="{100F85D7-1C0C-42F8-BA60-521F8C8F6255}" type="presOf" srcId="{75F18ED5-C78A-4F58-9F14-CA953B5F7ECF}" destId="{7FA6358D-F1AF-42EE-B2FD-A96EBBC11601}" srcOrd="1" destOrd="0" presId="urn:microsoft.com/office/officeart/2005/8/layout/process1"/>
    <dgm:cxn modelId="{510BC0DF-A447-48C0-8FEA-894B08E8C66E}" type="presOf" srcId="{82F1C5A7-5FC8-42FC-B906-9DA1324B7F53}" destId="{BD27BB90-AF6D-44A3-BE6F-D6DEA11C8C1A}" srcOrd="1" destOrd="0" presId="urn:microsoft.com/office/officeart/2005/8/layout/process1"/>
    <dgm:cxn modelId="{98BF50E4-8ABE-4793-BA76-2428AAE123B5}" srcId="{6896744C-64F0-4547-91D1-E95B2E0AEA6A}" destId="{3637D1DC-0315-4186-B14F-1302C0B49E43}" srcOrd="0" destOrd="0" parTransId="{8484A8C2-1C84-4A75-A273-C8E28E108D52}" sibTransId="{5A8DD2E4-57B3-4C23-B466-47CFA7F53F48}"/>
    <dgm:cxn modelId="{9343E0F3-FFD2-4F2C-8A4D-1BB420243A38}" type="presOf" srcId="{70C6EB6C-4A42-40F7-83DA-117464E3B757}" destId="{0954DD29-0153-4E43-A89F-48EBFCCE6E0A}" srcOrd="0" destOrd="0" presId="urn:microsoft.com/office/officeart/2005/8/layout/process1"/>
    <dgm:cxn modelId="{C4408AFC-97EF-4E3A-B1A4-9E523916991C}" type="presParOf" srcId="{B381FC59-38DD-4458-8A16-81E42BBCB78B}" destId="{09839215-BED5-4730-8F60-89F7FF1231EC}" srcOrd="0" destOrd="0" presId="urn:microsoft.com/office/officeart/2005/8/layout/process1"/>
    <dgm:cxn modelId="{D82982A8-3BB5-4FD5-BED6-601F2D298CE8}" type="presParOf" srcId="{B381FC59-38DD-4458-8A16-81E42BBCB78B}" destId="{FD5236D6-8346-4E52-8075-13460562F8A9}" srcOrd="1" destOrd="0" presId="urn:microsoft.com/office/officeart/2005/8/layout/process1"/>
    <dgm:cxn modelId="{349E69B1-787B-4D12-9091-F1770DA5DA02}" type="presParOf" srcId="{FD5236D6-8346-4E52-8075-13460562F8A9}" destId="{B59AD944-B117-4CFF-910B-0F74614FDDFC}" srcOrd="0" destOrd="0" presId="urn:microsoft.com/office/officeart/2005/8/layout/process1"/>
    <dgm:cxn modelId="{A745E6DB-5BB2-49B3-ADDA-0EFAFBF3C65C}" type="presParOf" srcId="{B381FC59-38DD-4458-8A16-81E42BBCB78B}" destId="{F64E6BBB-547C-40EF-91BD-27EB68D2239E}" srcOrd="2" destOrd="0" presId="urn:microsoft.com/office/officeart/2005/8/layout/process1"/>
    <dgm:cxn modelId="{2771D74E-4185-4ABF-B3E9-9746A77495FC}" type="presParOf" srcId="{B381FC59-38DD-4458-8A16-81E42BBCB78B}" destId="{AA8ACB55-D69F-46E7-8826-02B061A175FD}" srcOrd="3" destOrd="0" presId="urn:microsoft.com/office/officeart/2005/8/layout/process1"/>
    <dgm:cxn modelId="{3E417AA3-D920-49E5-A5B4-8952CC021271}" type="presParOf" srcId="{AA8ACB55-D69F-46E7-8826-02B061A175FD}" destId="{18358CBC-0686-40A0-86E7-32D76124DECA}" srcOrd="0" destOrd="0" presId="urn:microsoft.com/office/officeart/2005/8/layout/process1"/>
    <dgm:cxn modelId="{7B316264-13EA-464F-870B-EB7265ADE800}" type="presParOf" srcId="{B381FC59-38DD-4458-8A16-81E42BBCB78B}" destId="{0954DD29-0153-4E43-A89F-48EBFCCE6E0A}" srcOrd="4" destOrd="0" presId="urn:microsoft.com/office/officeart/2005/8/layout/process1"/>
    <dgm:cxn modelId="{A341841A-E79B-4DA9-A395-0C2191482562}" type="presParOf" srcId="{B381FC59-38DD-4458-8A16-81E42BBCB78B}" destId="{155978B0-18A9-4D6D-BDA6-D40D0EE240E7}" srcOrd="5" destOrd="0" presId="urn:microsoft.com/office/officeart/2005/8/layout/process1"/>
    <dgm:cxn modelId="{165E59DA-AE78-4D17-9F7E-0EE8BB58AA9F}" type="presParOf" srcId="{155978B0-18A9-4D6D-BDA6-D40D0EE240E7}" destId="{7FA6358D-F1AF-42EE-B2FD-A96EBBC11601}" srcOrd="0" destOrd="0" presId="urn:microsoft.com/office/officeart/2005/8/layout/process1"/>
    <dgm:cxn modelId="{4EA9AE62-8B02-44B6-9C31-19A16BD54C79}" type="presParOf" srcId="{B381FC59-38DD-4458-8A16-81E42BBCB78B}" destId="{516D9773-9557-4FDB-AD1E-65F542C9C3DB}" srcOrd="6" destOrd="0" presId="urn:microsoft.com/office/officeart/2005/8/layout/process1"/>
    <dgm:cxn modelId="{4829B27B-5130-4CA3-9417-D9AA018A077A}" type="presParOf" srcId="{B381FC59-38DD-4458-8A16-81E42BBCB78B}" destId="{0617E9F7-8B76-48C0-B8F0-D881444887C2}" srcOrd="7" destOrd="0" presId="urn:microsoft.com/office/officeart/2005/8/layout/process1"/>
    <dgm:cxn modelId="{EA081B07-7B59-4866-B2F4-9831EC1A95F6}" type="presParOf" srcId="{0617E9F7-8B76-48C0-B8F0-D881444887C2}" destId="{9EAB1FAB-9AE3-4FD7-BB6B-0AF6C7405D3E}" srcOrd="0" destOrd="0" presId="urn:microsoft.com/office/officeart/2005/8/layout/process1"/>
    <dgm:cxn modelId="{6B1FD6FE-8FA4-44EE-8BD9-458EB4505757}" type="presParOf" srcId="{B381FC59-38DD-4458-8A16-81E42BBCB78B}" destId="{35C9B2D0-2C30-4FB8-A37B-C1B259EFAB9F}" srcOrd="8" destOrd="0" presId="urn:microsoft.com/office/officeart/2005/8/layout/process1"/>
    <dgm:cxn modelId="{0916BBB8-2E09-449B-BE3B-B43D539E5777}" type="presParOf" srcId="{B381FC59-38DD-4458-8A16-81E42BBCB78B}" destId="{782345C5-BACD-43D9-A239-220848B5879D}" srcOrd="9" destOrd="0" presId="urn:microsoft.com/office/officeart/2005/8/layout/process1"/>
    <dgm:cxn modelId="{25357A15-B9A4-4261-B600-0D7761540BE5}" type="presParOf" srcId="{782345C5-BACD-43D9-A239-220848B5879D}" destId="{BD27BB90-AF6D-44A3-BE6F-D6DEA11C8C1A}" srcOrd="0" destOrd="0" presId="urn:microsoft.com/office/officeart/2005/8/layout/process1"/>
    <dgm:cxn modelId="{56ACBF59-AD56-4774-86D9-68AAF3535963}" type="presParOf" srcId="{B381FC59-38DD-4458-8A16-81E42BBCB78B}" destId="{0A347526-1466-4350-95D8-F98E27028665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39215-BED5-4730-8F60-89F7FF1231EC}">
      <dsp:nvSpPr>
        <dsp:cNvPr id="0" name=""/>
        <dsp:cNvSpPr/>
      </dsp:nvSpPr>
      <dsp:spPr>
        <a:xfrm>
          <a:off x="0" y="101988"/>
          <a:ext cx="1016000" cy="9078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Eleições</a:t>
          </a:r>
        </a:p>
      </dsp:txBody>
      <dsp:txXfrm>
        <a:off x="26590" y="128578"/>
        <a:ext cx="962820" cy="854671"/>
      </dsp:txXfrm>
    </dsp:sp>
    <dsp:sp modelId="{FD5236D6-8346-4E52-8075-13460562F8A9}">
      <dsp:nvSpPr>
        <dsp:cNvPr id="0" name=""/>
        <dsp:cNvSpPr/>
      </dsp:nvSpPr>
      <dsp:spPr>
        <a:xfrm>
          <a:off x="1117599" y="429930"/>
          <a:ext cx="215392" cy="2519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kern="1200"/>
        </a:p>
      </dsp:txBody>
      <dsp:txXfrm>
        <a:off x="1117599" y="480324"/>
        <a:ext cx="150774" cy="151180"/>
      </dsp:txXfrm>
    </dsp:sp>
    <dsp:sp modelId="{F64E6BBB-547C-40EF-91BD-27EB68D2239E}">
      <dsp:nvSpPr>
        <dsp:cNvPr id="0" name=""/>
        <dsp:cNvSpPr/>
      </dsp:nvSpPr>
      <dsp:spPr>
        <a:xfrm>
          <a:off x="1422399" y="101988"/>
          <a:ext cx="1016000" cy="9078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42120"/>
                <a:satOff val="20000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42120"/>
                <a:satOff val="20000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42120"/>
                <a:satOff val="20000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Copa do Mundo</a:t>
          </a:r>
        </a:p>
      </dsp:txBody>
      <dsp:txXfrm>
        <a:off x="1448989" y="128578"/>
        <a:ext cx="962820" cy="854671"/>
      </dsp:txXfrm>
    </dsp:sp>
    <dsp:sp modelId="{AA8ACB55-D69F-46E7-8826-02B061A175FD}">
      <dsp:nvSpPr>
        <dsp:cNvPr id="0" name=""/>
        <dsp:cNvSpPr/>
      </dsp:nvSpPr>
      <dsp:spPr>
        <a:xfrm>
          <a:off x="2539999" y="429930"/>
          <a:ext cx="215392" cy="2519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kern="1200"/>
        </a:p>
      </dsp:txBody>
      <dsp:txXfrm>
        <a:off x="2539999" y="480324"/>
        <a:ext cx="150774" cy="151180"/>
      </dsp:txXfrm>
    </dsp:sp>
    <dsp:sp modelId="{0954DD29-0153-4E43-A89F-48EBFCCE6E0A}">
      <dsp:nvSpPr>
        <dsp:cNvPr id="0" name=""/>
        <dsp:cNvSpPr/>
      </dsp:nvSpPr>
      <dsp:spPr>
        <a:xfrm>
          <a:off x="2844799" y="101988"/>
          <a:ext cx="1016000" cy="9078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084240"/>
                <a:satOff val="40000"/>
                <a:lumOff val="-5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84240"/>
                <a:satOff val="40000"/>
                <a:lumOff val="-5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84240"/>
                <a:satOff val="40000"/>
                <a:lumOff val="-5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Festas de Fim de Ano</a:t>
          </a:r>
        </a:p>
      </dsp:txBody>
      <dsp:txXfrm>
        <a:off x="2871389" y="128578"/>
        <a:ext cx="962820" cy="854671"/>
      </dsp:txXfrm>
    </dsp:sp>
    <dsp:sp modelId="{155978B0-18A9-4D6D-BDA6-D40D0EE240E7}">
      <dsp:nvSpPr>
        <dsp:cNvPr id="0" name=""/>
        <dsp:cNvSpPr/>
      </dsp:nvSpPr>
      <dsp:spPr>
        <a:xfrm>
          <a:off x="3962400" y="429930"/>
          <a:ext cx="215391" cy="2519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kern="1200"/>
        </a:p>
      </dsp:txBody>
      <dsp:txXfrm>
        <a:off x="3962400" y="480324"/>
        <a:ext cx="150774" cy="151180"/>
      </dsp:txXfrm>
    </dsp:sp>
    <dsp:sp modelId="{516D9773-9557-4FDB-AD1E-65F542C9C3DB}">
      <dsp:nvSpPr>
        <dsp:cNvPr id="0" name=""/>
        <dsp:cNvSpPr/>
      </dsp:nvSpPr>
      <dsp:spPr>
        <a:xfrm>
          <a:off x="4267199" y="101988"/>
          <a:ext cx="1016000" cy="9078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626359"/>
                <a:satOff val="60000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26359"/>
                <a:satOff val="60000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26359"/>
                <a:satOff val="60000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Recessos</a:t>
          </a:r>
        </a:p>
      </dsp:txBody>
      <dsp:txXfrm>
        <a:off x="4293789" y="128578"/>
        <a:ext cx="962820" cy="854671"/>
      </dsp:txXfrm>
    </dsp:sp>
    <dsp:sp modelId="{0617E9F7-8B76-48C0-B8F0-D881444887C2}">
      <dsp:nvSpPr>
        <dsp:cNvPr id="0" name=""/>
        <dsp:cNvSpPr/>
      </dsp:nvSpPr>
      <dsp:spPr>
        <a:xfrm>
          <a:off x="5384799" y="429930"/>
          <a:ext cx="215392" cy="2519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kern="1200"/>
        </a:p>
      </dsp:txBody>
      <dsp:txXfrm>
        <a:off x="5384799" y="480324"/>
        <a:ext cx="150774" cy="151180"/>
      </dsp:txXfrm>
    </dsp:sp>
    <dsp:sp modelId="{35C9B2D0-2C30-4FB8-A37B-C1B259EFAB9F}">
      <dsp:nvSpPr>
        <dsp:cNvPr id="0" name=""/>
        <dsp:cNvSpPr/>
      </dsp:nvSpPr>
      <dsp:spPr>
        <a:xfrm>
          <a:off x="5689599" y="101988"/>
          <a:ext cx="1016000" cy="9078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168479"/>
                <a:satOff val="80000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168479"/>
                <a:satOff val="80000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168479"/>
                <a:satOff val="80000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Férias de verão</a:t>
          </a:r>
        </a:p>
      </dsp:txBody>
      <dsp:txXfrm>
        <a:off x="5716189" y="128578"/>
        <a:ext cx="962820" cy="854671"/>
      </dsp:txXfrm>
    </dsp:sp>
    <dsp:sp modelId="{782345C5-BACD-43D9-A239-220848B5879D}">
      <dsp:nvSpPr>
        <dsp:cNvPr id="0" name=""/>
        <dsp:cNvSpPr/>
      </dsp:nvSpPr>
      <dsp:spPr>
        <a:xfrm>
          <a:off x="6807200" y="429930"/>
          <a:ext cx="215392" cy="2519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kern="1200"/>
        </a:p>
      </dsp:txBody>
      <dsp:txXfrm>
        <a:off x="6807200" y="480324"/>
        <a:ext cx="150774" cy="151180"/>
      </dsp:txXfrm>
    </dsp:sp>
    <dsp:sp modelId="{0A347526-1466-4350-95D8-F98E27028665}">
      <dsp:nvSpPr>
        <dsp:cNvPr id="0" name=""/>
        <dsp:cNvSpPr/>
      </dsp:nvSpPr>
      <dsp:spPr>
        <a:xfrm>
          <a:off x="7112000" y="101988"/>
          <a:ext cx="1016000" cy="9078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Carnaval</a:t>
          </a:r>
        </a:p>
      </dsp:txBody>
      <dsp:txXfrm>
        <a:off x="7138590" y="128578"/>
        <a:ext cx="962820" cy="854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CFBBB-DB6A-40C4-AD2A-52795C8E50C4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3E9AA-03A3-4231-AF15-A1E1AA23D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834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dirty="0">
                <a:effectLst/>
                <a:latin typeface="Lato Medium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 estabelecer as regras procedimentais ou operacionais que os agentes públicos deverão obedecer para dar concretude à licitação e a contratação pública disciplinada na Lei n. 14.133/2021, que tem por pretensão estabelecer as regras gerais. </a:t>
            </a:r>
            <a:endParaRPr lang="pt-BR" dirty="0"/>
          </a:p>
          <a:p>
            <a:r>
              <a:rPr lang="pt-BR" sz="1200" dirty="0">
                <a:effectLst/>
                <a:latin typeface="Lato Medium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regulamento que se afasta  da lei é nulo, por ser contrária à lei. </a:t>
            </a:r>
          </a:p>
          <a:p>
            <a:pPr algn="just"/>
            <a:r>
              <a:rPr lang="pt-BR" sz="1200" dirty="0">
                <a:solidFill>
                  <a:schemeClr val="bg1"/>
                </a:solidFill>
                <a:effectLst/>
                <a:latin typeface="Lato Medium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§ 1º do art. 18 expressamente indica:  O regulamento deverá dispor sobre “os procedimentos próprios da fase interna de licitações, assim como as especificações dos respectivos objetos”.</a:t>
            </a:r>
            <a:endParaRPr lang="pt-BR" sz="1200" dirty="0">
              <a:solidFill>
                <a:schemeClr val="bg1"/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3E9AA-03A3-4231-AF15-A1E1AA23D7A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4412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3E9AA-03A3-4231-AF15-A1E1AA23D7A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413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dirty="0">
                <a:effectLst/>
                <a:latin typeface="Lato Medium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lei indica que o agente de contratação poderá realizar a negociação com o licitante para obter melhor proposta. Cabe ao regulamento dispor como este procedimento de negociação será realizada, quais técnicas de negociação poderão ser utilizadas, em que momento este será realizado e como será registrado.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3E9AA-03A3-4231-AF15-A1E1AA23D7A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860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dirty="0">
                <a:effectLst/>
                <a:latin typeface="Lato Medium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lei indica que o agente de contratação poderá realizar a negociação com o licitante para obter melhor proposta. Cabe ao regulamento dispor como este procedimento de negociação será realizada, quais técnicas de negociação poderão ser utilizadas, em que momento este será realizado e como será registrado.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3E9AA-03A3-4231-AF15-A1E1AA23D7A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061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dirty="0">
                <a:effectLst/>
                <a:latin typeface="Lato Medium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lei indica que o agente de contratação poderá realizar a negociação com o licitante para obter melhor proposta. Cabe ao regulamento dispor como este procedimento de negociação será realizada, quais técnicas de negociação poderão ser utilizadas, em que momento este será realizado e como será registrado.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3E9AA-03A3-4231-AF15-A1E1AA23D7A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6819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dirty="0">
                <a:effectLst/>
                <a:latin typeface="Lato Medium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lei indica que o agente de contratação poderá realizar a negociação com o licitante para obter melhor proposta. Cabe ao regulamento dispor como este procedimento de negociação será realizada, quais técnicas de negociação poderão ser utilizadas, em que momento este será realizado e como será registrado.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3E9AA-03A3-4231-AF15-A1E1AA23D7A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2862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Tudo precisaria ser regulamentado? </a:t>
            </a:r>
            <a:r>
              <a:rPr lang="pt-BR" sz="1200" dirty="0">
                <a:solidFill>
                  <a:srgbClr val="4472C4"/>
                </a:solidFill>
                <a:effectLst/>
                <a:latin typeface="Lato Medium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Joel de Menezes Niebuhr entende que o Sistema de Registro de Preços é autoaplicável, ainda que a lei diga que o procedimento será previsto em regulamento. </a:t>
            </a:r>
            <a:endParaRPr lang="pt-BR" sz="1200" dirty="0">
              <a:effectLst/>
              <a:latin typeface="Lato Medium" panose="020F050202020403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3E9AA-03A3-4231-AF15-A1E1AA23D7A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7338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Tudo precisaria ser regulamentado? </a:t>
            </a:r>
            <a:r>
              <a:rPr lang="pt-BR" sz="1200" dirty="0">
                <a:solidFill>
                  <a:srgbClr val="4472C4"/>
                </a:solidFill>
                <a:effectLst/>
                <a:latin typeface="Lato Medium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Joel de Menezes Niebuhr entende que o Sistema de Registro de Preços é autoaplicável, ainda que a lei diga que o procedimento será previsto em regulamento. </a:t>
            </a:r>
            <a:endParaRPr lang="pt-BR" sz="1200" dirty="0">
              <a:effectLst/>
              <a:latin typeface="Lato Medium" panose="020F050202020403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3E9AA-03A3-4231-AF15-A1E1AA23D7A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1146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3E9AA-03A3-4231-AF15-A1E1AA23D7A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5138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FEE868-ECCE-48CE-A033-A757A6481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4DAEFA-0068-4FAD-9169-E91B6D986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D48404-9AE1-4E69-99A7-906ED07AC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4FCC-E642-4F7C-A6B8-8A6CA5A882DF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B7235A-8B33-4444-AAF4-6A8F92C2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D4CC67-9A19-42A9-91ED-2BE56A9E0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719-81CD-44BC-92A5-7EB9B51A88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584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89DD7-F535-4AEB-BDAE-E8AF9DB78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3127601-A0BA-46A2-A789-E93833C91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3D44EA-BFFD-47F4-AC3A-1BBB4C50A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4FCC-E642-4F7C-A6B8-8A6CA5A882DF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446CA7-339D-4A88-954A-F4911A6BD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DBF2FD-8235-4545-A95B-379234B01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719-81CD-44BC-92A5-7EB9B51A88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828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DAFDD59-1A9D-49D0-9547-E51C57335D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5E94B71-5A0B-46A2-AAF6-7C38E3730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0C091D-8BB1-418D-A8F5-9B909BE7D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4FCC-E642-4F7C-A6B8-8A6CA5A882DF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760A51-E612-46BD-B9F1-4E5511392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605CDB-E94E-4365-B42D-653D627AF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719-81CD-44BC-92A5-7EB9B51A88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81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EDE5D-B339-4469-9E08-B3692986B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0E4F86-C022-4B93-9077-3F3180C90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4989AE-36F4-4F45-9F9C-BD556CBCD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4FCC-E642-4F7C-A6B8-8A6CA5A882DF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9DE7C2-F25D-4B9F-87A3-EA3D5ADFB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FBF025-78CF-4F54-B62A-2E37550C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719-81CD-44BC-92A5-7EB9B51A88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74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0C0259-DD35-46AB-A51F-84DFB37DD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16A078-60FB-41E0-BC6A-BDED80346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2D2715-C869-4D14-9FE4-C06846E43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4FCC-E642-4F7C-A6B8-8A6CA5A882DF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3816BB-7EB5-49E8-AADC-7C185C408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AB4A18-A2C9-4EBD-A5C5-218790694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719-81CD-44BC-92A5-7EB9B51A88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489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54E293-18AE-4077-9603-BFC15370C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3B3226-1FD7-4961-BAAD-9818308FD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22D4D13-CA1B-409C-BE12-0FA28B477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37E81F-DE54-4A84-912C-245E00E81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4FCC-E642-4F7C-A6B8-8A6CA5A882DF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71EA77D-5FBA-42FB-9552-0C377F818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8517A06-8520-49A1-9FEF-6AFC5D71E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719-81CD-44BC-92A5-7EB9B51A88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910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F2E87E-3C4D-49AA-9557-D093F70C7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3675B5C-586E-4A81-8212-99DC4DB36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D917285-3500-40BA-891E-F8C37404D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EF796E8-443E-4B84-8183-5BD97BDA0D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EDC4C4D-C089-43D0-A81A-1BE684A282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5C4C391-D7C3-4CC8-BCC7-6EB599260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4FCC-E642-4F7C-A6B8-8A6CA5A882DF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6BC592C-BB00-4A15-8377-B93B0DFA2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C551D56-C2EB-4200-8C89-E94F2D75D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719-81CD-44BC-92A5-7EB9B51A88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41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1AFD23-0FA7-42FD-8847-69784B482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08EA585-2365-4CA4-814C-828B7E67F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4FCC-E642-4F7C-A6B8-8A6CA5A882DF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61C361C-ED6D-4E2B-98C6-F7B9D58F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E44BCBC-8F59-4A02-B565-B4B8E2106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719-81CD-44BC-92A5-7EB9B51A88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210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3CA9641-7EAF-494A-8E70-8DEB6FE27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4FCC-E642-4F7C-A6B8-8A6CA5A882DF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6738A3E-0E02-4D72-97F1-E4DC2EF8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4A2562D-D659-45C3-85B4-13E47FC01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719-81CD-44BC-92A5-7EB9B51A88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74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F92DA-778C-42F4-A523-AA81B16EE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5C4129-042C-4409-A9D3-4F8A235BD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C0C21EE-6A21-445D-86FE-B92527DE5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7D06AFE-2522-486D-A63C-3A8918F37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4FCC-E642-4F7C-A6B8-8A6CA5A882DF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795000D-B6CC-48F6-B618-C40A79904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69FC6CF-7194-41C4-8B98-E6BE79E73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719-81CD-44BC-92A5-7EB9B51A88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1224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2A153C-BB87-4993-93E3-EC9EFC7C4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AB333F1-588F-48BC-8E08-F064F0A528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623E888-D1C6-4E7B-9065-99A62BA93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BBCA3AC-0A30-435B-95B7-8DE1780E0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4FCC-E642-4F7C-A6B8-8A6CA5A882DF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61799E8-5266-497B-B351-6A4EEB184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DC1C5DA-ACCA-4CB5-8499-CECCA56AA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D719-81CD-44BC-92A5-7EB9B51A88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167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FE9E650-9198-4D8D-B0D2-2025440C2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09A126E-90A7-4FFB-909E-E9E73DAF7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A97812-0C0E-40A0-B696-E1834F9DDD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A4FCC-E642-4F7C-A6B8-8A6CA5A882DF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8B87C6-792E-46FB-A926-47167E779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15E851-D198-4A8A-BDE4-B0D436061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2D719-81CD-44BC-92A5-7EB9B51A88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69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s://www.gov.br/compras/pt-br/nllc/Relatorio_regulamentos_14133_PORTAL_19.08.pdf" TargetMode="Externa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272B858-3F29-0D7B-35B2-102D5AF012A2}"/>
              </a:ext>
            </a:extLst>
          </p:cNvPr>
          <p:cNvSpPr txBox="1"/>
          <p:nvPr/>
        </p:nvSpPr>
        <p:spPr>
          <a:xfrm>
            <a:off x="6746143" y="1391128"/>
            <a:ext cx="5285161" cy="2157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REGULAMENTAÇÃO DA </a:t>
            </a:r>
            <a:r>
              <a:rPr lang="en-US" sz="2800" b="1" dirty="0">
                <a:latin typeface="+mj-lt"/>
                <a:ea typeface="+mj-ea"/>
                <a:cs typeface="+mj-cs"/>
              </a:rPr>
              <a:t>NOVA 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LEI DE LICITAÇÕES PELOS MUNICÍPIOS CATARINENSES</a:t>
            </a:r>
          </a:p>
        </p:txBody>
      </p:sp>
      <p:sp>
        <p:nvSpPr>
          <p:cNvPr id="24" name="Freeform: Shape 11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13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15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m 6" descr="Uma imagem contendo edifício, piso, placa, homem&#10;&#10;Descrição gerada automaticamente">
            <a:extLst>
              <a:ext uri="{FF2B5EF4-FFF2-40B4-BE49-F238E27FC236}">
                <a16:creationId xmlns:a16="http://schemas.microsoft.com/office/drawing/2014/main" id="{9518EFAE-D388-E3B7-3AC2-2758A5D0FC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30" b="2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D59C5FC-A9C1-ECA1-0BE3-E1819E16B74C}"/>
              </a:ext>
            </a:extLst>
          </p:cNvPr>
          <p:cNvSpPr txBox="1"/>
          <p:nvPr/>
        </p:nvSpPr>
        <p:spPr>
          <a:xfrm>
            <a:off x="7054596" y="5085330"/>
            <a:ext cx="4668256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SANDRO LUIZ NUNES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Advogado OAB/SC 17.105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Auditor Fiscal de Controle Externo – TCE/SC</a:t>
            </a:r>
            <a:endParaRPr lang="en-US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54119B4-358A-8053-107B-BCBA56FFC236}"/>
              </a:ext>
            </a:extLst>
          </p:cNvPr>
          <p:cNvSpPr txBox="1"/>
          <p:nvPr/>
        </p:nvSpPr>
        <p:spPr>
          <a:xfrm>
            <a:off x="9710928" y="253396"/>
            <a:ext cx="224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31 de agosto de 2022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35795BE4-5D12-8558-3587-CE2046D61ABC}"/>
              </a:ext>
            </a:extLst>
          </p:cNvPr>
          <p:cNvSpPr txBox="1"/>
          <p:nvPr/>
        </p:nvSpPr>
        <p:spPr>
          <a:xfrm>
            <a:off x="4672168" y="6209699"/>
            <a:ext cx="677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Contato: @licitacao_sandronunes</a:t>
            </a:r>
          </a:p>
        </p:txBody>
      </p:sp>
      <p:pic>
        <p:nvPicPr>
          <p:cNvPr id="29" name="Imagem 28" descr="Uma imagem contendo Texto&#10;&#10;Descrição gerada automaticamente">
            <a:extLst>
              <a:ext uri="{FF2B5EF4-FFF2-40B4-BE49-F238E27FC236}">
                <a16:creationId xmlns:a16="http://schemas.microsoft.com/office/drawing/2014/main" id="{34F14DA8-E593-2B4E-587D-7E8B2DA3F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342" y="3036227"/>
            <a:ext cx="2893630" cy="1318263"/>
          </a:xfrm>
          <a:prstGeom prst="rect">
            <a:avLst/>
          </a:prstGeom>
        </p:spPr>
      </p:pic>
      <p:pic>
        <p:nvPicPr>
          <p:cNvPr id="32" name="Imagem 31" descr="Padrão do plano de fundo&#10;&#10;Descrição gerada automaticamente">
            <a:extLst>
              <a:ext uri="{FF2B5EF4-FFF2-40B4-BE49-F238E27FC236}">
                <a16:creationId xmlns:a16="http://schemas.microsoft.com/office/drawing/2014/main" id="{AAFFD572-3CDF-E621-B570-6FDB920A7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6" y="4218778"/>
            <a:ext cx="1322445" cy="236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20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mapa de árvore&#10;&#10;Descrição gerada automaticamente">
            <a:extLst>
              <a:ext uri="{FF2B5EF4-FFF2-40B4-BE49-F238E27FC236}">
                <a16:creationId xmlns:a16="http://schemas.microsoft.com/office/drawing/2014/main" id="{2AD762E1-20DB-945D-EE27-8E2A3696B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996D9AD-DFC3-57D1-8F9A-C3B302F5BCB2}"/>
              </a:ext>
            </a:extLst>
          </p:cNvPr>
          <p:cNvSpPr txBox="1"/>
          <p:nvPr/>
        </p:nvSpPr>
        <p:spPr>
          <a:xfrm>
            <a:off x="1104895" y="1335906"/>
            <a:ext cx="351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634A2B"/>
                </a:solidFill>
              </a:rPr>
              <a:t>Atuação de Agentes de contratação – Comissão – Pregoeiro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0A192ED-1E15-4245-C67C-6F8EF18CCC7E}"/>
              </a:ext>
            </a:extLst>
          </p:cNvPr>
          <p:cNvSpPr txBox="1"/>
          <p:nvPr/>
        </p:nvSpPr>
        <p:spPr>
          <a:xfrm>
            <a:off x="1104895" y="2590317"/>
            <a:ext cx="4305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634A2B"/>
                </a:solidFill>
              </a:rPr>
              <a:t>Definição de regras internas de distribuição de competências entre os órgãos e setores responsáveis pelas compras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11060A9-72B6-3437-D641-336251AA079F}"/>
              </a:ext>
            </a:extLst>
          </p:cNvPr>
          <p:cNvSpPr txBox="1"/>
          <p:nvPr/>
        </p:nvSpPr>
        <p:spPr>
          <a:xfrm>
            <a:off x="6781800" y="1335906"/>
            <a:ext cx="4775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Procedimento  da modalidade do Pregão – Uso do modelo atual – autoaplicável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10EFD1A-7FE1-87EE-41C1-2CD6205F9F55}"/>
              </a:ext>
            </a:extLst>
          </p:cNvPr>
          <p:cNvSpPr txBox="1"/>
          <p:nvPr/>
        </p:nvSpPr>
        <p:spPr>
          <a:xfrm>
            <a:off x="6781800" y="2453460"/>
            <a:ext cx="4894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Procedimento  de pesquisa de preços e elaboração de ETP/TR/PB já estão suficientemente disciplinados na Lei - autoaplicável.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E1EBDF5-6B51-559D-B486-6DF127591A60}"/>
              </a:ext>
            </a:extLst>
          </p:cNvPr>
          <p:cNvSpPr txBox="1"/>
          <p:nvPr/>
        </p:nvSpPr>
        <p:spPr>
          <a:xfrm>
            <a:off x="6781800" y="3691507"/>
            <a:ext cx="4994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Dispensa de licitação – autoaplicável – Definição do modo de processamento eletrônico – cotação § 3º art. 75 (recebimento de propostas via sistema, e-mail etc.).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9EE1881-D93B-E58F-25CE-9D58262958D5}"/>
              </a:ext>
            </a:extLst>
          </p:cNvPr>
          <p:cNvSpPr txBox="1"/>
          <p:nvPr/>
        </p:nvSpPr>
        <p:spPr>
          <a:xfrm>
            <a:off x="1104895" y="4398726"/>
            <a:ext cx="4305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634A2B"/>
                </a:solidFill>
              </a:rPr>
              <a:t>Definição de limites para bens de luxo  (imposição legal)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807E00A-BA29-9F78-01A8-0821A38CE417}"/>
              </a:ext>
            </a:extLst>
          </p:cNvPr>
          <p:cNvSpPr txBox="1"/>
          <p:nvPr/>
        </p:nvSpPr>
        <p:spPr>
          <a:xfrm>
            <a:off x="8110728" y="6209699"/>
            <a:ext cx="3337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bg1"/>
                </a:solidFill>
              </a:rPr>
              <a:t>Contato: @licitacao_sandronunes</a:t>
            </a:r>
          </a:p>
        </p:txBody>
      </p:sp>
    </p:spTree>
    <p:extLst>
      <p:ext uri="{BB962C8B-B14F-4D97-AF65-F5344CB8AC3E}">
        <p14:creationId xmlns:p14="http://schemas.microsoft.com/office/powerpoint/2010/main" val="4017865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120E73CB-95AD-1BF9-AE29-D1AB9C029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550C674-966B-55E5-EAA5-40EBC177B675}"/>
              </a:ext>
            </a:extLst>
          </p:cNvPr>
          <p:cNvSpPr txBox="1"/>
          <p:nvPr/>
        </p:nvSpPr>
        <p:spPr>
          <a:xfrm>
            <a:off x="7498081" y="4967782"/>
            <a:ext cx="4423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rgbClr val="634A2B"/>
                </a:solidFill>
                <a:latin typeface="Tw Cen MT" panose="020B0602020104020603" pitchFamily="34" charset="0"/>
              </a:rPr>
              <a:t>COMO A LEI 14.133/2021 ESTÁ SENDO REGULAMENTADA PELOS MUNICÍPIOS CATARINENSES</a:t>
            </a:r>
          </a:p>
        </p:txBody>
      </p:sp>
      <p:sp>
        <p:nvSpPr>
          <p:cNvPr id="6" name="Forma Livre: Forma 5" descr="Selo 3 com preenchimento sólido">
            <a:extLst>
              <a:ext uri="{FF2B5EF4-FFF2-40B4-BE49-F238E27FC236}">
                <a16:creationId xmlns:a16="http://schemas.microsoft.com/office/drawing/2014/main" id="{CC62AF02-E094-E571-F990-53A295CA84E8}"/>
              </a:ext>
            </a:extLst>
          </p:cNvPr>
          <p:cNvSpPr/>
          <p:nvPr/>
        </p:nvSpPr>
        <p:spPr>
          <a:xfrm>
            <a:off x="0" y="2978208"/>
            <a:ext cx="1708526" cy="2758803"/>
          </a:xfrm>
          <a:custGeom>
            <a:avLst/>
            <a:gdLst>
              <a:gd name="connsiteX0" fmla="*/ 271232 w 1708526"/>
              <a:gd name="connsiteY0" fmla="*/ 907616 h 2758803"/>
              <a:gd name="connsiteX1" fmla="*/ 341146 w 1708526"/>
              <a:gd name="connsiteY1" fmla="*/ 914880 h 2758803"/>
              <a:gd name="connsiteX2" fmla="*/ 408119 w 1708526"/>
              <a:gd name="connsiteY2" fmla="*/ 940812 h 2758803"/>
              <a:gd name="connsiteX3" fmla="*/ 458966 w 1708526"/>
              <a:gd name="connsiteY3" fmla="*/ 992675 h 2758803"/>
              <a:gd name="connsiteX4" fmla="*/ 478832 w 1708526"/>
              <a:gd name="connsiteY4" fmla="*/ 1077699 h 2758803"/>
              <a:gd name="connsiteX5" fmla="*/ 457731 w 1708526"/>
              <a:gd name="connsiteY5" fmla="*/ 1171729 h 2758803"/>
              <a:gd name="connsiteX6" fmla="*/ 398639 w 1708526"/>
              <a:gd name="connsiteY6" fmla="*/ 1235070 h 2758803"/>
              <a:gd name="connsiteX7" fmla="*/ 308205 w 1708526"/>
              <a:gd name="connsiteY7" fmla="*/ 1270626 h 2758803"/>
              <a:gd name="connsiteX8" fmla="*/ 193000 w 1708526"/>
              <a:gd name="connsiteY8" fmla="*/ 1281522 h 2758803"/>
              <a:gd name="connsiteX9" fmla="*/ 86876 w 1708526"/>
              <a:gd name="connsiteY9" fmla="*/ 1281522 h 2758803"/>
              <a:gd name="connsiteX10" fmla="*/ 86876 w 1708526"/>
              <a:gd name="connsiteY10" fmla="*/ 1435878 h 2758803"/>
              <a:gd name="connsiteX11" fmla="*/ 198957 w 1708526"/>
              <a:gd name="connsiteY11" fmla="*/ 1435878 h 2758803"/>
              <a:gd name="connsiteX12" fmla="*/ 328652 w 1708526"/>
              <a:gd name="connsiteY12" fmla="*/ 1447936 h 2758803"/>
              <a:gd name="connsiteX13" fmla="*/ 432344 w 1708526"/>
              <a:gd name="connsiteY13" fmla="*/ 1485926 h 2758803"/>
              <a:gd name="connsiteX14" fmla="*/ 501096 w 1708526"/>
              <a:gd name="connsiteY14" fmla="*/ 1553443 h 2758803"/>
              <a:gd name="connsiteX15" fmla="*/ 525756 w 1708526"/>
              <a:gd name="connsiteY15" fmla="*/ 1654156 h 2758803"/>
              <a:gd name="connsiteX16" fmla="*/ 499897 w 1708526"/>
              <a:gd name="connsiteY16" fmla="*/ 1751819 h 2758803"/>
              <a:gd name="connsiteX17" fmla="*/ 434777 w 1708526"/>
              <a:gd name="connsiteY17" fmla="*/ 1812726 h 2758803"/>
              <a:gd name="connsiteX18" fmla="*/ 349718 w 1708526"/>
              <a:gd name="connsiteY18" fmla="*/ 1843452 h 2758803"/>
              <a:gd name="connsiteX19" fmla="*/ 264077 w 1708526"/>
              <a:gd name="connsiteY19" fmla="*/ 1851914 h 2758803"/>
              <a:gd name="connsiteX20" fmla="*/ 87457 w 1708526"/>
              <a:gd name="connsiteY20" fmla="*/ 1827798 h 2758803"/>
              <a:gd name="connsiteX21" fmla="*/ 4273 w 1708526"/>
              <a:gd name="connsiteY21" fmla="*/ 1798134 h 2758803"/>
              <a:gd name="connsiteX22" fmla="*/ 0 w 1708526"/>
              <a:gd name="connsiteY22" fmla="*/ 1795685 h 2758803"/>
              <a:gd name="connsiteX23" fmla="*/ 0 w 1708526"/>
              <a:gd name="connsiteY23" fmla="*/ 982926 h 2758803"/>
              <a:gd name="connsiteX24" fmla="*/ 47846 w 1708526"/>
              <a:gd name="connsiteY24" fmla="*/ 956102 h 2758803"/>
              <a:gd name="connsiteX25" fmla="*/ 121670 w 1708526"/>
              <a:gd name="connsiteY25" fmla="*/ 929408 h 2758803"/>
              <a:gd name="connsiteX26" fmla="*/ 271232 w 1708526"/>
              <a:gd name="connsiteY26" fmla="*/ 907616 h 2758803"/>
              <a:gd name="connsiteX27" fmla="*/ 329161 w 1708526"/>
              <a:gd name="connsiteY27" fmla="*/ 0 h 2758803"/>
              <a:gd name="connsiteX28" fmla="*/ 330250 w 1708526"/>
              <a:gd name="connsiteY28" fmla="*/ 0 h 2758803"/>
              <a:gd name="connsiteX29" fmla="*/ 1708526 w 1708526"/>
              <a:gd name="connsiteY29" fmla="*/ 1379293 h 2758803"/>
              <a:gd name="connsiteX30" fmla="*/ 1708526 w 1708526"/>
              <a:gd name="connsiteY30" fmla="*/ 1379438 h 2758803"/>
              <a:gd name="connsiteX31" fmla="*/ 329088 w 1708526"/>
              <a:gd name="connsiteY31" fmla="*/ 2758803 h 2758803"/>
              <a:gd name="connsiteX32" fmla="*/ 51091 w 1708526"/>
              <a:gd name="connsiteY32" fmla="*/ 2730771 h 2758803"/>
              <a:gd name="connsiteX33" fmla="*/ 0 w 1708526"/>
              <a:gd name="connsiteY33" fmla="*/ 2717633 h 2758803"/>
              <a:gd name="connsiteX34" fmla="*/ 0 w 1708526"/>
              <a:gd name="connsiteY34" fmla="*/ 1970774 h 2758803"/>
              <a:gd name="connsiteX35" fmla="*/ 73547 w 1708526"/>
              <a:gd name="connsiteY35" fmla="*/ 1988874 h 2758803"/>
              <a:gd name="connsiteX36" fmla="*/ 258048 w 1708526"/>
              <a:gd name="connsiteY36" fmla="*/ 2005181 h 2758803"/>
              <a:gd name="connsiteX37" fmla="*/ 439644 w 1708526"/>
              <a:gd name="connsiteY37" fmla="*/ 1981646 h 2758803"/>
              <a:gd name="connsiteX38" fmla="*/ 590949 w 1708526"/>
              <a:gd name="connsiteY38" fmla="*/ 1912313 h 2758803"/>
              <a:gd name="connsiteX39" fmla="*/ 694096 w 1708526"/>
              <a:gd name="connsiteY39" fmla="*/ 1798961 h 2758803"/>
              <a:gd name="connsiteX40" fmla="*/ 732231 w 1708526"/>
              <a:gd name="connsiteY40" fmla="*/ 1642316 h 2758803"/>
              <a:gd name="connsiteX41" fmla="*/ 706807 w 1708526"/>
              <a:gd name="connsiteY41" fmla="*/ 1529545 h 2758803"/>
              <a:gd name="connsiteX42" fmla="*/ 638709 w 1708526"/>
              <a:gd name="connsiteY42" fmla="*/ 1440309 h 2758803"/>
              <a:gd name="connsiteX43" fmla="*/ 540393 w 1708526"/>
              <a:gd name="connsiteY43" fmla="*/ 1379402 h 2758803"/>
              <a:gd name="connsiteX44" fmla="*/ 425842 w 1708526"/>
              <a:gd name="connsiteY44" fmla="*/ 1350347 h 2758803"/>
              <a:gd name="connsiteX45" fmla="*/ 615792 w 1708526"/>
              <a:gd name="connsiteY45" fmla="*/ 1245457 h 2758803"/>
              <a:gd name="connsiteX46" fmla="*/ 685089 w 1708526"/>
              <a:gd name="connsiteY46" fmla="*/ 1047663 h 2758803"/>
              <a:gd name="connsiteX47" fmla="*/ 651966 w 1708526"/>
              <a:gd name="connsiteY47" fmla="*/ 916224 h 2758803"/>
              <a:gd name="connsiteX48" fmla="*/ 563310 w 1708526"/>
              <a:gd name="connsiteY48" fmla="*/ 824590 h 2758803"/>
              <a:gd name="connsiteX49" fmla="*/ 436193 w 1708526"/>
              <a:gd name="connsiteY49" fmla="*/ 770911 h 2758803"/>
              <a:gd name="connsiteX50" fmla="*/ 288411 w 1708526"/>
              <a:gd name="connsiteY50" fmla="*/ 753441 h 2758803"/>
              <a:gd name="connsiteX51" fmla="*/ 122650 w 1708526"/>
              <a:gd name="connsiteY51" fmla="*/ 770911 h 2758803"/>
              <a:gd name="connsiteX52" fmla="*/ 0 w 1708526"/>
              <a:gd name="connsiteY52" fmla="*/ 815836 h 2758803"/>
              <a:gd name="connsiteX53" fmla="*/ 0 w 1708526"/>
              <a:gd name="connsiteY53" fmla="*/ 41171 h 2758803"/>
              <a:gd name="connsiteX54" fmla="*/ 51163 w 1708526"/>
              <a:gd name="connsiteY54" fmla="*/ 28017 h 2758803"/>
              <a:gd name="connsiteX55" fmla="*/ 329161 w 1708526"/>
              <a:gd name="connsiteY55" fmla="*/ 0 h 275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708526" h="2758803">
                <a:moveTo>
                  <a:pt x="271232" y="907616"/>
                </a:moveTo>
                <a:cubicBezTo>
                  <a:pt x="294720" y="907725"/>
                  <a:pt x="318138" y="910158"/>
                  <a:pt x="341146" y="914880"/>
                </a:cubicBezTo>
                <a:cubicBezTo>
                  <a:pt x="364819" y="919529"/>
                  <a:pt x="387489" y="928307"/>
                  <a:pt x="408119" y="940812"/>
                </a:cubicBezTo>
                <a:cubicBezTo>
                  <a:pt x="429082" y="953647"/>
                  <a:pt x="446548" y="971461"/>
                  <a:pt x="458966" y="992675"/>
                </a:cubicBezTo>
                <a:cubicBezTo>
                  <a:pt x="473177" y="1018691"/>
                  <a:pt x="480042" y="1048080"/>
                  <a:pt x="478832" y="1077699"/>
                </a:cubicBezTo>
                <a:cubicBezTo>
                  <a:pt x="479835" y="1110321"/>
                  <a:pt x="472574" y="1142663"/>
                  <a:pt x="457731" y="1171729"/>
                </a:cubicBezTo>
                <a:cubicBezTo>
                  <a:pt x="443668" y="1197472"/>
                  <a:pt x="423344" y="1219253"/>
                  <a:pt x="398639" y="1235070"/>
                </a:cubicBezTo>
                <a:cubicBezTo>
                  <a:pt x="370990" y="1252485"/>
                  <a:pt x="340311" y="1264546"/>
                  <a:pt x="308205" y="1270626"/>
                </a:cubicBezTo>
                <a:cubicBezTo>
                  <a:pt x="270273" y="1278155"/>
                  <a:pt x="231673" y="1281805"/>
                  <a:pt x="193000" y="1281522"/>
                </a:cubicBezTo>
                <a:lnTo>
                  <a:pt x="86876" y="1281522"/>
                </a:lnTo>
                <a:lnTo>
                  <a:pt x="86876" y="1435878"/>
                </a:lnTo>
                <a:lnTo>
                  <a:pt x="198957" y="1435878"/>
                </a:lnTo>
                <a:cubicBezTo>
                  <a:pt x="242482" y="1435588"/>
                  <a:pt x="285927" y="1439626"/>
                  <a:pt x="328652" y="1447936"/>
                </a:cubicBezTo>
                <a:cubicBezTo>
                  <a:pt x="365088" y="1454750"/>
                  <a:pt x="400132" y="1467588"/>
                  <a:pt x="432344" y="1485926"/>
                </a:cubicBezTo>
                <a:cubicBezTo>
                  <a:pt x="460640" y="1502204"/>
                  <a:pt x="484306" y="1525445"/>
                  <a:pt x="501096" y="1553443"/>
                </a:cubicBezTo>
                <a:cubicBezTo>
                  <a:pt x="518297" y="1584158"/>
                  <a:pt x="526821" y="1618970"/>
                  <a:pt x="525756" y="1654156"/>
                </a:cubicBezTo>
                <a:cubicBezTo>
                  <a:pt x="527108" y="1688565"/>
                  <a:pt x="518101" y="1722589"/>
                  <a:pt x="499897" y="1751819"/>
                </a:cubicBezTo>
                <a:cubicBezTo>
                  <a:pt x="483249" y="1776933"/>
                  <a:pt x="460945" y="1797791"/>
                  <a:pt x="434777" y="1812726"/>
                </a:cubicBezTo>
                <a:cubicBezTo>
                  <a:pt x="408362" y="1827693"/>
                  <a:pt x="379601" y="1838080"/>
                  <a:pt x="349718" y="1843452"/>
                </a:cubicBezTo>
                <a:cubicBezTo>
                  <a:pt x="321490" y="1848878"/>
                  <a:pt x="292824" y="1851711"/>
                  <a:pt x="264077" y="1851914"/>
                </a:cubicBezTo>
                <a:cubicBezTo>
                  <a:pt x="204401" y="1851674"/>
                  <a:pt x="145015" y="1843564"/>
                  <a:pt x="87457" y="1827798"/>
                </a:cubicBezTo>
                <a:cubicBezTo>
                  <a:pt x="58847" y="1820384"/>
                  <a:pt x="31013" y="1810447"/>
                  <a:pt x="4273" y="1798134"/>
                </a:cubicBezTo>
                <a:lnTo>
                  <a:pt x="0" y="1795685"/>
                </a:lnTo>
                <a:lnTo>
                  <a:pt x="0" y="982926"/>
                </a:lnTo>
                <a:lnTo>
                  <a:pt x="47846" y="956102"/>
                </a:lnTo>
                <a:cubicBezTo>
                  <a:pt x="71642" y="945218"/>
                  <a:pt x="96330" y="936283"/>
                  <a:pt x="121670" y="929408"/>
                </a:cubicBezTo>
                <a:cubicBezTo>
                  <a:pt x="170308" y="915417"/>
                  <a:pt x="220621" y="908084"/>
                  <a:pt x="271232" y="907616"/>
                </a:cubicBezTo>
                <a:close/>
                <a:moveTo>
                  <a:pt x="329161" y="0"/>
                </a:moveTo>
                <a:cubicBezTo>
                  <a:pt x="329524" y="0"/>
                  <a:pt x="329887" y="0"/>
                  <a:pt x="330250" y="0"/>
                </a:cubicBezTo>
                <a:cubicBezTo>
                  <a:pt x="1091732" y="280"/>
                  <a:pt x="1708806" y="617811"/>
                  <a:pt x="1708526" y="1379293"/>
                </a:cubicBezTo>
                <a:cubicBezTo>
                  <a:pt x="1708526" y="1379340"/>
                  <a:pt x="1708526" y="1379391"/>
                  <a:pt x="1708526" y="1379438"/>
                </a:cubicBezTo>
                <a:cubicBezTo>
                  <a:pt x="1708504" y="2141262"/>
                  <a:pt x="1090912" y="2758822"/>
                  <a:pt x="329088" y="2758803"/>
                </a:cubicBezTo>
                <a:cubicBezTo>
                  <a:pt x="233860" y="2758801"/>
                  <a:pt x="140886" y="2749148"/>
                  <a:pt x="51091" y="2730771"/>
                </a:cubicBezTo>
                <a:lnTo>
                  <a:pt x="0" y="2717633"/>
                </a:lnTo>
                <a:lnTo>
                  <a:pt x="0" y="1970774"/>
                </a:lnTo>
                <a:lnTo>
                  <a:pt x="73547" y="1988874"/>
                </a:lnTo>
                <a:cubicBezTo>
                  <a:pt x="134421" y="1999936"/>
                  <a:pt x="196178" y="2005395"/>
                  <a:pt x="258048" y="2005181"/>
                </a:cubicBezTo>
                <a:cubicBezTo>
                  <a:pt x="319358" y="2005475"/>
                  <a:pt x="380433" y="1997561"/>
                  <a:pt x="439644" y="1981646"/>
                </a:cubicBezTo>
                <a:cubicBezTo>
                  <a:pt x="493734" y="1967533"/>
                  <a:pt x="544944" y="1944070"/>
                  <a:pt x="590949" y="1912313"/>
                </a:cubicBezTo>
                <a:cubicBezTo>
                  <a:pt x="633454" y="1882807"/>
                  <a:pt x="668720" y="1844051"/>
                  <a:pt x="694096" y="1798961"/>
                </a:cubicBezTo>
                <a:cubicBezTo>
                  <a:pt x="720228" y="1750954"/>
                  <a:pt x="733371" y="1696962"/>
                  <a:pt x="732231" y="1642316"/>
                </a:cubicBezTo>
                <a:cubicBezTo>
                  <a:pt x="732645" y="1603259"/>
                  <a:pt x="723939" y="1564644"/>
                  <a:pt x="706807" y="1529545"/>
                </a:cubicBezTo>
                <a:cubicBezTo>
                  <a:pt x="690126" y="1495656"/>
                  <a:pt x="666994" y="1465344"/>
                  <a:pt x="638709" y="1440309"/>
                </a:cubicBezTo>
                <a:cubicBezTo>
                  <a:pt x="609570" y="1414657"/>
                  <a:pt x="576338" y="1394071"/>
                  <a:pt x="540393" y="1379402"/>
                </a:cubicBezTo>
                <a:cubicBezTo>
                  <a:pt x="503823" y="1364206"/>
                  <a:pt x="465234" y="1354418"/>
                  <a:pt x="425842" y="1350347"/>
                </a:cubicBezTo>
                <a:cubicBezTo>
                  <a:pt x="498590" y="1336160"/>
                  <a:pt x="565036" y="1299467"/>
                  <a:pt x="615792" y="1245457"/>
                </a:cubicBezTo>
                <a:cubicBezTo>
                  <a:pt x="663188" y="1190727"/>
                  <a:pt x="687965" y="1120003"/>
                  <a:pt x="685089" y="1047663"/>
                </a:cubicBezTo>
                <a:cubicBezTo>
                  <a:pt x="686273" y="1001646"/>
                  <a:pt x="674818" y="956186"/>
                  <a:pt x="651966" y="916224"/>
                </a:cubicBezTo>
                <a:cubicBezTo>
                  <a:pt x="629847" y="879272"/>
                  <a:pt x="599510" y="847918"/>
                  <a:pt x="563310" y="824590"/>
                </a:cubicBezTo>
                <a:cubicBezTo>
                  <a:pt x="524289" y="799617"/>
                  <a:pt x="481302" y="781465"/>
                  <a:pt x="436193" y="770911"/>
                </a:cubicBezTo>
                <a:cubicBezTo>
                  <a:pt x="387805" y="759216"/>
                  <a:pt x="338193" y="753350"/>
                  <a:pt x="288411" y="753441"/>
                </a:cubicBezTo>
                <a:cubicBezTo>
                  <a:pt x="232683" y="753143"/>
                  <a:pt x="177093" y="759002"/>
                  <a:pt x="122650" y="770911"/>
                </a:cubicBezTo>
                <a:lnTo>
                  <a:pt x="0" y="815836"/>
                </a:lnTo>
                <a:lnTo>
                  <a:pt x="0" y="41171"/>
                </a:lnTo>
                <a:lnTo>
                  <a:pt x="51163" y="28017"/>
                </a:lnTo>
                <a:cubicBezTo>
                  <a:pt x="140959" y="9645"/>
                  <a:pt x="233933" y="-3"/>
                  <a:pt x="329161" y="0"/>
                </a:cubicBezTo>
                <a:close/>
              </a:path>
            </a:pathLst>
          </a:custGeom>
          <a:solidFill>
            <a:srgbClr val="634A2B"/>
          </a:solidFill>
          <a:ln w="36314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>
              <a:solidFill>
                <a:srgbClr val="634A2B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DE7EC2C-649A-FA0C-1635-282EE07D5529}"/>
              </a:ext>
            </a:extLst>
          </p:cNvPr>
          <p:cNvSpPr txBox="1"/>
          <p:nvPr/>
        </p:nvSpPr>
        <p:spPr>
          <a:xfrm>
            <a:off x="2476500" y="3161419"/>
            <a:ext cx="6024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634A2B"/>
                </a:solidFill>
                <a:latin typeface="Tw Cen MT" panose="020B0602020104020603" pitchFamily="34" charset="0"/>
              </a:rPr>
              <a:t>TEMÁTICOS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18CBA47-D3BE-FEF3-9482-BD4ACE40DC51}"/>
              </a:ext>
            </a:extLst>
          </p:cNvPr>
          <p:cNvSpPr txBox="1"/>
          <p:nvPr/>
        </p:nvSpPr>
        <p:spPr>
          <a:xfrm>
            <a:off x="2476500" y="4138712"/>
            <a:ext cx="6024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634A2B"/>
                </a:solidFill>
                <a:latin typeface="Tw Cen MT" panose="020B0602020104020603" pitchFamily="34" charset="0"/>
              </a:rPr>
              <a:t>MULTITEMAS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16C850F-DF9D-C54E-1D30-1B992FD611A3}"/>
              </a:ext>
            </a:extLst>
          </p:cNvPr>
          <p:cNvSpPr txBox="1"/>
          <p:nvPr/>
        </p:nvSpPr>
        <p:spPr>
          <a:xfrm>
            <a:off x="2563529" y="5116005"/>
            <a:ext cx="6024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634A2B"/>
                </a:solidFill>
                <a:latin typeface="Tw Cen MT" panose="020B0602020104020603" pitchFamily="34" charset="0"/>
              </a:rPr>
              <a:t>REPLICADOR DA LEI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4891ACA-5AD1-1946-1C7B-04724FA1CC0F}"/>
              </a:ext>
            </a:extLst>
          </p:cNvPr>
          <p:cNvSpPr txBox="1"/>
          <p:nvPr/>
        </p:nvSpPr>
        <p:spPr>
          <a:xfrm>
            <a:off x="8110728" y="6209699"/>
            <a:ext cx="3337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/>
              <a:t>Contato: @licitacao_sandronunes</a:t>
            </a:r>
          </a:p>
        </p:txBody>
      </p:sp>
    </p:spTree>
    <p:extLst>
      <p:ext uri="{BB962C8B-B14F-4D97-AF65-F5344CB8AC3E}">
        <p14:creationId xmlns:p14="http://schemas.microsoft.com/office/powerpoint/2010/main" val="2114832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CC6B02E9-20A4-0600-C72C-157B58CB5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99B9728-8491-0072-2C64-335CA2EEFD1F}"/>
              </a:ext>
            </a:extLst>
          </p:cNvPr>
          <p:cNvSpPr txBox="1"/>
          <p:nvPr/>
        </p:nvSpPr>
        <p:spPr>
          <a:xfrm>
            <a:off x="338914" y="1234466"/>
            <a:ext cx="275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TEMÁTICOS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9E3F2E0-C74F-267C-1172-3B40A9AEB825}"/>
              </a:ext>
            </a:extLst>
          </p:cNvPr>
          <p:cNvSpPr txBox="1"/>
          <p:nvPr/>
        </p:nvSpPr>
        <p:spPr>
          <a:xfrm>
            <a:off x="4550664" y="1382286"/>
            <a:ext cx="570013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0" i="0" u="none" strike="noStrike" dirty="0">
                <a:solidFill>
                  <a:srgbClr val="634A2B"/>
                </a:solidFill>
                <a:effectLst/>
                <a:latin typeface="Tw Cen MT" panose="020B0602020104020603" pitchFamily="34" charset="0"/>
              </a:rPr>
              <a:t>Herval do Oeste - Decreto nº 4.520/2021- Bens de consumo nas categorias de qualidade comum e de luxo;</a:t>
            </a:r>
          </a:p>
          <a:p>
            <a:pPr algn="just"/>
            <a:endParaRPr lang="pt-BR" sz="2000" dirty="0">
              <a:solidFill>
                <a:srgbClr val="634A2B"/>
              </a:solidFill>
              <a:latin typeface="Tw Cen MT" panose="020B0602020104020603" pitchFamily="34" charset="0"/>
            </a:endParaRPr>
          </a:p>
          <a:p>
            <a:pPr algn="just"/>
            <a:r>
              <a:rPr lang="pt-BR" sz="2000" b="0" i="0" u="none" strike="noStrike" dirty="0">
                <a:solidFill>
                  <a:srgbClr val="634A2B"/>
                </a:solidFill>
                <a:effectLst/>
                <a:latin typeface="Tw Cen MT" panose="020B0602020104020603" pitchFamily="34" charset="0"/>
              </a:rPr>
              <a:t>Imbuia - Decreto nº 33/2021 - Regulamenta a função de Agente de Contratação;</a:t>
            </a:r>
            <a:endParaRPr lang="pt-BR" sz="2000" dirty="0">
              <a:solidFill>
                <a:srgbClr val="634A2B"/>
              </a:solidFill>
              <a:latin typeface="Tw Cen MT" panose="020B06020201040206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pt-BR" sz="2000" b="0" i="0" u="none" strike="noStrike" dirty="0">
              <a:solidFill>
                <a:srgbClr val="634A2B"/>
              </a:solidFill>
              <a:effectLst/>
              <a:latin typeface="Tw Cen MT" panose="020B0602020104020603" pitchFamily="34" charset="0"/>
            </a:endParaRPr>
          </a:p>
          <a:p>
            <a:pPr algn="just"/>
            <a:r>
              <a:rPr lang="pt-BR" sz="2000" b="0" i="0" u="none" strike="noStrike" dirty="0">
                <a:solidFill>
                  <a:srgbClr val="634A2B"/>
                </a:solidFill>
                <a:effectLst/>
                <a:latin typeface="Tw Cen MT" panose="020B0602020104020603" pitchFamily="34" charset="0"/>
              </a:rPr>
              <a:t>Iporã do Oeste  - Decreto nº 111/ 2021 - Regulamenta o sistema de contratação direta;</a:t>
            </a:r>
            <a:endParaRPr lang="pt-BR" sz="2000" dirty="0">
              <a:solidFill>
                <a:srgbClr val="634A2B"/>
              </a:solidFill>
              <a:latin typeface="Tw Cen MT" panose="020B0602020104020603" pitchFamily="34" charset="0"/>
            </a:endParaRPr>
          </a:p>
          <a:p>
            <a:pPr algn="just"/>
            <a:endParaRPr lang="pt-BR" sz="2000" b="0" i="0" u="none" strike="noStrike" dirty="0">
              <a:solidFill>
                <a:srgbClr val="634A2B"/>
              </a:solidFill>
              <a:effectLst/>
              <a:latin typeface="Tw Cen MT" panose="020B0602020104020603" pitchFamily="34" charset="0"/>
            </a:endParaRPr>
          </a:p>
          <a:p>
            <a:pPr algn="just"/>
            <a:r>
              <a:rPr lang="pt-BR" sz="2000" b="0" i="0" u="none" strike="noStrike" dirty="0" err="1">
                <a:solidFill>
                  <a:srgbClr val="634A2B"/>
                </a:solidFill>
                <a:effectLst/>
                <a:latin typeface="Tw Cen MT" panose="020B0602020104020603" pitchFamily="34" charset="0"/>
              </a:rPr>
              <a:t>Abdon</a:t>
            </a:r>
            <a:r>
              <a:rPr lang="pt-BR" sz="2000" b="0" i="0" u="none" strike="noStrike" dirty="0">
                <a:solidFill>
                  <a:srgbClr val="634A2B"/>
                </a:solidFill>
                <a:effectLst/>
                <a:latin typeface="Tw Cen MT" panose="020B0602020104020603" pitchFamily="34" charset="0"/>
              </a:rPr>
              <a:t> Batista - Decreto nº 067/2022 Estabelece procedimentos para a participação de pessoa física nas contratações pela Lei federal nº 14.133/2021</a:t>
            </a:r>
            <a:endParaRPr lang="pt-BR" sz="2000" dirty="0">
              <a:solidFill>
                <a:srgbClr val="634A2B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8DE8F77-0BF1-D24D-C6C2-142D6DDB509F}"/>
              </a:ext>
            </a:extLst>
          </p:cNvPr>
          <p:cNvSpPr txBox="1"/>
          <p:nvPr/>
        </p:nvSpPr>
        <p:spPr>
          <a:xfrm>
            <a:off x="8110728" y="6209699"/>
            <a:ext cx="3337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/>
              <a:t>Contato: @licitacao_sandronunes</a:t>
            </a:r>
          </a:p>
        </p:txBody>
      </p:sp>
    </p:spTree>
    <p:extLst>
      <p:ext uri="{BB962C8B-B14F-4D97-AF65-F5344CB8AC3E}">
        <p14:creationId xmlns:p14="http://schemas.microsoft.com/office/powerpoint/2010/main" val="2755102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21A34781-34B9-3522-3985-BB8ECB612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99B9728-8491-0072-2C64-335CA2EEFD1F}"/>
              </a:ext>
            </a:extLst>
          </p:cNvPr>
          <p:cNvSpPr txBox="1"/>
          <p:nvPr/>
        </p:nvSpPr>
        <p:spPr>
          <a:xfrm>
            <a:off x="9618685" y="508908"/>
            <a:ext cx="2770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634A2B"/>
                </a:solidFill>
                <a:latin typeface="Tw Cen MT" panose="020B0602020104020603" pitchFamily="34" charset="0"/>
              </a:rPr>
              <a:t>MULTITEMAS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0B2E4B0-89E1-6171-5ABB-05122465072C}"/>
              </a:ext>
            </a:extLst>
          </p:cNvPr>
          <p:cNvSpPr txBox="1"/>
          <p:nvPr/>
        </p:nvSpPr>
        <p:spPr>
          <a:xfrm>
            <a:off x="373693" y="1155239"/>
            <a:ext cx="36130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Agentes de contratação</a:t>
            </a:r>
          </a:p>
          <a:p>
            <a:r>
              <a:rPr lang="pt-BR" dirty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Plano de contratações anual</a:t>
            </a:r>
          </a:p>
          <a:p>
            <a:r>
              <a:rPr lang="pt-BR" dirty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Estudo técnico preliminar</a:t>
            </a:r>
          </a:p>
          <a:p>
            <a:r>
              <a:rPr lang="pt-BR" dirty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Catálogo eletrônico de padronização de compras</a:t>
            </a:r>
          </a:p>
          <a:p>
            <a:r>
              <a:rPr lang="pt-BR" dirty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Pesquisa de preços</a:t>
            </a:r>
          </a:p>
          <a:p>
            <a:r>
              <a:rPr lang="pt-BR" dirty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Programa de integridade</a:t>
            </a:r>
          </a:p>
          <a:p>
            <a:r>
              <a:rPr lang="pt-BR" dirty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Leilão</a:t>
            </a:r>
          </a:p>
          <a:p>
            <a:r>
              <a:rPr lang="pt-BR" dirty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Política de contratação de mulheres e egressos </a:t>
            </a:r>
          </a:p>
          <a:p>
            <a:r>
              <a:rPr lang="pt-BR" dirty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Ciclo de vida do objeto licitado</a:t>
            </a:r>
          </a:p>
          <a:p>
            <a:r>
              <a:rPr lang="pt-BR" dirty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Julgamento por técnica e preço</a:t>
            </a:r>
          </a:p>
          <a:p>
            <a:r>
              <a:rPr lang="pt-BR" dirty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Contratação de software de uso disseminado</a:t>
            </a:r>
          </a:p>
          <a:p>
            <a:r>
              <a:rPr lang="pt-BR" dirty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Critérios de desempate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BE7D476-4C13-64BF-21D2-1C203F2614C4}"/>
              </a:ext>
            </a:extLst>
          </p:cNvPr>
          <p:cNvSpPr txBox="1"/>
          <p:nvPr/>
        </p:nvSpPr>
        <p:spPr>
          <a:xfrm>
            <a:off x="4381414" y="1155239"/>
            <a:ext cx="42606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Negociação de preços mais vantajosos</a:t>
            </a:r>
          </a:p>
          <a:p>
            <a:r>
              <a:rPr lang="pt-BR" dirty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Habilitação</a:t>
            </a:r>
          </a:p>
          <a:p>
            <a:r>
              <a:rPr lang="pt-BR" dirty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Participação de empresas estrangeiras</a:t>
            </a:r>
          </a:p>
          <a:p>
            <a:r>
              <a:rPr lang="pt-BR" dirty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Sistema de registro de preços</a:t>
            </a:r>
          </a:p>
          <a:p>
            <a:r>
              <a:rPr lang="pt-BR" dirty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Credenciamento</a:t>
            </a:r>
          </a:p>
          <a:p>
            <a:r>
              <a:rPr lang="pt-BR" dirty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Procedimento de manifestação de interesse</a:t>
            </a:r>
          </a:p>
          <a:p>
            <a:r>
              <a:rPr lang="pt-BR" dirty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Registro cadastral</a:t>
            </a:r>
          </a:p>
          <a:p>
            <a:r>
              <a:rPr lang="pt-BR" dirty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Compras e/ou serviços efetivados por contratação direta</a:t>
            </a:r>
          </a:p>
          <a:p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Contrato na forma eletrônica</a:t>
            </a:r>
          </a:p>
          <a:p>
            <a:r>
              <a:rPr lang="pt-BR" dirty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Subcontratação</a:t>
            </a:r>
          </a:p>
          <a:p>
            <a:r>
              <a:rPr lang="pt-BR" dirty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Recebimento provisório e definitivo</a:t>
            </a:r>
          </a:p>
          <a:p>
            <a:r>
              <a:rPr lang="pt-BR" dirty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Controle das contratações</a:t>
            </a:r>
          </a:p>
          <a:p>
            <a:r>
              <a:rPr lang="pt-BR" dirty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Publicação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0CE9DD0-138F-6C6F-690F-1A393784F695}"/>
              </a:ext>
            </a:extLst>
          </p:cNvPr>
          <p:cNvSpPr txBox="1"/>
          <p:nvPr/>
        </p:nvSpPr>
        <p:spPr>
          <a:xfrm>
            <a:off x="8110728" y="6209699"/>
            <a:ext cx="3337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/>
              <a:t>Contato: @licitacao_sandronunes</a:t>
            </a:r>
          </a:p>
        </p:txBody>
      </p:sp>
    </p:spTree>
    <p:extLst>
      <p:ext uri="{BB962C8B-B14F-4D97-AF65-F5344CB8AC3E}">
        <p14:creationId xmlns:p14="http://schemas.microsoft.com/office/powerpoint/2010/main" val="3702488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52085BC-05FC-7E62-8852-9B11113E3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99B9728-8491-0072-2C64-335CA2EEFD1F}"/>
              </a:ext>
            </a:extLst>
          </p:cNvPr>
          <p:cNvSpPr txBox="1"/>
          <p:nvPr/>
        </p:nvSpPr>
        <p:spPr>
          <a:xfrm>
            <a:off x="913669" y="42420"/>
            <a:ext cx="738664" cy="67731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sz="3600" dirty="0">
                <a:solidFill>
                  <a:srgbClr val="634A2B"/>
                </a:solidFill>
                <a:latin typeface="Tw Cen MT" panose="020B0602020104020603" pitchFamily="34" charset="0"/>
              </a:rPr>
              <a:t>MULTITEMAS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F976CD8-9FB3-3850-1F0F-9FC137A5BFDA}"/>
              </a:ext>
            </a:extLst>
          </p:cNvPr>
          <p:cNvSpPr txBox="1"/>
          <p:nvPr/>
        </p:nvSpPr>
        <p:spPr>
          <a:xfrm>
            <a:off x="4138367" y="1351507"/>
            <a:ext cx="59011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</a:rPr>
              <a:t>Balneário Barra do Sul - Decreto nº 1756/2022 </a:t>
            </a:r>
            <a:endParaRPr lang="pt-BR" sz="2200" dirty="0">
              <a:solidFill>
                <a:schemeClr val="bg1">
                  <a:lumMod val="95000"/>
                </a:schemeClr>
              </a:solidFill>
              <a:effectLst/>
              <a:latin typeface="Tw Cen MT" panose="020B0602020104020603" pitchFamily="34" charset="0"/>
            </a:endParaRPr>
          </a:p>
          <a:p>
            <a:r>
              <a:rPr lang="pt-BR" sz="22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</a:rPr>
              <a:t>Bom Jesus do Oeste - Decreto nº 5662/2021</a:t>
            </a:r>
            <a:endParaRPr lang="pt-BR" sz="2200" dirty="0">
              <a:solidFill>
                <a:schemeClr val="bg1">
                  <a:lumMod val="95000"/>
                </a:schemeClr>
              </a:solidFill>
              <a:effectLst/>
              <a:latin typeface="Tw Cen MT" panose="020B0602020104020603" pitchFamily="34" charset="0"/>
            </a:endParaRPr>
          </a:p>
          <a:p>
            <a:r>
              <a:rPr lang="pt-BR" sz="22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</a:rPr>
              <a:t>Bom Retiro - Decreto nº 95/2021</a:t>
            </a:r>
          </a:p>
          <a:p>
            <a:r>
              <a:rPr lang="pt-BR" sz="2200" b="0" i="0" u="none" strike="noStrike" dirty="0" err="1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</a:rPr>
              <a:t>Caibi</a:t>
            </a:r>
            <a:r>
              <a:rPr lang="pt-BR" sz="22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</a:rPr>
              <a:t> - Decreto n.º 238/2021</a:t>
            </a:r>
            <a:endParaRPr lang="pt-BR" sz="2200" dirty="0">
              <a:solidFill>
                <a:schemeClr val="bg1">
                  <a:lumMod val="95000"/>
                </a:schemeClr>
              </a:solidFill>
              <a:effectLst/>
              <a:latin typeface="Tw Cen MT" panose="020B0602020104020603" pitchFamily="34" charset="0"/>
            </a:endParaRPr>
          </a:p>
          <a:p>
            <a:r>
              <a:rPr lang="pt-BR" sz="22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</a:rPr>
              <a:t>Camboriú - Decreto n.º 4.048/2022</a:t>
            </a:r>
            <a:endParaRPr lang="pt-BR" sz="2200" dirty="0">
              <a:solidFill>
                <a:schemeClr val="bg1">
                  <a:lumMod val="95000"/>
                </a:schemeClr>
              </a:solidFill>
              <a:effectLst/>
              <a:latin typeface="Tw Cen MT" panose="020B0602020104020603" pitchFamily="34" charset="0"/>
            </a:endParaRPr>
          </a:p>
          <a:p>
            <a:r>
              <a:rPr lang="pt-BR" sz="22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</a:rPr>
              <a:t>Canoinhas - Decreto nº. 135/2022. </a:t>
            </a:r>
            <a:endParaRPr lang="pt-BR" sz="2200" dirty="0">
              <a:solidFill>
                <a:schemeClr val="bg1">
                  <a:lumMod val="95000"/>
                </a:schemeClr>
              </a:solidFill>
              <a:effectLst/>
              <a:latin typeface="Tw Cen MT" panose="020B0602020104020603" pitchFamily="34" charset="0"/>
            </a:endParaRPr>
          </a:p>
          <a:p>
            <a:r>
              <a:rPr lang="pt-BR" sz="22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</a:rPr>
              <a:t>Chapadão do </a:t>
            </a:r>
            <a:r>
              <a:rPr lang="pt-BR" sz="2200" b="0" i="0" u="none" strike="noStrike" dirty="0" err="1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</a:rPr>
              <a:t>Lageado</a:t>
            </a:r>
            <a:r>
              <a:rPr lang="pt-BR" sz="22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</a:rPr>
              <a:t> - Decreto n° 001/2022</a:t>
            </a:r>
            <a:endParaRPr lang="pt-BR" sz="2200" dirty="0">
              <a:solidFill>
                <a:schemeClr val="bg1">
                  <a:lumMod val="95000"/>
                </a:schemeClr>
              </a:solidFill>
              <a:effectLst/>
              <a:latin typeface="Tw Cen MT" panose="020B0602020104020603" pitchFamily="34" charset="0"/>
            </a:endParaRPr>
          </a:p>
          <a:p>
            <a:r>
              <a:rPr lang="pt-BR" sz="22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</a:rPr>
              <a:t>Formosa do Sul - Decreto n.º 5317/2021 </a:t>
            </a:r>
            <a:endParaRPr lang="pt-BR" sz="2200" dirty="0">
              <a:solidFill>
                <a:schemeClr val="bg1">
                  <a:lumMod val="95000"/>
                </a:schemeClr>
              </a:solidFill>
              <a:effectLst/>
              <a:latin typeface="Tw Cen MT" panose="020B0602020104020603" pitchFamily="34" charset="0"/>
            </a:endParaRPr>
          </a:p>
          <a:p>
            <a:r>
              <a:rPr lang="pt-BR" sz="22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</a:rPr>
              <a:t>Guabiruba - Decreto n. 1.250/2021</a:t>
            </a:r>
            <a:endParaRPr lang="pt-BR" sz="2200" dirty="0">
              <a:solidFill>
                <a:schemeClr val="bg1">
                  <a:lumMod val="95000"/>
                </a:schemeClr>
              </a:solidFill>
              <a:effectLst/>
              <a:latin typeface="Tw Cen MT" panose="020B0602020104020603" pitchFamily="34" charset="0"/>
            </a:endParaRPr>
          </a:p>
          <a:p>
            <a:r>
              <a:rPr lang="pt-BR" sz="22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</a:rPr>
              <a:t>Jaraguá do Sul - Decreto nº 15.430/2021 </a:t>
            </a:r>
            <a:endParaRPr lang="pt-BR" sz="2200" dirty="0">
              <a:solidFill>
                <a:schemeClr val="bg1">
                  <a:lumMod val="95000"/>
                </a:schemeClr>
              </a:solidFill>
              <a:effectLst/>
              <a:latin typeface="Tw Cen MT" panose="020B0602020104020603" pitchFamily="34" charset="0"/>
            </a:endParaRPr>
          </a:p>
          <a:p>
            <a:r>
              <a:rPr lang="pt-BR" sz="22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</a:rPr>
              <a:t>Luiz Alves - Decreto n.º 85/2022</a:t>
            </a:r>
            <a:endParaRPr lang="pt-BR" sz="2200" dirty="0">
              <a:solidFill>
                <a:schemeClr val="bg1">
                  <a:lumMod val="95000"/>
                </a:schemeClr>
              </a:solidFill>
              <a:effectLst/>
              <a:latin typeface="Tw Cen MT" panose="020B0602020104020603" pitchFamily="34" charset="0"/>
            </a:endParaRPr>
          </a:p>
          <a:p>
            <a:r>
              <a:rPr lang="pt-BR" sz="22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</a:rPr>
              <a:t>Massaranduba - Decreto nº 4462/2021</a:t>
            </a:r>
            <a:endParaRPr lang="pt-BR" sz="2200" dirty="0">
              <a:solidFill>
                <a:schemeClr val="bg1">
                  <a:lumMod val="95000"/>
                </a:schemeClr>
              </a:solidFill>
              <a:effectLst/>
              <a:latin typeface="Tw Cen MT" panose="020B0602020104020603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33898A4-01C3-245C-2FA7-B0A75FEFE816}"/>
              </a:ext>
            </a:extLst>
          </p:cNvPr>
          <p:cNvSpPr txBox="1"/>
          <p:nvPr/>
        </p:nvSpPr>
        <p:spPr>
          <a:xfrm>
            <a:off x="8110728" y="6209699"/>
            <a:ext cx="3337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bg1"/>
                </a:solidFill>
              </a:rPr>
              <a:t>Contato: @licitacao_sandronunes</a:t>
            </a:r>
          </a:p>
        </p:txBody>
      </p:sp>
    </p:spTree>
    <p:extLst>
      <p:ext uri="{BB962C8B-B14F-4D97-AF65-F5344CB8AC3E}">
        <p14:creationId xmlns:p14="http://schemas.microsoft.com/office/powerpoint/2010/main" val="3535021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F5022949-8CC9-08E2-CE05-766F7FE02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99B9728-8491-0072-2C64-335CA2EEFD1F}"/>
              </a:ext>
            </a:extLst>
          </p:cNvPr>
          <p:cNvSpPr txBox="1"/>
          <p:nvPr/>
        </p:nvSpPr>
        <p:spPr>
          <a:xfrm>
            <a:off x="10520178" y="856016"/>
            <a:ext cx="738664" cy="51459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REPLICADOR DA LEI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86CF7F7-52A9-3196-6699-B26842C5122A}"/>
              </a:ext>
            </a:extLst>
          </p:cNvPr>
          <p:cNvSpPr txBox="1"/>
          <p:nvPr/>
        </p:nvSpPr>
        <p:spPr>
          <a:xfrm>
            <a:off x="933158" y="1536174"/>
            <a:ext cx="75970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b="0" i="0" u="none" strike="noStrike" dirty="0">
              <a:solidFill>
                <a:schemeClr val="bg1">
                  <a:lumMod val="95000"/>
                </a:schemeClr>
              </a:solidFill>
              <a:effectLst/>
              <a:latin typeface="Tw Cen MT" panose="020B0602020104020603" pitchFamily="34" charset="0"/>
            </a:endParaRPr>
          </a:p>
          <a:p>
            <a:pPr algn="just"/>
            <a:r>
              <a:rPr lang="pt-BR" sz="24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</a:rPr>
              <a:t>Decreto nº 10.298 de 28 de janeiro de 2022 - Regulamenta a Lei Federal nº 14.133, de 1º de abril de 2021, que dispõe sobre licitações e contratos administrativos, no âmbito da Prefeitura do município de Araranguá/SC.</a:t>
            </a:r>
            <a:endParaRPr lang="pt-BR" sz="24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  <a:p>
            <a:pPr algn="just"/>
            <a:endParaRPr lang="pt-BR" sz="2400" b="0" i="0" u="none" strike="noStrike" dirty="0">
              <a:solidFill>
                <a:schemeClr val="bg1">
                  <a:lumMod val="95000"/>
                </a:schemeClr>
              </a:solidFill>
              <a:effectLst/>
              <a:latin typeface="Tw Cen MT" panose="020B0602020104020603" pitchFamily="34" charset="0"/>
            </a:endParaRPr>
          </a:p>
          <a:p>
            <a:pPr algn="just"/>
            <a:r>
              <a:rPr lang="pt-BR" sz="24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</a:rPr>
              <a:t>Decreto nº 2893/2022 - Regulamenta a Lei Federal nº 14.133, de 1º de abril de 2021, que dispõe sobre Licitações e Contratos Administrativos, no âmbito da Prefeitura do Município de </a:t>
            </a:r>
            <a:r>
              <a:rPr lang="pt-BR" sz="2400" b="0" i="0" u="none" strike="noStrike" dirty="0" err="1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</a:rPr>
              <a:t>Botuverá</a:t>
            </a:r>
            <a:r>
              <a:rPr lang="pt-BR" sz="24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Tw Cen MT" panose="020B0602020104020603" pitchFamily="34" charset="0"/>
              </a:rPr>
              <a:t>/SC.</a:t>
            </a:r>
            <a:endParaRPr lang="pt-BR" sz="2400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F826B85-281F-6D5E-241C-F3A786D722C7}"/>
              </a:ext>
            </a:extLst>
          </p:cNvPr>
          <p:cNvSpPr txBox="1"/>
          <p:nvPr/>
        </p:nvSpPr>
        <p:spPr>
          <a:xfrm>
            <a:off x="8110728" y="6209699"/>
            <a:ext cx="3337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bg1"/>
                </a:solidFill>
              </a:rPr>
              <a:t>Contato: @licitacao_sandronunes</a:t>
            </a:r>
          </a:p>
        </p:txBody>
      </p:sp>
    </p:spTree>
    <p:extLst>
      <p:ext uri="{BB962C8B-B14F-4D97-AF65-F5344CB8AC3E}">
        <p14:creationId xmlns:p14="http://schemas.microsoft.com/office/powerpoint/2010/main" val="2130737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1CF94C6E-2E1E-4B4C-FD79-E71FE5B7B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837DD9C-A146-54B6-17F9-AA77DBB68835}"/>
              </a:ext>
            </a:extLst>
          </p:cNvPr>
          <p:cNvSpPr txBox="1"/>
          <p:nvPr/>
        </p:nvSpPr>
        <p:spPr>
          <a:xfrm>
            <a:off x="-660031" y="5966403"/>
            <a:ext cx="5705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Encerramento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3537A5F-FCA8-6100-939C-E81E7423C10F}"/>
              </a:ext>
            </a:extLst>
          </p:cNvPr>
          <p:cNvSpPr txBox="1"/>
          <p:nvPr/>
        </p:nvSpPr>
        <p:spPr>
          <a:xfrm>
            <a:off x="4197927" y="5354798"/>
            <a:ext cx="433300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2400" b="0" i="1" dirty="0">
                <a:solidFill>
                  <a:schemeClr val="bg1">
                    <a:lumMod val="95000"/>
                  </a:schemeClr>
                </a:solidFill>
                <a:effectLst/>
                <a:latin typeface="Roboto" panose="02000000000000000000" pitchFamily="2" charset="0"/>
              </a:rPr>
              <a:t>É a incerteza que nos fascina.</a:t>
            </a:r>
          </a:p>
          <a:p>
            <a:pPr algn="r"/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</a:rPr>
              <a:t>Oscar Wilde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2EE4F3C7-ADAB-29B3-92DE-0BD7E4FCE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179839"/>
            <a:ext cx="2543311" cy="115866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2C6FB4D-8813-A091-5C7B-9F590D04D610}"/>
              </a:ext>
            </a:extLst>
          </p:cNvPr>
          <p:cNvSpPr txBox="1"/>
          <p:nvPr/>
        </p:nvSpPr>
        <p:spPr>
          <a:xfrm>
            <a:off x="290613" y="1503202"/>
            <a:ext cx="8328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latin typeface="Tw Cen MT" panose="020B0602020104020603" pitchFamily="34" charset="0"/>
              </a:rPr>
              <a:t>REGULAMENTOS MUNICIPAIS JÁ EDITADOS</a:t>
            </a:r>
          </a:p>
        </p:txBody>
      </p:sp>
      <p:pic>
        <p:nvPicPr>
          <p:cNvPr id="6" name="Imagem 5" descr="Código QR&#10;&#10;Descrição gerada automaticamente">
            <a:extLst>
              <a:ext uri="{FF2B5EF4-FFF2-40B4-BE49-F238E27FC236}">
                <a16:creationId xmlns:a16="http://schemas.microsoft.com/office/drawing/2014/main" id="{CE029FF9-AC40-A4A5-4D33-40A9D811B9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859" y="2272166"/>
            <a:ext cx="2686050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BA40AF97-E160-A178-C220-B4089A7E97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4" b="5514"/>
          <a:stretch/>
        </p:blipFill>
        <p:spPr>
          <a:xfrm>
            <a:off x="1396760" y="2248036"/>
            <a:ext cx="2163646" cy="290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5FFB79D-2381-4CEE-415C-F8EC526473F2}"/>
              </a:ext>
            </a:extLst>
          </p:cNvPr>
          <p:cNvSpPr txBox="1"/>
          <p:nvPr/>
        </p:nvSpPr>
        <p:spPr>
          <a:xfrm>
            <a:off x="4681312" y="6148140"/>
            <a:ext cx="374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Contato</a:t>
            </a:r>
          </a:p>
          <a:p>
            <a:pPr algn="r"/>
            <a:r>
              <a:rPr lang="pt-BR" dirty="0">
                <a:solidFill>
                  <a:schemeClr val="bg1"/>
                </a:solidFill>
              </a:rPr>
              <a:t>@licitacao_sandronunes</a:t>
            </a:r>
          </a:p>
        </p:txBody>
      </p:sp>
    </p:spTree>
    <p:extLst>
      <p:ext uri="{BB962C8B-B14F-4D97-AF65-F5344CB8AC3E}">
        <p14:creationId xmlns:p14="http://schemas.microsoft.com/office/powerpoint/2010/main" val="1974600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rma&#10;&#10;Descrição gerada automaticamente com confiança média">
            <a:extLst>
              <a:ext uri="{FF2B5EF4-FFF2-40B4-BE49-F238E27FC236}">
                <a16:creationId xmlns:a16="http://schemas.microsoft.com/office/drawing/2014/main" id="{7146EAC4-3CC7-BAA3-341A-9E79DD6AA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55445B0-00A1-8048-927A-2359D6768A32}"/>
              </a:ext>
            </a:extLst>
          </p:cNvPr>
          <p:cNvSpPr txBox="1"/>
          <p:nvPr/>
        </p:nvSpPr>
        <p:spPr>
          <a:xfrm>
            <a:off x="1075266" y="2505456"/>
            <a:ext cx="3210072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OBJETIVO DOS REGULAMENTOS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B2F2F37-2403-9E01-4018-45724AEA6754}"/>
              </a:ext>
            </a:extLst>
          </p:cNvPr>
          <p:cNvSpPr txBox="1"/>
          <p:nvPr/>
        </p:nvSpPr>
        <p:spPr>
          <a:xfrm>
            <a:off x="5897880" y="1993138"/>
            <a:ext cx="50207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634A2B"/>
                </a:solidFill>
                <a:effectLst/>
                <a:latin typeface="Lato Medium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Procedimentos administrativos, orientações práticas ou ações que a entidade licitante deve realizar durante o processamento da licitação em todas as suas fases.</a:t>
            </a:r>
            <a:endParaRPr lang="pt-BR" dirty="0">
              <a:solidFill>
                <a:srgbClr val="634A2B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FB0028B-8D5A-8238-F510-B08DDE34A333}"/>
              </a:ext>
            </a:extLst>
          </p:cNvPr>
          <p:cNvSpPr txBox="1"/>
          <p:nvPr/>
        </p:nvSpPr>
        <p:spPr>
          <a:xfrm>
            <a:off x="8238215" y="4871081"/>
            <a:ext cx="3210073" cy="1059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pt-BR" sz="1400" dirty="0">
                <a:solidFill>
                  <a:srgbClr val="634A2B"/>
                </a:solidFill>
                <a:effectLst/>
                <a:latin typeface="Lato Medium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“mais que um poder regulamentar, seria um </a:t>
            </a:r>
            <a:r>
              <a:rPr lang="pt-BR" sz="1400" i="1" dirty="0">
                <a:solidFill>
                  <a:srgbClr val="634A2B"/>
                </a:solidFill>
                <a:effectLst/>
                <a:latin typeface="Lato Medium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dever regulamentar</a:t>
            </a:r>
            <a:r>
              <a:rPr lang="pt-BR" sz="1400" dirty="0">
                <a:solidFill>
                  <a:srgbClr val="634A2B"/>
                </a:solidFill>
                <a:effectLst/>
                <a:latin typeface="Lato Medium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leis que demandam tal providência” (Celso Antônio Bandeira de Melo).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CE0458D-F31E-6037-B599-3977B0DC05CA}"/>
              </a:ext>
            </a:extLst>
          </p:cNvPr>
          <p:cNvSpPr txBox="1"/>
          <p:nvPr/>
        </p:nvSpPr>
        <p:spPr>
          <a:xfrm>
            <a:off x="5897880" y="3582674"/>
            <a:ext cx="5407680" cy="698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pt-BR" sz="1800" dirty="0">
                <a:solidFill>
                  <a:srgbClr val="634A2B"/>
                </a:solidFill>
                <a:effectLst/>
                <a:latin typeface="Lato Medium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Sua característica é a de vincular a Administração Pública, inclusive a autoridade que expediu o ato. </a:t>
            </a: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44D3291B-F058-A59A-F3D8-F02EEF0088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46" y="201611"/>
            <a:ext cx="2543311" cy="115866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12544A7-7DFE-043A-792F-B463472838E4}"/>
              </a:ext>
            </a:extLst>
          </p:cNvPr>
          <p:cNvSpPr txBox="1"/>
          <p:nvPr/>
        </p:nvSpPr>
        <p:spPr>
          <a:xfrm>
            <a:off x="8110728" y="6209699"/>
            <a:ext cx="3337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/>
              <a:t>Contato: @licitacao_sandronunes</a:t>
            </a:r>
          </a:p>
        </p:txBody>
      </p:sp>
    </p:spTree>
    <p:extLst>
      <p:ext uri="{BB962C8B-B14F-4D97-AF65-F5344CB8AC3E}">
        <p14:creationId xmlns:p14="http://schemas.microsoft.com/office/powerpoint/2010/main" val="254621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5BA906BD-D455-8ADA-F136-F456DAACA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55445B0-00A1-8048-927A-2359D6768A32}"/>
              </a:ext>
            </a:extLst>
          </p:cNvPr>
          <p:cNvSpPr txBox="1"/>
          <p:nvPr/>
        </p:nvSpPr>
        <p:spPr>
          <a:xfrm>
            <a:off x="224045" y="457200"/>
            <a:ext cx="615553" cy="5943600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C29A74"/>
                </a:solidFill>
                <a:latin typeface="Tw Cen MT" panose="020B0602020104020603" pitchFamily="34" charset="0"/>
              </a:rPr>
              <a:t>Definição de papéis de todos os atores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B2F2F37-2403-9E01-4018-45724AEA6754}"/>
              </a:ext>
            </a:extLst>
          </p:cNvPr>
          <p:cNvSpPr txBox="1"/>
          <p:nvPr/>
        </p:nvSpPr>
        <p:spPr>
          <a:xfrm>
            <a:off x="2126374" y="1246308"/>
            <a:ext cx="4640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634A2B"/>
                </a:solidFill>
                <a:latin typeface="Lato Medium" panose="020F0502020204030203" pitchFamily="34" charset="0"/>
                <a:cs typeface="Times New Roman" panose="02020603050405020304" pitchFamily="18" charset="0"/>
              </a:rPr>
              <a:t>O processo envolve várias fases ou etapas:</a:t>
            </a:r>
            <a:endParaRPr lang="pt-BR" dirty="0">
              <a:solidFill>
                <a:srgbClr val="634A2B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CE0458D-F31E-6037-B599-3977B0DC05CA}"/>
              </a:ext>
            </a:extLst>
          </p:cNvPr>
          <p:cNvSpPr txBox="1"/>
          <p:nvPr/>
        </p:nvSpPr>
        <p:spPr>
          <a:xfrm>
            <a:off x="2632642" y="1941321"/>
            <a:ext cx="5269768" cy="2424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pt-BR" sz="1800" dirty="0">
                <a:solidFill>
                  <a:srgbClr val="634A2B"/>
                </a:solidFill>
                <a:effectLst/>
                <a:latin typeface="Lato Medium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Planejamento </a:t>
            </a:r>
            <a:r>
              <a:rPr lang="pt-BR" sz="1200" dirty="0">
                <a:solidFill>
                  <a:srgbClr val="634A2B"/>
                </a:solidFill>
                <a:effectLst/>
                <a:latin typeface="Lato Medium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(PCA – DOD)</a:t>
            </a:r>
          </a:p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pt-BR" dirty="0">
                <a:solidFill>
                  <a:srgbClr val="634A2B"/>
                </a:solidFill>
                <a:latin typeface="Lato Medium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Preparatória  </a:t>
            </a:r>
            <a:r>
              <a:rPr lang="pt-BR" sz="1200" dirty="0">
                <a:solidFill>
                  <a:srgbClr val="634A2B"/>
                </a:solidFill>
                <a:latin typeface="Lato Medium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(ETP/Pesquisa de Preços/TR/PB/PE/Edital)</a:t>
            </a:r>
          </a:p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pt-BR" sz="1800" dirty="0">
                <a:solidFill>
                  <a:srgbClr val="634A2B"/>
                </a:solidFill>
                <a:effectLst/>
                <a:latin typeface="Lato Medium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Licitação </a:t>
            </a:r>
            <a:r>
              <a:rPr lang="pt-BR" sz="1200" dirty="0">
                <a:solidFill>
                  <a:srgbClr val="634A2B"/>
                </a:solidFill>
                <a:effectLst/>
                <a:latin typeface="Lato Medium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(sessão, negociação, julgamento)</a:t>
            </a:r>
          </a:p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pt-BR" dirty="0">
                <a:solidFill>
                  <a:srgbClr val="634A2B"/>
                </a:solidFill>
                <a:latin typeface="Lato Medium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Celebração do Contrato </a:t>
            </a:r>
            <a:r>
              <a:rPr lang="pt-BR" sz="1200" dirty="0">
                <a:solidFill>
                  <a:srgbClr val="634A2B"/>
                </a:solidFill>
                <a:latin typeface="Lato Medium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(formalidades, aut. comp., publicação)</a:t>
            </a:r>
          </a:p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pt-BR" sz="1800" dirty="0">
                <a:solidFill>
                  <a:srgbClr val="634A2B"/>
                </a:solidFill>
                <a:effectLst/>
                <a:latin typeface="Lato Medium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Gestão do Contrato </a:t>
            </a:r>
            <a:r>
              <a:rPr lang="pt-BR" sz="1200" dirty="0">
                <a:solidFill>
                  <a:srgbClr val="634A2B"/>
                </a:solidFill>
                <a:effectLst/>
                <a:latin typeface="Lato Medium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(fiscalização, registros)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666119C-7296-FC7A-D339-15CEA774FFBF}"/>
              </a:ext>
            </a:extLst>
          </p:cNvPr>
          <p:cNvSpPr txBox="1"/>
          <p:nvPr/>
        </p:nvSpPr>
        <p:spPr>
          <a:xfrm>
            <a:off x="2126374" y="5047306"/>
            <a:ext cx="8033445" cy="1128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pt-BR" sz="1500" dirty="0">
                <a:solidFill>
                  <a:srgbClr val="634A2B"/>
                </a:solidFill>
                <a:effectLst/>
                <a:latin typeface="Lato Medium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Evitar falhas (erros), superar deficiências (estrutural, orgânica, </a:t>
            </a:r>
            <a:r>
              <a:rPr lang="pt-BR" sz="1500" dirty="0">
                <a:solidFill>
                  <a:srgbClr val="634A2B"/>
                </a:solidFill>
                <a:latin typeface="Lato Medium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racionalizar processos ) </a:t>
            </a:r>
            <a:r>
              <a:rPr lang="pt-BR" sz="1500" dirty="0">
                <a:solidFill>
                  <a:srgbClr val="634A2B"/>
                </a:solidFill>
                <a:effectLst/>
                <a:latin typeface="Lato Medium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sanar as inadequações internas (falta de qualificação, equipamentos, sistemas, autoridades sem comprometimento com o bom resultado da contratação, etc.). Importante para definir padronização de procedimentos, fluxograma, competências internas.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70F4F7F-1B8E-BAA3-899E-EEE8FD4F0A9F}"/>
              </a:ext>
            </a:extLst>
          </p:cNvPr>
          <p:cNvSpPr txBox="1"/>
          <p:nvPr/>
        </p:nvSpPr>
        <p:spPr>
          <a:xfrm>
            <a:off x="8110227" y="1246308"/>
            <a:ext cx="2306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Segurança jurídica</a:t>
            </a:r>
          </a:p>
        </p:txBody>
      </p:sp>
      <p:sp>
        <p:nvSpPr>
          <p:cNvPr id="10" name="Seta: para Cima 9">
            <a:extLst>
              <a:ext uri="{FF2B5EF4-FFF2-40B4-BE49-F238E27FC236}">
                <a16:creationId xmlns:a16="http://schemas.microsoft.com/office/drawing/2014/main" id="{05A497F8-5757-48CA-DC80-D894BE85B377}"/>
              </a:ext>
            </a:extLst>
          </p:cNvPr>
          <p:cNvSpPr/>
          <p:nvPr/>
        </p:nvSpPr>
        <p:spPr>
          <a:xfrm>
            <a:off x="7902409" y="1185732"/>
            <a:ext cx="207818" cy="369332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67B3E7D-2ADD-6914-6964-10A6C604F470}"/>
              </a:ext>
            </a:extLst>
          </p:cNvPr>
          <p:cNvSpPr txBox="1"/>
          <p:nvPr/>
        </p:nvSpPr>
        <p:spPr>
          <a:xfrm>
            <a:off x="8110227" y="1827601"/>
            <a:ext cx="2379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Ajuste à realidade local</a:t>
            </a:r>
          </a:p>
        </p:txBody>
      </p:sp>
      <p:sp>
        <p:nvSpPr>
          <p:cNvPr id="12" name="Seta: para Cima 11">
            <a:extLst>
              <a:ext uri="{FF2B5EF4-FFF2-40B4-BE49-F238E27FC236}">
                <a16:creationId xmlns:a16="http://schemas.microsoft.com/office/drawing/2014/main" id="{A8A50901-C761-945C-334C-4CD1A570F4B8}"/>
              </a:ext>
            </a:extLst>
          </p:cNvPr>
          <p:cNvSpPr/>
          <p:nvPr/>
        </p:nvSpPr>
        <p:spPr>
          <a:xfrm>
            <a:off x="7902409" y="1767025"/>
            <a:ext cx="207818" cy="369332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75D26B3-8740-47F1-21BF-515B42061247}"/>
              </a:ext>
            </a:extLst>
          </p:cNvPr>
          <p:cNvSpPr txBox="1"/>
          <p:nvPr/>
        </p:nvSpPr>
        <p:spPr>
          <a:xfrm>
            <a:off x="8110728" y="6209699"/>
            <a:ext cx="3337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/>
              <a:t>Contato: @licitacao_sandronunes</a:t>
            </a:r>
          </a:p>
        </p:txBody>
      </p:sp>
    </p:spTree>
    <p:extLst>
      <p:ext uri="{BB962C8B-B14F-4D97-AF65-F5344CB8AC3E}">
        <p14:creationId xmlns:p14="http://schemas.microsoft.com/office/powerpoint/2010/main" val="2566704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Forma&#10;&#10;Descrição gerada automaticamente com confiança média">
            <a:extLst>
              <a:ext uri="{FF2B5EF4-FFF2-40B4-BE49-F238E27FC236}">
                <a16:creationId xmlns:a16="http://schemas.microsoft.com/office/drawing/2014/main" id="{AE226C32-2024-6DE9-2628-C0A8F3E42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272B858-3F29-0D7B-35B2-102D5AF012A2}"/>
              </a:ext>
            </a:extLst>
          </p:cNvPr>
          <p:cNvSpPr txBox="1"/>
          <p:nvPr/>
        </p:nvSpPr>
        <p:spPr>
          <a:xfrm>
            <a:off x="3200400" y="653534"/>
            <a:ext cx="8991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634A2B"/>
                </a:solidFill>
                <a:latin typeface="Tw Cen MT" panose="020B0602020104020603" pitchFamily="34" charset="0"/>
              </a:rPr>
              <a:t>O que os municípios devem regulamentar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C2ACB43-42A9-A92C-C368-0ED7D6E875E4}"/>
              </a:ext>
            </a:extLst>
          </p:cNvPr>
          <p:cNvSpPr txBox="1"/>
          <p:nvPr/>
        </p:nvSpPr>
        <p:spPr>
          <a:xfrm>
            <a:off x="4684332" y="2223173"/>
            <a:ext cx="71341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634A2B"/>
                </a:solidFill>
                <a:latin typeface="Tw Cen MT" panose="020B0602020104020603" pitchFamily="34" charset="0"/>
              </a:rPr>
              <a:t>Regras de Atuação dos Agentes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1BB3417-3FE2-024F-EA80-68B98E001725}"/>
              </a:ext>
            </a:extLst>
          </p:cNvPr>
          <p:cNvSpPr txBox="1"/>
          <p:nvPr/>
        </p:nvSpPr>
        <p:spPr>
          <a:xfrm>
            <a:off x="4662197" y="2823411"/>
            <a:ext cx="71341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634A2B"/>
                </a:solidFill>
                <a:latin typeface="Tw Cen MT" panose="020B0602020104020603" pitchFamily="34" charset="0"/>
              </a:rPr>
              <a:t>Plano de Contratação Anual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7B72336-A504-4A3B-C523-F607FD56442C}"/>
              </a:ext>
            </a:extLst>
          </p:cNvPr>
          <p:cNvSpPr txBox="1"/>
          <p:nvPr/>
        </p:nvSpPr>
        <p:spPr>
          <a:xfrm>
            <a:off x="4662197" y="3408186"/>
            <a:ext cx="71341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634A2B"/>
                </a:solidFill>
                <a:latin typeface="Tw Cen MT" panose="020B0602020104020603" pitchFamily="34" charset="0"/>
              </a:rPr>
              <a:t>Dispensa de licitação Eletrônica*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0220930-9E63-490A-40DC-A4F84412EF29}"/>
              </a:ext>
            </a:extLst>
          </p:cNvPr>
          <p:cNvSpPr txBox="1"/>
          <p:nvPr/>
        </p:nvSpPr>
        <p:spPr>
          <a:xfrm>
            <a:off x="4662197" y="4036836"/>
            <a:ext cx="71341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634A2B"/>
                </a:solidFill>
                <a:latin typeface="Tw Cen MT" panose="020B0602020104020603" pitchFamily="34" charset="0"/>
              </a:rPr>
              <a:t>Bens de Consumo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DC5C752-DA2E-4CD1-691E-3098BCC5A7B2}"/>
              </a:ext>
            </a:extLst>
          </p:cNvPr>
          <p:cNvSpPr txBox="1"/>
          <p:nvPr/>
        </p:nvSpPr>
        <p:spPr>
          <a:xfrm>
            <a:off x="4662197" y="4703586"/>
            <a:ext cx="71341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634A2B"/>
                </a:solidFill>
                <a:latin typeface="Tw Cen MT" panose="020B0602020104020603" pitchFamily="34" charset="0"/>
              </a:rPr>
              <a:t>Pesquisa de Preços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E774832-C638-FC43-B41E-C3B3D1E12AF5}"/>
              </a:ext>
            </a:extLst>
          </p:cNvPr>
          <p:cNvSpPr txBox="1"/>
          <p:nvPr/>
        </p:nvSpPr>
        <p:spPr>
          <a:xfrm>
            <a:off x="4659852" y="5320224"/>
            <a:ext cx="71341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634A2B"/>
                </a:solidFill>
                <a:latin typeface="Tw Cen MT" panose="020B0602020104020603" pitchFamily="34" charset="0"/>
              </a:rPr>
              <a:t>Participação de empresas estrangeiras*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311E221-3D17-D40A-F586-43499723CC04}"/>
              </a:ext>
            </a:extLst>
          </p:cNvPr>
          <p:cNvSpPr txBox="1"/>
          <p:nvPr/>
        </p:nvSpPr>
        <p:spPr>
          <a:xfrm>
            <a:off x="8110728" y="6209699"/>
            <a:ext cx="3337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/>
              <a:t>Contato: @licitacao_sandronunes</a:t>
            </a:r>
          </a:p>
        </p:txBody>
      </p:sp>
    </p:spTree>
    <p:extLst>
      <p:ext uri="{BB962C8B-B14F-4D97-AF65-F5344CB8AC3E}">
        <p14:creationId xmlns:p14="http://schemas.microsoft.com/office/powerpoint/2010/main" val="166441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orma&#10;&#10;Descrição gerada automaticamente com confiança média">
            <a:extLst>
              <a:ext uri="{FF2B5EF4-FFF2-40B4-BE49-F238E27FC236}">
                <a16:creationId xmlns:a16="http://schemas.microsoft.com/office/drawing/2014/main" id="{671DE255-D17D-078C-F6F1-9A85CB9BE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9075D5D-8B0F-CBAB-564C-01DD5E8C489C}"/>
              </a:ext>
            </a:extLst>
          </p:cNvPr>
          <p:cNvSpPr txBox="1"/>
          <p:nvPr/>
        </p:nvSpPr>
        <p:spPr>
          <a:xfrm>
            <a:off x="4507968" y="2113933"/>
            <a:ext cx="713412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dirty="0">
                <a:solidFill>
                  <a:srgbClr val="634A2B"/>
                </a:solidFill>
                <a:latin typeface="Tw Cen MT" panose="020B0602020104020603" pitchFamily="34" charset="0"/>
              </a:rPr>
              <a:t>Catálogo Eletrônico de Padronização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117D0DE-22DA-3963-EE3E-C2BD8FC50F91}"/>
              </a:ext>
            </a:extLst>
          </p:cNvPr>
          <p:cNvSpPr txBox="1"/>
          <p:nvPr/>
        </p:nvSpPr>
        <p:spPr>
          <a:xfrm>
            <a:off x="4507968" y="2818783"/>
            <a:ext cx="71341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dirty="0">
                <a:solidFill>
                  <a:srgbClr val="634A2B"/>
                </a:solidFill>
                <a:latin typeface="Tw Cen MT" panose="020B0602020104020603" pitchFamily="34" charset="0"/>
              </a:rPr>
              <a:t>Vagas de trabalho às mulheres vítimas de violência e a  pessoa oriunda e egressa do Sistema Prisional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B138B17-622C-C676-9422-F0659F19AD4E}"/>
              </a:ext>
            </a:extLst>
          </p:cNvPr>
          <p:cNvSpPr txBox="1"/>
          <p:nvPr/>
        </p:nvSpPr>
        <p:spPr>
          <a:xfrm>
            <a:off x="4507968" y="4416628"/>
            <a:ext cx="88504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dirty="0">
                <a:solidFill>
                  <a:srgbClr val="634A2B"/>
                </a:solidFill>
                <a:latin typeface="Tw Cen MT" panose="020B0602020104020603" pitchFamily="34" charset="0"/>
              </a:rPr>
              <a:t>Margem de preferência para Bens Recicláveis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AC9441C-06BD-3C9A-BC13-28A3C13B3829}"/>
              </a:ext>
            </a:extLst>
          </p:cNvPr>
          <p:cNvSpPr txBox="1"/>
          <p:nvPr/>
        </p:nvSpPr>
        <p:spPr>
          <a:xfrm>
            <a:off x="4507968" y="5083378"/>
            <a:ext cx="1058079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dirty="0">
                <a:solidFill>
                  <a:srgbClr val="634A2B"/>
                </a:solidFill>
                <a:latin typeface="Tw Cen MT" panose="020B0602020104020603" pitchFamily="34" charset="0"/>
              </a:rPr>
              <a:t>Procedimentos operacionais das modalidades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BEC0196-F365-BF5E-4EE0-23B07E1CD357}"/>
              </a:ext>
            </a:extLst>
          </p:cNvPr>
          <p:cNvSpPr txBox="1"/>
          <p:nvPr/>
        </p:nvSpPr>
        <p:spPr>
          <a:xfrm>
            <a:off x="3200400" y="653534"/>
            <a:ext cx="8991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634A2B"/>
                </a:solidFill>
                <a:latin typeface="Tw Cen MT" panose="020B0602020104020603" pitchFamily="34" charset="0"/>
              </a:rPr>
              <a:t>O que os municípios devem regulamentar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C05A5DA-BCFE-B6F8-9FC2-ED5D71A89331}"/>
              </a:ext>
            </a:extLst>
          </p:cNvPr>
          <p:cNvSpPr txBox="1"/>
          <p:nvPr/>
        </p:nvSpPr>
        <p:spPr>
          <a:xfrm>
            <a:off x="8110728" y="6209699"/>
            <a:ext cx="3337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/>
              <a:t>Contato: @licitacao_sandronunes</a:t>
            </a:r>
          </a:p>
        </p:txBody>
      </p:sp>
    </p:spTree>
    <p:extLst>
      <p:ext uri="{BB962C8B-B14F-4D97-AF65-F5344CB8AC3E}">
        <p14:creationId xmlns:p14="http://schemas.microsoft.com/office/powerpoint/2010/main" val="83180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orma&#10;&#10;Descrição gerada automaticamente com confiança média">
            <a:extLst>
              <a:ext uri="{FF2B5EF4-FFF2-40B4-BE49-F238E27FC236}">
                <a16:creationId xmlns:a16="http://schemas.microsoft.com/office/drawing/2014/main" id="{CD83B6AD-1ACC-7A9E-FDDB-FC5F3F40D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266FA5B-5841-1639-D975-2C60FADA5A91}"/>
              </a:ext>
            </a:extLst>
          </p:cNvPr>
          <p:cNvSpPr txBox="1"/>
          <p:nvPr/>
        </p:nvSpPr>
        <p:spPr>
          <a:xfrm>
            <a:off x="4507969" y="2170985"/>
            <a:ext cx="974801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dirty="0">
                <a:solidFill>
                  <a:srgbClr val="634A2B"/>
                </a:solidFill>
                <a:latin typeface="Tw Cen MT" panose="020B0602020104020603" pitchFamily="34" charset="0"/>
              </a:rPr>
              <a:t>Avaliação dos custos indiretos (preço)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132095C-A43D-5BAC-C1B3-45BFE3454EC7}"/>
              </a:ext>
            </a:extLst>
          </p:cNvPr>
          <p:cNvSpPr txBox="1"/>
          <p:nvPr/>
        </p:nvSpPr>
        <p:spPr>
          <a:xfrm>
            <a:off x="4507969" y="2854063"/>
            <a:ext cx="839009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dirty="0">
                <a:solidFill>
                  <a:srgbClr val="634A2B"/>
                </a:solidFill>
                <a:latin typeface="Tw Cen MT" panose="020B0602020104020603" pitchFamily="34" charset="0"/>
              </a:rPr>
              <a:t>Regras de equidade entre Homens e Mulheres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A3951D1-CE46-EDF4-206F-406A70544AE8}"/>
              </a:ext>
            </a:extLst>
          </p:cNvPr>
          <p:cNvSpPr txBox="1"/>
          <p:nvPr/>
        </p:nvSpPr>
        <p:spPr>
          <a:xfrm>
            <a:off x="4507969" y="3558913"/>
            <a:ext cx="963106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dirty="0">
                <a:solidFill>
                  <a:srgbClr val="634A2B"/>
                </a:solidFill>
                <a:latin typeface="Tw Cen MT" panose="020B0602020104020603" pitchFamily="34" charset="0"/>
              </a:rPr>
              <a:t>Proc. de negociação do Agente de Contratação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C70F58C-6594-B5C9-3081-7904686F75F2}"/>
              </a:ext>
            </a:extLst>
          </p:cNvPr>
          <p:cNvSpPr txBox="1"/>
          <p:nvPr/>
        </p:nvSpPr>
        <p:spPr>
          <a:xfrm>
            <a:off x="4507969" y="4225663"/>
            <a:ext cx="713412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dirty="0">
                <a:solidFill>
                  <a:srgbClr val="634A2B"/>
                </a:solidFill>
                <a:latin typeface="Tw Cen MT" panose="020B0602020104020603" pitchFamily="34" charset="0"/>
              </a:rPr>
              <a:t>Procedimentos auxiliares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2CC7002-F253-579E-862D-87E58F91C9A4}"/>
              </a:ext>
            </a:extLst>
          </p:cNvPr>
          <p:cNvSpPr txBox="1"/>
          <p:nvPr/>
        </p:nvSpPr>
        <p:spPr>
          <a:xfrm>
            <a:off x="4507968" y="4892413"/>
            <a:ext cx="11459867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dirty="0">
                <a:solidFill>
                  <a:srgbClr val="634A2B"/>
                </a:solidFill>
                <a:latin typeface="Tw Cen MT" panose="020B0602020104020603" pitchFamily="34" charset="0"/>
              </a:rPr>
              <a:t>Diversos outros </a:t>
            </a:r>
            <a:r>
              <a:rPr lang="pt-BR" sz="2800" dirty="0">
                <a:solidFill>
                  <a:srgbClr val="634A2B"/>
                </a:solidFill>
                <a:latin typeface="Tw Cen MT" panose="020B0602020104020603" pitchFamily="34" charset="0"/>
              </a:rPr>
              <a:t>(subcontratação, recebimento, </a:t>
            </a:r>
          </a:p>
          <a:p>
            <a:r>
              <a:rPr lang="pt-BR" sz="2800" dirty="0">
                <a:solidFill>
                  <a:srgbClr val="634A2B"/>
                </a:solidFill>
                <a:latin typeface="Tw Cen MT" panose="020B0602020104020603" pitchFamily="34" charset="0"/>
              </a:rPr>
              <a:t>contratos eletrônicos, apuração de irregularidades</a:t>
            </a:r>
          </a:p>
          <a:p>
            <a:r>
              <a:rPr lang="pt-BR" sz="2800" dirty="0">
                <a:solidFill>
                  <a:srgbClr val="634A2B"/>
                </a:solidFill>
                <a:latin typeface="Tw Cen MT" panose="020B0602020104020603" pitchFamily="34" charset="0"/>
              </a:rPr>
              <a:t>etc.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672DFC7-3938-1DE7-F851-9CD379D37BCA}"/>
              </a:ext>
            </a:extLst>
          </p:cNvPr>
          <p:cNvSpPr txBox="1"/>
          <p:nvPr/>
        </p:nvSpPr>
        <p:spPr>
          <a:xfrm>
            <a:off x="3200400" y="653534"/>
            <a:ext cx="8991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634A2B"/>
                </a:solidFill>
                <a:latin typeface="Tw Cen MT" panose="020B0602020104020603" pitchFamily="34" charset="0"/>
              </a:rPr>
              <a:t>O que os municípios devem regulamentar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45B70AD-D265-A4F8-9DDB-901EF3766511}"/>
              </a:ext>
            </a:extLst>
          </p:cNvPr>
          <p:cNvSpPr txBox="1"/>
          <p:nvPr/>
        </p:nvSpPr>
        <p:spPr>
          <a:xfrm>
            <a:off x="8110728" y="6209699"/>
            <a:ext cx="3337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/>
              <a:t>Contato: @licitacao_sandronunes</a:t>
            </a:r>
          </a:p>
        </p:txBody>
      </p:sp>
    </p:spTree>
    <p:extLst>
      <p:ext uri="{BB962C8B-B14F-4D97-AF65-F5344CB8AC3E}">
        <p14:creationId xmlns:p14="http://schemas.microsoft.com/office/powerpoint/2010/main" val="297640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áfico, Gráfico de mapa de árvore&#10;&#10;Descrição gerada automaticamente">
            <a:extLst>
              <a:ext uri="{FF2B5EF4-FFF2-40B4-BE49-F238E27FC236}">
                <a16:creationId xmlns:a16="http://schemas.microsoft.com/office/drawing/2014/main" id="{A3E278CF-FBA5-10BA-F0E6-02E229955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272B858-3F29-0D7B-35B2-102D5AF012A2}"/>
              </a:ext>
            </a:extLst>
          </p:cNvPr>
          <p:cNvSpPr txBox="1"/>
          <p:nvPr/>
        </p:nvSpPr>
        <p:spPr>
          <a:xfrm>
            <a:off x="3392841" y="1453577"/>
            <a:ext cx="568382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Contagem   regressiva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83B3CF3-1337-9954-BF1F-EAA0A5CA0C34}"/>
              </a:ext>
            </a:extLst>
          </p:cNvPr>
          <p:cNvSpPr txBox="1"/>
          <p:nvPr/>
        </p:nvSpPr>
        <p:spPr>
          <a:xfrm>
            <a:off x="3776001" y="3429000"/>
            <a:ext cx="625517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Faltam        7 meses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6FDEB62F-83D2-F600-A588-4B815CCA15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3014088"/>
              </p:ext>
            </p:extLst>
          </p:nvPr>
        </p:nvGraphicFramePr>
        <p:xfrm>
          <a:off x="2170754" y="4540190"/>
          <a:ext cx="8128000" cy="1111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161BC5EE-28F4-16EA-D8FE-AA1067B3275A}"/>
              </a:ext>
            </a:extLst>
          </p:cNvPr>
          <p:cNvSpPr txBox="1"/>
          <p:nvPr/>
        </p:nvSpPr>
        <p:spPr>
          <a:xfrm>
            <a:off x="8110728" y="6209699"/>
            <a:ext cx="3337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bg1"/>
                </a:solidFill>
              </a:rPr>
              <a:t>Contato: @licitacao_sandronunes</a:t>
            </a:r>
          </a:p>
        </p:txBody>
      </p:sp>
    </p:spTree>
    <p:extLst>
      <p:ext uri="{BB962C8B-B14F-4D97-AF65-F5344CB8AC3E}">
        <p14:creationId xmlns:p14="http://schemas.microsoft.com/office/powerpoint/2010/main" val="281832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rma&#10;&#10;Descrição gerada automaticamente com confiança média">
            <a:extLst>
              <a:ext uri="{FF2B5EF4-FFF2-40B4-BE49-F238E27FC236}">
                <a16:creationId xmlns:a16="http://schemas.microsoft.com/office/drawing/2014/main" id="{4E68C91D-1C84-86D4-DC97-7F48CC1F8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3918223-66C8-4464-B761-0AEB8BBCC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402" y="305676"/>
            <a:ext cx="9819195" cy="4660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ECB94E0-5570-3280-0EE0-567936C1ACE6}"/>
              </a:ext>
            </a:extLst>
          </p:cNvPr>
          <p:cNvSpPr txBox="1"/>
          <p:nvPr/>
        </p:nvSpPr>
        <p:spPr>
          <a:xfrm>
            <a:off x="517467" y="5200896"/>
            <a:ext cx="49597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Art. 187. Os Estados, o Distrito Federal e os Municípios poderão aplicar os regulamentos editados pela União para execução desta Lei.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6652295C-3C0A-344B-D1E1-1D10C3F99C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6611128"/>
              </p:ext>
            </p:extLst>
          </p:nvPr>
        </p:nvGraphicFramePr>
        <p:xfrm>
          <a:off x="5324999" y="5020789"/>
          <a:ext cx="5385816" cy="1709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220CC49D-442B-2C9C-14E2-790FA4A5F3B2}"/>
              </a:ext>
            </a:extLst>
          </p:cNvPr>
          <p:cNvSpPr txBox="1"/>
          <p:nvPr/>
        </p:nvSpPr>
        <p:spPr>
          <a:xfrm>
            <a:off x="10284788" y="4965925"/>
            <a:ext cx="1325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Acompanhe</a:t>
            </a:r>
          </a:p>
          <a:p>
            <a:pPr algn="ctr"/>
            <a:r>
              <a:rPr lang="pt-BR" sz="14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Aqui</a:t>
            </a:r>
            <a:endParaRPr lang="pt-BR" sz="1400" dirty="0">
              <a:solidFill>
                <a:schemeClr val="bg1"/>
              </a:solidFill>
            </a:endParaRPr>
          </a:p>
        </p:txBody>
      </p:sp>
      <p:pic>
        <p:nvPicPr>
          <p:cNvPr id="5" name="Imagem 4" descr="Código QR&#10;&#10;Descrição gerada automaticamente">
            <a:extLst>
              <a:ext uri="{FF2B5EF4-FFF2-40B4-BE49-F238E27FC236}">
                <a16:creationId xmlns:a16="http://schemas.microsoft.com/office/drawing/2014/main" id="{185052E6-E637-AA34-DE5C-BD357AF36E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775" y="5489145"/>
            <a:ext cx="1111302" cy="111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53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magem editada de uma ponte&#10;&#10;Descrição gerada automaticamente com confiança média">
            <a:extLst>
              <a:ext uri="{FF2B5EF4-FFF2-40B4-BE49-F238E27FC236}">
                <a16:creationId xmlns:a16="http://schemas.microsoft.com/office/drawing/2014/main" id="{043D2362-4873-4732-4F96-DDFC5A29C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02C92BF-DE6A-F9BD-BFCB-C942E465EE98}"/>
              </a:ext>
            </a:extLst>
          </p:cNvPr>
          <p:cNvSpPr txBox="1"/>
          <p:nvPr/>
        </p:nvSpPr>
        <p:spPr>
          <a:xfrm>
            <a:off x="1311559" y="3429000"/>
            <a:ext cx="101359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634A2B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 MUNICÍPIO PRECISA REGULAMENTAR TUDO PARA COMEÇAR A APLICAR A NOVA LEI DE LICITAÇÕES?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FE5C847-D2DF-42FE-5C31-F6E287655BC6}"/>
              </a:ext>
            </a:extLst>
          </p:cNvPr>
          <p:cNvSpPr txBox="1"/>
          <p:nvPr/>
        </p:nvSpPr>
        <p:spPr>
          <a:xfrm>
            <a:off x="10086679" y="1675709"/>
            <a:ext cx="1965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>
                <a:solidFill>
                  <a:schemeClr val="bg1">
                    <a:lumMod val="95000"/>
                  </a:schemeClr>
                </a:solidFill>
              </a:rPr>
              <a:t>QUESTÃO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0A65942-A639-8467-E75C-559E0C6D3479}"/>
              </a:ext>
            </a:extLst>
          </p:cNvPr>
          <p:cNvSpPr txBox="1"/>
          <p:nvPr/>
        </p:nvSpPr>
        <p:spPr>
          <a:xfrm>
            <a:off x="8110728" y="6209699"/>
            <a:ext cx="3337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rgbClr val="634A2B"/>
                </a:solidFill>
              </a:rPr>
              <a:t>Contato: @licitacao_sandronunes</a:t>
            </a:r>
          </a:p>
        </p:txBody>
      </p:sp>
    </p:spTree>
    <p:extLst>
      <p:ext uri="{BB962C8B-B14F-4D97-AF65-F5344CB8AC3E}">
        <p14:creationId xmlns:p14="http://schemas.microsoft.com/office/powerpoint/2010/main" val="11920347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1349</Words>
  <Application>Microsoft Office PowerPoint</Application>
  <PresentationFormat>Widescreen</PresentationFormat>
  <Paragraphs>153</Paragraphs>
  <Slides>16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Lato Medium</vt:lpstr>
      <vt:lpstr>Roboto</vt:lpstr>
      <vt:lpstr>Tw Cen MT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 pires</dc:creator>
  <cp:lastModifiedBy>MARISTELA PACHECO ALVES</cp:lastModifiedBy>
  <cp:revision>13</cp:revision>
  <dcterms:created xsi:type="dcterms:W3CDTF">2019-06-16T21:09:22Z</dcterms:created>
  <dcterms:modified xsi:type="dcterms:W3CDTF">2022-09-12T20:53:21Z</dcterms:modified>
</cp:coreProperties>
</file>