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60" r:id="rId5"/>
    <p:sldId id="264" r:id="rId6"/>
    <p:sldId id="265" r:id="rId7"/>
    <p:sldId id="267" r:id="rId8"/>
    <p:sldId id="266" r:id="rId9"/>
    <p:sldId id="268" r:id="rId10"/>
    <p:sldId id="270" r:id="rId11"/>
    <p:sldId id="271" r:id="rId12"/>
    <p:sldId id="274" r:id="rId13"/>
    <p:sldId id="276" r:id="rId14"/>
    <p:sldId id="288" r:id="rId15"/>
    <p:sldId id="289" r:id="rId16"/>
    <p:sldId id="296" r:id="rId17"/>
    <p:sldId id="287" r:id="rId18"/>
    <p:sldId id="273" r:id="rId19"/>
    <p:sldId id="278" r:id="rId20"/>
    <p:sldId id="279" r:id="rId21"/>
    <p:sldId id="280" r:id="rId22"/>
    <p:sldId id="282" r:id="rId23"/>
    <p:sldId id="283" r:id="rId24"/>
    <p:sldId id="281" r:id="rId25"/>
    <p:sldId id="284" r:id="rId26"/>
    <p:sldId id="285" r:id="rId27"/>
    <p:sldId id="286" r:id="rId28"/>
    <p:sldId id="294" r:id="rId29"/>
    <p:sldId id="291" r:id="rId30"/>
    <p:sldId id="292" r:id="rId31"/>
    <p:sldId id="297" r:id="rId32"/>
    <p:sldId id="299" r:id="rId33"/>
    <p:sldId id="295" r:id="rId34"/>
    <p:sldId id="298" r:id="rId35"/>
    <p:sldId id="261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97A"/>
    <a:srgbClr val="AEB2BE"/>
    <a:srgbClr val="949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76496" autoAdjust="0"/>
  </p:normalViewPr>
  <p:slideViewPr>
    <p:cSldViewPr snapToGrid="0">
      <p:cViewPr varScale="1">
        <p:scale>
          <a:sx n="48" d="100"/>
          <a:sy n="48" d="100"/>
        </p:scale>
        <p:origin x="10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JEAN DA SILVA KLAUCK" userId="7de19094-af00-4c03-89c2-8b45f756df14" providerId="ADAL" clId="{DE83866D-DE56-49DB-B778-D4C399147D1C}"/>
    <pc:docChg chg="modSld">
      <pc:chgData name="DIEGO JEAN DA SILVA KLAUCK" userId="7de19094-af00-4c03-89c2-8b45f756df14" providerId="ADAL" clId="{DE83866D-DE56-49DB-B778-D4C399147D1C}" dt="2025-06-22T13:53:17.397" v="1" actId="20577"/>
      <pc:docMkLst>
        <pc:docMk/>
      </pc:docMkLst>
      <pc:sldChg chg="modSp mod">
        <pc:chgData name="DIEGO JEAN DA SILVA KLAUCK" userId="7de19094-af00-4c03-89c2-8b45f756df14" providerId="ADAL" clId="{DE83866D-DE56-49DB-B778-D4C399147D1C}" dt="2025-06-22T13:53:17.397" v="1" actId="20577"/>
        <pc:sldMkLst>
          <pc:docMk/>
          <pc:sldMk cId="4142858928" sldId="296"/>
        </pc:sldMkLst>
        <pc:spChg chg="mod">
          <ac:chgData name="DIEGO JEAN DA SILVA KLAUCK" userId="7de19094-af00-4c03-89c2-8b45f756df14" providerId="ADAL" clId="{DE83866D-DE56-49DB-B778-D4C399147D1C}" dt="2025-06-22T13:53:17.397" v="1" actId="20577"/>
          <ac:spMkLst>
            <pc:docMk/>
            <pc:sldMk cId="4142858928" sldId="296"/>
            <ac:spMk id="8" creationId="{11C9416C-8858-A15D-0B8C-142EA1341A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C2D68-7F80-475E-A216-EA0BC18ACBEF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E4EFC-5EFA-47B3-A452-BE2D05829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43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E4EFC-5EFA-47B3-A452-BE2D05829CB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89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24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13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91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70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71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53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9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93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7BA-44A7-42CD-9EF9-526D250041C0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76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E37BA-44A7-42CD-9EF9-526D250041C0}" type="datetimeFigureOut">
              <a:rPr lang="pt-BR" smtClean="0"/>
              <a:t>22/06/2025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302C-650A-4980-9FD6-7CD1CBE08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96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8"/>
          <a:stretch/>
        </p:blipFill>
        <p:spPr>
          <a:xfrm>
            <a:off x="0" y="5222789"/>
            <a:ext cx="12192000" cy="163490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81324" r="75946" b="4621"/>
          <a:stretch/>
        </p:blipFill>
        <p:spPr>
          <a:xfrm>
            <a:off x="1112108" y="5217583"/>
            <a:ext cx="1849316" cy="135201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84207" r="49324" b="10147"/>
          <a:stretch/>
        </p:blipFill>
        <p:spPr>
          <a:xfrm>
            <a:off x="5130773" y="5760347"/>
            <a:ext cx="3089189" cy="38717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6" t="89733" r="49729" b="7023"/>
          <a:stretch/>
        </p:blipFill>
        <p:spPr>
          <a:xfrm>
            <a:off x="3097426" y="6153665"/>
            <a:ext cx="3031525" cy="2224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4" t="81324" r="46554"/>
          <a:stretch/>
        </p:blipFill>
        <p:spPr>
          <a:xfrm>
            <a:off x="6318422" y="5577016"/>
            <a:ext cx="197708" cy="128067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8" t="81324" r="31080" b="3659"/>
          <a:stretch/>
        </p:blipFill>
        <p:spPr>
          <a:xfrm>
            <a:off x="6680886" y="5577016"/>
            <a:ext cx="1721709" cy="102973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6" t="81324" r="28107"/>
          <a:stretch/>
        </p:blipFill>
        <p:spPr>
          <a:xfrm>
            <a:off x="8550876" y="5577016"/>
            <a:ext cx="214183" cy="128067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6" t="81324" r="16689" b="4260"/>
          <a:stretch/>
        </p:blipFill>
        <p:spPr>
          <a:xfrm>
            <a:off x="8888627" y="5577016"/>
            <a:ext cx="1268628" cy="98854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7" t="81324" r="13851"/>
          <a:stretch/>
        </p:blipFill>
        <p:spPr>
          <a:xfrm>
            <a:off x="10305534" y="5577016"/>
            <a:ext cx="197709" cy="128067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5" t="81324" r="3851" b="3659"/>
          <a:stretch/>
        </p:blipFill>
        <p:spPr>
          <a:xfrm>
            <a:off x="10651524" y="5577016"/>
            <a:ext cx="1070919" cy="102973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6" t="48769" r="-1" b="35375"/>
          <a:stretch/>
        </p:blipFill>
        <p:spPr>
          <a:xfrm>
            <a:off x="10173730" y="3344562"/>
            <a:ext cx="2018269" cy="10873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12778" r="75731" b="67778"/>
          <a:stretch/>
        </p:blipFill>
        <p:spPr>
          <a:xfrm>
            <a:off x="736599" y="876300"/>
            <a:ext cx="2222501" cy="13335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t="38518" r="47187" b="39259"/>
          <a:stretch/>
        </p:blipFill>
        <p:spPr>
          <a:xfrm>
            <a:off x="698501" y="2641600"/>
            <a:ext cx="5740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83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14FF33-7A1B-4141-C30B-D740ADCE9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5AC3727-7B6D-19CF-8A8A-E284DEC62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880F22-A4E8-8722-9CAD-E0BCD88C33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25EE309-8B96-F06B-FB40-5B0BB8134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 – CONTRATAÇÃO  TEMPORÁRIA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258DF60-BE3D-2493-C963-D4C1C1AB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533588"/>
            <a:ext cx="11038530" cy="4906969"/>
          </a:xfrm>
        </p:spPr>
        <p:txBody>
          <a:bodyPr>
            <a:normAutofit/>
          </a:bodyPr>
          <a:lstStyle/>
          <a:p>
            <a:pPr algn="just"/>
            <a:endParaRPr lang="pt-BR" sz="2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                                                            </a:t>
            </a:r>
            <a:r>
              <a:rPr lang="pt-BR" sz="22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EXPEDIDO EM </a:t>
            </a:r>
          </a:p>
          <a:p>
            <a:pPr algn="just"/>
            <a:r>
              <a:rPr lang="pt-BR" sz="22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                                                                NOV/2024 </a:t>
            </a:r>
          </a:p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                                                    </a:t>
            </a:r>
            <a:r>
              <a:rPr lang="pt-BR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EM BREVE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B148AF1-0CF6-990B-A240-36F43094076E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9EFAE54-2B04-B911-B414-D82E4C4739F0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72262C-DF8A-8C76-4634-B408C5EFC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4" y="1449051"/>
            <a:ext cx="7320336" cy="211064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8112506-4EA7-A54D-F54D-854682241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151" y="3935894"/>
            <a:ext cx="3604061" cy="221311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93B2606E-6AF0-E7FC-0A7B-41E9DD44BF9B}"/>
              </a:ext>
            </a:extLst>
          </p:cNvPr>
          <p:cNvSpPr/>
          <p:nvPr/>
        </p:nvSpPr>
        <p:spPr>
          <a:xfrm>
            <a:off x="6773405" y="4671512"/>
            <a:ext cx="2332383" cy="3558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BE2F2706-8A7D-66A0-3CB7-3B1001E8F4B4}"/>
              </a:ext>
            </a:extLst>
          </p:cNvPr>
          <p:cNvSpPr/>
          <p:nvPr/>
        </p:nvSpPr>
        <p:spPr>
          <a:xfrm>
            <a:off x="8096806" y="2164778"/>
            <a:ext cx="1011056" cy="3909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2357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4C800-DE59-0A84-4D26-7C055D98A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9F4A36-E034-ED76-0988-DFB129FF91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C556588-9A9E-FD3E-C07F-B5799A6A42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6EBFBD2-5BEC-53C9-9C04-82811334C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 - CARGOS COMISSIONADOS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8C58D82-A24E-1EB0-AC76-52B0D8D99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533588"/>
            <a:ext cx="11038530" cy="490696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Livre nomeação (ato discricionário).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Relação de confiança (objetiva x subjetiva).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Preenchidos por servidores de carreira nos casos, condições e percentuais mínimos previstos em lei local.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pode exigir habilitação técnica do servidor (ex. nível superior).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deve especificar as atribuições do cargo.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E726B59-1E06-CD1F-ACCD-7EE5B80BA822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9BA470A-818C-97BC-19B3-A5B70FEFEF31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91340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954B6-8949-45E9-AE03-EB832B02B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3696984-136C-36B6-F18E-E26AC1FDD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5F0B692-C0A5-FF84-0DFD-4A37309BC9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DAFD436-2185-9CD8-A8A5-571FD01CE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 - CARGOS COMISSIONADOS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41B9065-E6E8-E02D-AB08-CA71C323C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860891"/>
            <a:ext cx="11038530" cy="457966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Direção, chefia (hierarquia/subordinação) e assessoramento.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Vedadas atribuições burocráticas, operacionais, técnicas.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Nepotismo (Súmula 13 do STF e Prejulgado 2072) – CC e FC – (cruzado).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Atentar para o excesso de cargos em comissão:       Razoabilidade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                                 Proporcionalidade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41F75F9-A599-7C92-E5B5-F1AEC35B5863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30A8499-1010-61AB-4177-955CB5C37AA1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C960FB63-6E5C-B387-11D0-A250948B101A}"/>
              </a:ext>
            </a:extLst>
          </p:cNvPr>
          <p:cNvSpPr/>
          <p:nvPr/>
        </p:nvSpPr>
        <p:spPr>
          <a:xfrm>
            <a:off x="7619231" y="4375972"/>
            <a:ext cx="411587" cy="1747336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2040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57951-B58C-9D85-FAD8-158E0C67F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0F0A0D2-771B-A0E9-7015-84F427A1FE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0BD93D8-208C-C02D-A915-388246DEA7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A24EAE6-2E52-9485-A5E0-5B1F1B373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 - CARGOS COMISSIONADOS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1C9416C-8858-A15D-0B8C-142EA1341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449794"/>
            <a:ext cx="11038530" cy="499076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t-BR" b="1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Proporcionalidade:</a:t>
            </a:r>
          </a:p>
          <a:p>
            <a:pPr algn="l">
              <a:lnSpc>
                <a:spcPct val="150000"/>
              </a:lnSpc>
            </a:pPr>
            <a:endParaRPr lang="pt-BR" b="1" u="sng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Parâmetro - número de cargos efetivos.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Não há razão numérica universal entre a quantidade de cargos comissionados e a de cargos efetivos (Prejulgado n. 2376 e Tema n. 1010).</a:t>
            </a:r>
          </a:p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1950" indent="-3619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Necessário o exame das premissas fáticas de cada caso concreto.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DB00FA8-7BF2-B22E-7EA6-E6412AEB1C53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5ED872D-E219-5410-D877-AE2FC7773EF5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285892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5E70FE-5849-3270-E585-7913A5F5B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89B685-AD62-75F5-841B-2C215F6910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F566000-5781-D0DC-B3A3-07E4C6C07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E626806-0571-6830-B46D-65506928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 – DIRETOR DE ESCOLA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945F09B-F0B0-8398-8746-78019A1E9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535502"/>
            <a:ext cx="11038530" cy="490505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Observar o princípio da gestão democrática.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Participação da comunidade escolar no processo de escolha do PGE.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Necessidade de lei local disciplinadora.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Critérios/requisitos técnicos de mérito e desempenho.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Vedada a eleição direta do diretor de escola (STF - ADI nº 573/SC).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B34399A-A05B-FA56-8872-925FDCF744A2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25B06177-FDCC-1CCD-C977-A02E4CE13DE4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04603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250A7F-74E1-4C70-A98E-00608E239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B9E0CB-32CA-5F4E-EB1B-767A5D60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D4B1D35-F54C-28AD-7F6B-FB8DC23847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3AAED3D-5150-D98F-68A3-23762FECD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31004"/>
            <a:ext cx="10230677" cy="972408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A10E3E8-B064-DA51-7E6C-49036D0DD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848140"/>
            <a:ext cx="11038530" cy="5592418"/>
          </a:xfrm>
        </p:spPr>
        <p:txBody>
          <a:bodyPr>
            <a:normAutofit lnSpcReduction="10000"/>
          </a:bodyPr>
          <a:lstStyle/>
          <a:p>
            <a:pPr algn="just"/>
            <a:endParaRPr lang="pt-BR" b="1" u="sng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pt-BR" b="1" u="sng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pt-BR" b="1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Atentar para:</a:t>
            </a:r>
          </a:p>
          <a:p>
            <a:pPr algn="l"/>
            <a:endParaRPr lang="pt-BR" u="sng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Acumulação: cargos, empregos e funções públicas.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Acumulação: proventos/proventos (RPPS) e proventos com remuneração (Prejulgado 1921).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Avaliação do estágio probatório.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Cessão de servidores a outro órgão ou entidade pública (vedada ao ACT e ao CC).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9832286-CD1F-DD62-6CE6-760633EA9057}"/>
              </a:ext>
            </a:extLst>
          </p:cNvPr>
          <p:cNvSpPr/>
          <p:nvPr/>
        </p:nvSpPr>
        <p:spPr>
          <a:xfrm flipV="1">
            <a:off x="516835" y="1237424"/>
            <a:ext cx="993989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DFD7BC6-83DD-6E31-CF6E-C1EB7D3702BD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59624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271B5-9575-E7E5-756C-B5EA7C6EB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41BCC6-A5A0-FB12-31D5-BBC92C7187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4B46F7-DBA4-A66C-31CE-88795F9590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ACEAFC9-C979-A7B8-D10A-E6D60B9AC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348" y="1802727"/>
            <a:ext cx="9165197" cy="1133891"/>
          </a:xfrm>
        </p:spPr>
        <p:txBody>
          <a:bodyPr anchor="t"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TERCEIRIZAÇÃO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B8B5A18-78EE-C8E0-095E-D06218A4D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348" y="2743200"/>
            <a:ext cx="9577387" cy="1921222"/>
          </a:xfrm>
        </p:spPr>
        <p:txBody>
          <a:bodyPr>
            <a:normAutofit/>
          </a:bodyPr>
          <a:lstStyle/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 algn="l">
              <a:buAutoNum type="romanUcPeriod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247679B-F2BA-54A4-4FC2-87334D3F75FA}"/>
              </a:ext>
            </a:extLst>
          </p:cNvPr>
          <p:cNvSpPr/>
          <p:nvPr/>
        </p:nvSpPr>
        <p:spPr>
          <a:xfrm>
            <a:off x="979360" y="29654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57305A9-4A33-AFF5-B3FB-797E664809E6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53642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929907-9B01-8C5E-D69B-7C50FC82C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3F2628-6CE3-AA06-C2E7-A940EE079C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B85A366-CD67-663F-0942-8F3F66889C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1304169-204D-FA73-E501-7DDB74055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8282608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TERCEIRIZAÇÃO - CONCEITO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67D8E30-A8DD-9B2E-CB2F-FBB2C258B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036320"/>
            <a:ext cx="10840278" cy="5404237"/>
          </a:xfrm>
        </p:spPr>
        <p:txBody>
          <a:bodyPr>
            <a:normAutofit/>
          </a:bodyPr>
          <a:lstStyle/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85738" indent="-185738" algn="just">
              <a:lnSpc>
                <a:spcPct val="110000"/>
              </a:lnSpc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85738" indent="-185738" algn="just">
              <a:lnSpc>
                <a:spcPct val="110000"/>
              </a:lnSpc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“Juridicamente, a terceirização no setor público é um recurso legal e contratual de transferência da responsabilidade de alguns serviços a empresas privadas, nacionais ou multinacionais, cooperativas de trabalho, Organizações da Sociedade Civil de Interesse Público (</a:t>
            </a:r>
            <a:r>
              <a:rPr lang="pt-BR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Oscips</a:t>
            </a: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), Organizações Sociais (</a:t>
            </a:r>
            <a:r>
              <a:rPr lang="pt-BR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Oss</a:t>
            </a: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e Organizações Não Governamentais (ONGs), sendo, necessariamente, precedida de licitação disciplinada pela Lei n. 8.666/93 e pelas leis que posteriormente a alteraram.”</a:t>
            </a:r>
          </a:p>
          <a:p>
            <a:pPr algn="r">
              <a:lnSpc>
                <a:spcPct val="150000"/>
              </a:lnSpc>
            </a:pPr>
            <a:endParaRPr lang="pt-BR" sz="1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pt-BR" sz="15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(Fonte: Processo de Terceirização e seus efeitos aos Trabalhadores no Brasil – DIEESE, 2003, p. 25)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A5C3AB4-E16A-00B2-865E-F79AB3F0D10E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DB271FC-F48B-C873-B545-3AACB51ABCB8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71902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A9982-7B97-9FEE-6E68-421219471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571C0F-2D8D-1511-2170-F1B6223A5D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1560AE7-6569-5F53-DADA-888B9F693C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F0B02A7-59D5-4C3E-E451-5610B4D5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TERCEIRIZAÇÃO – CARACTERÍSTICAS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39F5301-00E0-DB78-7D5F-698A1CD72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507083"/>
            <a:ext cx="11038530" cy="4933474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Forma de contratação de prestação de serviços.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Poder Público não estabelece vínculo com a pessoa contratada.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Não há subordinação direta.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Vínculo entre a empresa prestadora de serviço e a pessoa contratada.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Processo de transferência de funções e atividades não essenciais ou não estratégicas às empresas privadas.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Processo de agregação de uma atividade especializada de uma empresa na atividade-meio do órgão ou entidade pública.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4C7E5B1-C6A1-932D-8541-325C605A9E00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E2708FD-FFBF-4648-F89B-76463323AB4D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06801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D3AE6D-DC1E-4E17-A122-3938FA3D6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9290A1-40C4-3E2C-EAE9-890DCC92CC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18B4FA3-F09A-8BE7-DD34-2FE98A035E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BD4A111-CDE8-2684-B43A-77D1E4874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TERCEIRIZAÇÃO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7157123-DE44-906B-7D0F-FC97EB772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364974"/>
            <a:ext cx="11038530" cy="5075583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QUAIS ATIVIDADES PODEM SER TERCEIRIZADAS?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accent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Atividades meio – acessórias, instrumentais, complementares (Prejulgado 2440, item 2).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57188" algn="just">
              <a:lnSpc>
                <a:spcPct val="100000"/>
              </a:lnSpc>
            </a:pPr>
            <a:r>
              <a:rPr lang="pt-BR" sz="2000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Exs</a:t>
            </a:r>
            <a:r>
              <a:rPr lang="pt-BR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Conservação, limpeza, vigilância, segurança, recepção, telefonia, copeira, merendeira, jardinagem, transporte, manutenção de veículos, pintura.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Atividades podem ser terceirizadas desde que não previstas no plano de cargos ou se estiverem em extinção (total ou parcialmente).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Estudo prévio de impacto orçamentário, financeiro e social no órgão.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70F8B7B-DCD6-8503-6E9A-943011E670CB}"/>
              </a:ext>
            </a:extLst>
          </p:cNvPr>
          <p:cNvSpPr/>
          <p:nvPr/>
        </p:nvSpPr>
        <p:spPr>
          <a:xfrm flipV="1">
            <a:off x="516835" y="1134515"/>
            <a:ext cx="993989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21E44503-97F8-C46A-735B-FF20355FD4F5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8796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79348" y="1051941"/>
            <a:ext cx="8486325" cy="853059"/>
          </a:xfrm>
        </p:spPr>
        <p:txBody>
          <a:bodyPr anchor="t"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</a:t>
            </a:r>
            <a:r>
              <a:rPr lang="pt-BR" sz="5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ATOS DE PESSOAL: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879348" y="2022764"/>
            <a:ext cx="9577387" cy="1607127"/>
          </a:xfrm>
        </p:spPr>
        <p:txBody>
          <a:bodyPr>
            <a:normAutofit/>
          </a:bodyPr>
          <a:lstStyle/>
          <a:p>
            <a:endParaRPr lang="pt-BR" sz="3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ASPECTOS DESTACADOS</a:t>
            </a:r>
          </a:p>
        </p:txBody>
      </p:sp>
      <p:sp>
        <p:nvSpPr>
          <p:cNvPr id="15" name="Retângulo 14"/>
          <p:cNvSpPr/>
          <p:nvPr/>
        </p:nvSpPr>
        <p:spPr>
          <a:xfrm flipV="1">
            <a:off x="979360" y="2240280"/>
            <a:ext cx="947737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Diego Jean da Silva Klauck</a:t>
            </a:r>
          </a:p>
          <a:p>
            <a:pPr algn="r"/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Coordenador de Controle da DAP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776995" y="5625405"/>
            <a:ext cx="504000" cy="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9357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4D8B94-9CB6-4F8D-8D9C-D2C97FE07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BA5266-9BD2-E23F-C4F8-7D249BA773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CEE2E12-DC96-AE8D-AFA5-7C5F054BFB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DEFB96B-1BBA-CAD4-06E6-FFE1153BD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TERCEIRIZAÇÃO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FA75DF3-96E9-EE85-04EA-5F781FF6A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630017"/>
            <a:ext cx="11038530" cy="481054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QUAIS ATIVIDADES </a:t>
            </a:r>
            <a:r>
              <a:rPr lang="pt-BR" b="1" u="sng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NÃO</a:t>
            </a:r>
            <a:r>
              <a:rPr lang="pt-BR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PODEM SER TERCEIRIZADAS?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accent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Atividades finalísticas – essenciais, gestão, controle, tributação.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Regra geral – concurso público (art. 37, II, da CF).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Terceirização é restrita aos casos específicos, nos quais o ente delega a realização do serviço à entidade privada contratada, para desempenhar atividades que não estejam no fim precípuo de atuação do Poder Público.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57188" algn="just">
              <a:lnSpc>
                <a:spcPct val="100000"/>
              </a:lnSpc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252DA8A-BAFB-6BE0-893C-11F02117277E}"/>
              </a:ext>
            </a:extLst>
          </p:cNvPr>
          <p:cNvSpPr/>
          <p:nvPr/>
        </p:nvSpPr>
        <p:spPr>
          <a:xfrm flipV="1">
            <a:off x="516835" y="1134515"/>
            <a:ext cx="993989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14A691A-3F0A-0F1B-AD74-14C6BD6CC9A2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14920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D9DD0-1372-3C97-6F72-B31C0E3B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9905BA-E7D7-BB3C-C240-7104FB056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BEC888F-088E-832D-5BB3-2E9D857359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5ACB958-0FF4-DA0D-66C2-028537609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TERCEIRIZAÇÃO – BASE NORMATIVA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ABF7785-BC73-C47E-A529-DF238499D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656521"/>
            <a:ext cx="11038530" cy="478403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Decreto- Lei n. 200/1967 (art. 10, § 7º)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n. 14.133/2021 (art. 48).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Temas 246 e 725 do STF (repercussão geral).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Prejulgados 1083, 1084, 1526, 1891 e 1981 do TCE/SC.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2B69D38-F3A2-E7DD-86E3-FF47ECDCC59C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9FD9B9D-235A-864D-408B-B8D8300101FD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035667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5D1A88-819D-4A4A-7364-BACC1660F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D46347-79C3-8B02-5863-EAA53BEFC1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79883DE-41C1-1E08-2D3F-EECE8A9753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7B03B5A-146E-9D5E-EC34-8C6D921A2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TERCEIRIZAÇÃO – PREJULGADOS TCE/SC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6319C76-68C9-8BDE-CB78-9459DD8D2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252419"/>
            <a:ext cx="11038530" cy="5188138"/>
          </a:xfrm>
          <a:ln>
            <a:solidFill>
              <a:srgbClr val="62697A"/>
            </a:solidFill>
          </a:ln>
        </p:spPr>
        <p:txBody>
          <a:bodyPr>
            <a:normAutofit/>
          </a:bodyPr>
          <a:lstStyle/>
          <a:p>
            <a:pPr algn="l"/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714C305-CCE0-C5A3-6C44-003FEFD0CA9F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500E30E-8E0D-5DC6-A74D-63F77E1D0EC6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67DC29-AADD-8094-44D6-4C90F5CD3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5" y="1410654"/>
            <a:ext cx="4858428" cy="502990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0480FD2-E02F-576D-6876-D9DAA9DA5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870" y="2164778"/>
            <a:ext cx="4273618" cy="323535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0932085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7260F-BB6E-444B-D536-912513860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7FB7CD4-AD4C-3375-D24F-5E13366D37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3955B74-A838-EF65-776E-FA401C8FB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C6A72E3-5CD7-9F71-6B80-8A585B22E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TERCEIRIZAÇÃO – PREJULGADOS TCE/SC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12EAA09-BF20-5DF9-492F-A0CB56048AAF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43D347A0-9338-7C94-5098-29A72ABC76EB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543A821-88FE-8A95-923E-1D869D982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64" y="1835741"/>
            <a:ext cx="3889026" cy="402149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DF11A9-8C52-4A9C-163B-8BF1A8BCF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660" y="2360380"/>
            <a:ext cx="3810532" cy="297221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2B8DA9C-EF94-586A-EDCA-F26BA234EFA2}"/>
              </a:ext>
            </a:extLst>
          </p:cNvPr>
          <p:cNvSpPr/>
          <p:nvPr/>
        </p:nvSpPr>
        <p:spPr>
          <a:xfrm>
            <a:off x="5441524" y="3472983"/>
            <a:ext cx="1011056" cy="37232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86280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71A1FA-3A47-365D-7A43-2394C5E1B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7FD21B-8CD3-C846-6FC3-D206F451DC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E00CE9D-D0C7-F8B2-2195-9B9F9A013E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C1659E7-E462-AB1A-E3E7-239E1E71A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TERCEIRIZAÇÃO – OFÍCIO TCE/SC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1254B63-F530-CB89-8633-63E76A6F3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533588"/>
            <a:ext cx="11038530" cy="4906969"/>
          </a:xfrm>
        </p:spPr>
        <p:txBody>
          <a:bodyPr>
            <a:normAutofit lnSpcReduction="10000"/>
          </a:bodyPr>
          <a:lstStyle/>
          <a:p>
            <a:pPr algn="just"/>
            <a:endParaRPr lang="pt-BR" sz="2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                                                            </a:t>
            </a:r>
          </a:p>
          <a:p>
            <a:pPr algn="just"/>
            <a:endParaRPr lang="pt-BR" sz="2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endParaRPr lang="pt-BR" sz="2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22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                                                           </a:t>
            </a:r>
          </a:p>
          <a:p>
            <a:pPr algn="just"/>
            <a:r>
              <a:rPr lang="pt-BR" sz="22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                                                            EXPEDIDO EM </a:t>
            </a:r>
          </a:p>
          <a:p>
            <a:pPr algn="just"/>
            <a:r>
              <a:rPr lang="pt-BR" sz="22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                                                                NOV/2024 </a:t>
            </a:r>
          </a:p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                                                            </a:t>
            </a: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7E60A79-5708-EF87-C2C9-3CADA3BCDE33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7125012-3D25-9398-C7ED-3DBA438A0B38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DEA5CE82-91AC-C205-112F-B5AB69387D66}"/>
              </a:ext>
            </a:extLst>
          </p:cNvPr>
          <p:cNvSpPr/>
          <p:nvPr/>
        </p:nvSpPr>
        <p:spPr>
          <a:xfrm>
            <a:off x="7948022" y="3543841"/>
            <a:ext cx="1011056" cy="3909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C2C86B-070A-8903-D8BF-B57554CA6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06" y="2553419"/>
            <a:ext cx="6420746" cy="243246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87993102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C9D3E-1DE7-5BFD-15F0-7F2ECB59C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9934BE-1A2D-2C9A-2B05-BE9D4846A9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B31F8BF-A0A7-AA2E-9B0D-AA4D66E8A8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F67C0B2-962B-9A69-6BD2-47D550F98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348" y="1802727"/>
            <a:ext cx="9165197" cy="1133891"/>
          </a:xfrm>
        </p:spPr>
        <p:txBody>
          <a:bodyPr anchor="t"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VANTAGENS PECUNIÁRIAS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EACBFE5-5670-1399-F5FE-2828D478C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348" y="2743200"/>
            <a:ext cx="9577387" cy="1921222"/>
          </a:xfrm>
        </p:spPr>
        <p:txBody>
          <a:bodyPr>
            <a:normAutofit/>
          </a:bodyPr>
          <a:lstStyle/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 algn="l">
              <a:buAutoNum type="romanUcPeriod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35B9532-07BA-2BBA-04D8-E2F2B5D3DEC0}"/>
              </a:ext>
            </a:extLst>
          </p:cNvPr>
          <p:cNvSpPr/>
          <p:nvPr/>
        </p:nvSpPr>
        <p:spPr>
          <a:xfrm>
            <a:off x="979360" y="29654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59DF748-CA68-F922-5AA2-635244762219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00046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FE746-222C-2A70-ECD9-5650AEF38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50E6BF-EC62-5D41-F4DE-1BF4CFB12E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1787B3-C428-FEBE-E616-15AE545F73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F06D6AD-1472-1A9C-4CED-C632B7A76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VANTAGENS PECUNIÁRIAS – HORAS EXTRAS 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5EACFC7-6816-AB60-983D-9EFE5C7D6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229579"/>
            <a:ext cx="11038530" cy="521097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Horas laboradas além da jornada normal do servidor.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Caráter eventual, excepcional e temporário.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Autorização/justificativa por escrito do superior hierárquico.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Fiscalização e controle das horas extras prestadas.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Lei estabelecendo critérios e regras (limite máximo e %).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autorizativa (CC).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8F1B3D2-2A2A-B473-6AB9-80C65D605395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F3AF874-05DD-2044-3EBC-C32065680C81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21972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AC636B-D9B2-F854-F619-B95794195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E62388-5EA0-F192-BCC6-AE70C6F9E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1214340" y="305"/>
            <a:ext cx="977660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8057FA6-52CC-48F1-3DC8-5218B2559A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DE11109-6FD2-54BD-639A-32BA01641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987522" cy="739951"/>
          </a:xfrm>
        </p:spPr>
        <p:txBody>
          <a:bodyPr anchor="t">
            <a:noAutofit/>
          </a:bodyPr>
          <a:lstStyle/>
          <a:p>
            <a:pPr algn="l"/>
            <a:r>
              <a:rPr lang="pt-BR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VANTAGENS PECUNIÁRIAS – HORAS EXTRAS </a:t>
            </a:r>
            <a:endParaRPr lang="pt-BR" sz="35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5F29688-EB26-8073-17D3-71FC8AC26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558" y="1453458"/>
            <a:ext cx="11038530" cy="5099038"/>
          </a:xfrm>
        </p:spPr>
        <p:txBody>
          <a:bodyPr>
            <a:normAutofit fontScale="40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1950" indent="-361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5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Possibilidade de </a:t>
            </a:r>
            <a:r>
              <a:rPr lang="pt-BR" sz="5000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pagamento concomitante de diárias e horas extras</a:t>
            </a:r>
            <a:r>
              <a:rPr lang="pt-BR" sz="5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desde que haja </a:t>
            </a:r>
            <a:r>
              <a:rPr lang="pt-BR" sz="5000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regulamentação local e controle </a:t>
            </a:r>
            <a:r>
              <a:rPr lang="pt-BR" sz="5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que o servidor exerceu atividade em sobrejornada (Prejulgado n. 1742).</a:t>
            </a:r>
          </a:p>
          <a:p>
            <a:pPr marL="361950" indent="-361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1950" indent="-361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5000" b="1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Motoristas</a:t>
            </a:r>
            <a:r>
              <a:rPr lang="pt-BR" sz="5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pode-se contar o tempo de deslocamento (não à disposição ou período de descanso. Prejulgado n. 1742).</a:t>
            </a:r>
          </a:p>
          <a:p>
            <a:pPr marL="361950" indent="-361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1950" indent="-361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5000" b="1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Viagem (final de semana/feriado)</a:t>
            </a:r>
            <a:r>
              <a:rPr lang="pt-BR" sz="5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preferência regime de compensação, com concessão de repouso semanal remunerado, podendo remunerar por horas extras, se houver regulamentação e método de aferição da jornada extraordinária.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13567D6-9004-8E21-B6F9-AA66C7BDE7B4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13AE507-D2D7-6DB3-2C01-36ABE15B1FD4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74799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CCFDB9-F20D-0659-3641-D4B51EF64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A1C542-F315-4CC1-D5D2-7CF7815D3E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768D979-09E2-AF58-B876-1554FCCD6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A8FC23E-215A-675A-0C8D-F24F40A2C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VANTAGENS PECUNIÁRIAS – INSALUBRIDADE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599456D-EF3B-9A8D-A949-0869A466C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229579"/>
            <a:ext cx="11038530" cy="521097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autorizativa identificando os percentuais. 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Laudo técnico das condições ambientais de trabalho (LTCAT).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LTCAT deve abranger todas as atividades/cada lotação do município, especificar o grau (mínimo, médio, máximo). 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LTCAT deve identificar quais cargos/setores e a correlação entre eles. 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Revisão periódica do LTCAT/diagnóstico da folha de pagamento. </a:t>
            </a: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402270D-2CDB-3E3B-6951-83B2C9DF5BB8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BAD0141-74E3-1197-416A-710885F10731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814646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364EE4-5C95-D34D-0638-1EB1AE82B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015590-AAB7-FDEA-12FF-91340EEAC8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2E78371-EC14-F809-3BF1-7526F79B29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77D8972-2CDD-F8A0-15AB-BC1A72FCC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VANTAGENS PECUNIÁRIAS – GRATIFICAÇÃO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277B90F-7AAE-171D-1087-568BD505F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180234"/>
            <a:ext cx="11038530" cy="526032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autorizativa deve especificar os cargos e valores / percentuais.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Necessidade de definição de critérios objetivos para concessão.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Vedada a previsão de percentual genérico (até 50% / 100% - Portaria). 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Servidor ocupante de cargo de chefia: pode ser concedida FG, e outras que tenham fundamento diverso, salvo vedação legal expressa.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Vedado pagamento de verba de representação inerente ao desempenho próprio do cargo (CC) .</a:t>
            </a:r>
          </a:p>
          <a:p>
            <a:pPr marL="564027" indent="-564027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FDCD267-9351-0BED-495E-5868E9E97D79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05459E1-AA70-F160-0EAF-873BB31A4D3E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67531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93543E-BEA2-2D50-325F-2B2BCDF8E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F5CEA7-638C-A92C-02D2-68929F1FA7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AFAD0D2-D9A1-BB5B-72F3-CE662E27C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06CEC98-CADA-03FB-436A-2285F46A3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348" y="792163"/>
            <a:ext cx="8901961" cy="724323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Aspectos Destacados: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6AC9E683-46E3-F2F5-3B49-76B69AEF6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348" y="1907350"/>
            <a:ext cx="9577387" cy="4129687"/>
          </a:xfrm>
        </p:spPr>
        <p:txBody>
          <a:bodyPr>
            <a:normAutofit/>
          </a:bodyPr>
          <a:lstStyle/>
          <a:p>
            <a:pPr marL="514350" indent="-514350" algn="l">
              <a:buAutoNum type="romanUcPeriod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 algn="l">
              <a:buAutoNum type="romanUcPeriod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 algn="l">
              <a:buAutoNum type="romanUcPeriod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</a:t>
            </a:r>
          </a:p>
          <a:p>
            <a:pPr marL="514350" indent="-514350" algn="l">
              <a:buAutoNum type="romanUcPeriod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 algn="l">
              <a:buAutoNum type="romanUcPeriod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TERCEIRIZAÇÃO</a:t>
            </a:r>
          </a:p>
          <a:p>
            <a:pPr marL="514350" indent="-514350" algn="l">
              <a:buAutoNum type="romanUcPeriod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 algn="l">
              <a:buAutoNum type="romanUcPeriod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VANTAGENS PECUNIÁRIAS</a:t>
            </a:r>
          </a:p>
          <a:p>
            <a:pPr marL="514350" indent="-514350" algn="l">
              <a:buAutoNum type="romanUcPeriod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DA99EC3-9EB1-9B8D-DC7E-EB0F6C79A5A7}"/>
              </a:ext>
            </a:extLst>
          </p:cNvPr>
          <p:cNvSpPr/>
          <p:nvPr/>
        </p:nvSpPr>
        <p:spPr>
          <a:xfrm>
            <a:off x="979360" y="17047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3D20751-1437-ED4D-0848-37887F9F6C2D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588256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481E4C-C386-A591-218A-F84F4FCFE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BDAC70-D021-6A46-4D63-176542379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12222F6-067C-4559-DD05-93742F808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4A10DA2-E8B5-6B8C-1B56-DD7097433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404546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PISO SALARIAL NACIONAL - MAGISTÉRIO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555811CD-3A2A-51F8-3F8A-EC29F1C77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157394"/>
            <a:ext cx="11038530" cy="5519451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Previsão: art. 206, VIII, da CF (EC nº 53/06) - Lei (Federal) nº 11.738/08.</a:t>
            </a: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Corresponde ao </a:t>
            </a:r>
            <a:r>
              <a:rPr lang="pt-BR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vencimento inicial</a:t>
            </a: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de carreira (não é remuneração) (Prejulgado n. </a:t>
            </a:r>
            <a:r>
              <a:rPr lang="pt-BR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2147). </a:t>
            </a: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Vedado abono/gratificação como forma de complementar o piso.</a:t>
            </a: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Piso equivale a jornada de 40 </a:t>
            </a:r>
            <a:r>
              <a:rPr lang="pt-BR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hs</a:t>
            </a: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semanais (proporcional nas demais). </a:t>
            </a: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Atualizado anualmente no mês de janeiro - R$ 4.867,77.</a:t>
            </a:r>
          </a:p>
          <a:p>
            <a:pPr marL="564027" indent="-56402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E86E72C-51A4-DAE0-BF50-44B631BD804D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0BB130A-44BA-F48D-FBFD-8D4A50D9CB18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233273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2DC8B9-A085-C61B-6DD9-051D68F54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F94795-EBF1-DE39-B886-F41EABB2D7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85D11A9-0601-CBCA-6AB5-B90083C7E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11EEC5B-E801-61D7-0867-A2BD8DDB3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404546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PISO SALARIAL NACIONAL – ACS/ACE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F7E103B7-5D16-B782-2FC4-D0DE0BE29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453458"/>
            <a:ext cx="11038530" cy="522338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9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Previsão: art. 9º-A, §1º, da Lei (federal) 11.350/06 - incluído pela Lei (federal) 12.994/14. EC nº 120/22. </a:t>
            </a: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Obrigatória a implementação do piso (independe do vínculo jurídico). </a:t>
            </a: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Tema 1132 do STF – RE 1279765. </a:t>
            </a: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64027" indent="-564027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Piso equivale a jornada de 40 </a:t>
            </a:r>
            <a:r>
              <a:rPr lang="pt-BR" dirty="0" err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hs</a:t>
            </a: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semanais (proporcional nas demais). </a:t>
            </a: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B3A66D1-D7A0-54B8-7042-00D785EEFD02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2D76424B-6C1A-66FC-01F8-46364FA10ACD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719378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985551" y="841914"/>
            <a:ext cx="5835968" cy="1851752"/>
          </a:xfrm>
        </p:spPr>
        <p:txBody>
          <a:bodyPr anchor="t">
            <a:noAutofit/>
          </a:bodyPr>
          <a:lstStyle/>
          <a:p>
            <a:pPr algn="l">
              <a:lnSpc>
                <a:spcPts val="5100"/>
              </a:lnSpc>
            </a:pPr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Obrigado</a:t>
            </a:r>
            <a:b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por fazerem parte</a:t>
            </a:r>
            <a:b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deste momento!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0" r="5817"/>
          <a:stretch/>
        </p:blipFill>
        <p:spPr>
          <a:xfrm>
            <a:off x="2171" y="4114800"/>
            <a:ext cx="11478629" cy="274320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091279" y="3055657"/>
            <a:ext cx="449390" cy="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85551" y="5631811"/>
            <a:ext cx="5488401" cy="451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solidFill>
                  <a:srgbClr val="62697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Diego Jean da </a:t>
            </a:r>
            <a:r>
              <a:rPr lang="pt-BR" sz="2400">
                <a:solidFill>
                  <a:srgbClr val="62697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Silva Klauck</a:t>
            </a:r>
            <a:endParaRPr lang="pt-BR" sz="2400" dirty="0">
              <a:solidFill>
                <a:srgbClr val="62697A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7446258" y="5631811"/>
            <a:ext cx="3267564" cy="451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solidFill>
                  <a:srgbClr val="62697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dap@tcesc.tc.br</a:t>
            </a:r>
          </a:p>
        </p:txBody>
      </p:sp>
    </p:spTree>
    <p:extLst>
      <p:ext uri="{BB962C8B-B14F-4D97-AF65-F5344CB8AC3E}">
        <p14:creationId xmlns:p14="http://schemas.microsoft.com/office/powerpoint/2010/main" val="2496427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9E7443-6AEF-9A29-C8DC-A8FA98789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6138B9-DB77-DBA4-F565-5DF8A0FAA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63E37B9-25A3-FC6D-8046-9CF763129D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0C1E87F-DFB8-2914-47EC-E98557292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348" y="1802727"/>
            <a:ext cx="9165197" cy="1133891"/>
          </a:xfrm>
        </p:spPr>
        <p:txBody>
          <a:bodyPr anchor="t"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F30D6FCA-C556-D488-26BC-16249A0B2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348" y="2743200"/>
            <a:ext cx="9577387" cy="1921222"/>
          </a:xfrm>
        </p:spPr>
        <p:txBody>
          <a:bodyPr>
            <a:normAutofit/>
          </a:bodyPr>
          <a:lstStyle/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 algn="l">
              <a:buAutoNum type="romanUcPeriod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BE5566A-3679-9309-A064-5591385ED747}"/>
              </a:ext>
            </a:extLst>
          </p:cNvPr>
          <p:cNvSpPr/>
          <p:nvPr/>
        </p:nvSpPr>
        <p:spPr>
          <a:xfrm>
            <a:off x="979360" y="2965418"/>
            <a:ext cx="9477374" cy="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D8FB6EB-7AEA-E4BF-C79F-2D4269C94AF4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6610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A0AD7C-B928-5ED5-2C48-B034BB1D2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5F5A96-033E-B3BD-7869-427294C76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AF9F19F-C075-6EBE-D1F2-BD5916035A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3A8529C-F9B4-90D8-4C36-91A289FC4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6130107" cy="739951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E4B9F142-6832-2768-876F-F09EB05EF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692614"/>
            <a:ext cx="10840278" cy="4747943"/>
          </a:xfrm>
        </p:spPr>
        <p:txBody>
          <a:bodyPr>
            <a:normAutofit/>
          </a:bodyPr>
          <a:lstStyle/>
          <a:p>
            <a:pPr algn="l"/>
            <a:r>
              <a:rPr lang="pt-BR" b="1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Regra geral</a:t>
            </a:r>
            <a:r>
              <a:rPr lang="pt-BR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</a:p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Concurso público de provas/provas e títulos – cargos de provimento efetivo.</a:t>
            </a:r>
          </a:p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pt-BR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</a:t>
            </a:r>
            <a:r>
              <a:rPr lang="pt-BR" b="1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xceção</a:t>
            </a:r>
            <a:r>
              <a:rPr lang="pt-BR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</a:p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Contratação temporária de excepcional interesse público.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Cargos de provimento comissionado.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DD43BE7-DDFE-E24D-5764-D96F82FBE840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0955E7A-6357-D92A-349A-CA185428F3F2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7267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153608-E1B1-B6FD-9F8F-43567FBB8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4E18BC-FAD8-1787-286B-D9A335A4C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D19C2C-10DC-8039-6D06-08FE02518F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C1CB5AA-A679-8AE5-5BF5-5990E9625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 – CONTRATAÇÃO  TEMPORÁRIA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CCF1E97-CB9F-BC29-390E-5B9E983F2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533588"/>
            <a:ext cx="11038530" cy="490696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Lei local autorizativa.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Regime jurídico – </a:t>
            </a:r>
            <a:r>
              <a:rPr lang="pt-BR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administrativo especial</a:t>
            </a: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– vínculo inicia na assinatura do contrato administrativo (não há termo de posse).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Processo seletivo simplificado – critérios objetivos de seleção.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EXCEPCIONALMENTE</a:t>
            </a: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admite-se a seleção por exame de títulos.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Ordem de classificação dos candidatos aprovados (reposicionamento para o final da lista somente se há previsão no edital).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6BC3984-9D9A-DFC7-313A-68CC7717226F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CAF3AC2-706C-3EC9-412F-223F6B9A8EE5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779423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4ACEBC-A9D5-3B56-3776-C4AED22E8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AAB01A-4EF2-FD42-1745-3534678D46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602D708-B97D-4CA5-F10C-4F7E67ACE0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B75F7D6-312D-0E27-59F0-D3848EBF6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 – CONTRATAÇÃO  TEMPORÁRIA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A7251FC9-AEBA-CAA8-C29E-55CD92955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449794"/>
            <a:ext cx="11038530" cy="514978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Desligamento do ACT pressupõe a extinção de vínculo, exige aprovação em novo processo seletivo simplificado.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ACT não ocupa </a:t>
            </a:r>
            <a:r>
              <a:rPr lang="pt-BR" sz="2600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VAGA</a:t>
            </a:r>
            <a:r>
              <a:rPr lang="pt-BR" sz="2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de cargo, desempenha </a:t>
            </a:r>
            <a:r>
              <a:rPr lang="pt-BR" sz="2600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FUNÇÃO</a:t>
            </a:r>
            <a:r>
              <a:rPr lang="pt-BR" sz="2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temporária.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Desnecessidade de criação de quadro de vagas temporárias.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 prática de sucessivas prorrogações de contratos descaracteriza a temporariedade.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Contratos - não devem constar cláusulas genéricas, como prorrogação até a realização do concurso público, ou até a ocorrência de outro evento com data incerta (contratação por prazo </a:t>
            </a:r>
            <a:r>
              <a:rPr lang="pt-BR" sz="2600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</a:t>
            </a:r>
            <a:r>
              <a:rPr lang="pt-BR" sz="2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determinado).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F65B8C5-DF4F-98B6-F63A-08FE2FC0F0BF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E464A34-024A-6531-59B9-703F8DE0D46C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75657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FEE380-1870-F66F-BA9F-8063A2177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2DDCE7-80B6-B7FA-8719-D1D48A377B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00D22C4-FBFD-4C94-8C53-90EFBB102F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7058160-6823-DB9A-BDEF-F421A81D2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417443"/>
            <a:ext cx="10230677" cy="739951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 – CONTRATAÇÃO  TEMPORÁRIA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B64CB48-E908-56BD-7303-6715C4E05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533588"/>
            <a:ext cx="11038530" cy="490696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 nomeação de candidatos aprovados em concurso público deve prevalecer sobre  a contratação de agentes temporários.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Vedada contratação temporária para substituição de: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239963" algn="just"/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servidor em licença para tratar de assuntos particulares;</a:t>
            </a:r>
          </a:p>
          <a:p>
            <a:pPr marL="2239963" algn="just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239963" algn="just"/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servidor cedido para outro órgão ou entidade.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Observar o percentual (%) estabelecido nos </a:t>
            </a:r>
            <a:r>
              <a:rPr lang="pt-BR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planos municipais de educação</a:t>
            </a:r>
            <a:r>
              <a:rPr lang="pt-BR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entre os profissionais do magistério em cargo efetivo e os contratados temporários.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550BEF-B2AB-DA3F-FDB7-FAEABE8C3A58}"/>
              </a:ext>
            </a:extLst>
          </p:cNvPr>
          <p:cNvSpPr/>
          <p:nvPr/>
        </p:nvSpPr>
        <p:spPr>
          <a:xfrm>
            <a:off x="516835" y="1180234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DF8685A-C02A-0B53-A305-FCD3506F56EA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Chave Esquerda 1">
            <a:extLst>
              <a:ext uri="{FF2B5EF4-FFF2-40B4-BE49-F238E27FC236}">
                <a16:creationId xmlns:a16="http://schemas.microsoft.com/office/drawing/2014/main" id="{C2767C14-0D4F-C899-4B27-E3A9A1E5FD89}"/>
              </a:ext>
            </a:extLst>
          </p:cNvPr>
          <p:cNvSpPr/>
          <p:nvPr/>
        </p:nvSpPr>
        <p:spPr>
          <a:xfrm>
            <a:off x="2107095" y="3429000"/>
            <a:ext cx="477079" cy="1425312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914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9194D-A956-3EFF-3EBF-199CAB865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24FC8F-A1C0-65DA-6335-A16FDC080C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0" b="84892"/>
          <a:stretch/>
        </p:blipFill>
        <p:spPr>
          <a:xfrm>
            <a:off x="10802112" y="305"/>
            <a:ext cx="1389888" cy="10360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5482D42-7E5A-F7CA-FEC5-C2099E020B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0" t="15108"/>
          <a:stretch/>
        </p:blipFill>
        <p:spPr>
          <a:xfrm>
            <a:off x="11436096" y="1036320"/>
            <a:ext cx="755904" cy="58213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35CA102-DD12-EBD6-973E-A6CD91CD2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304801"/>
            <a:ext cx="10230677" cy="731519"/>
          </a:xfrm>
        </p:spPr>
        <p:txBody>
          <a:bodyPr anchor="t">
            <a:normAutofit/>
          </a:bodyPr>
          <a:lstStyle/>
          <a:p>
            <a:pPr algn="l"/>
            <a:r>
              <a:rPr lang="pt-BR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ADMISSÃO – ACS e ACE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0C9B8820-07B4-F2E8-5917-7447D01A8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975" y="1036320"/>
            <a:ext cx="11038530" cy="5516879"/>
          </a:xfrm>
        </p:spPr>
        <p:txBody>
          <a:bodyPr>
            <a:normAutofit fontScale="25000" lnSpcReduction="20000"/>
          </a:bodyPr>
          <a:lstStyle/>
          <a:p>
            <a:endParaRPr lang="pt-BR" sz="9200" b="1" dirty="0">
              <a:solidFill>
                <a:schemeClr val="accent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pt-BR" sz="9200" b="1" dirty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AGENTES COMUNITÁRIOS DE SAÚDE E AGENTES DE COMBATE A ENDEMIAS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96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9200" b="1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Regra Geral:</a:t>
            </a:r>
            <a:r>
              <a:rPr lang="pt-BR" sz="9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</a:t>
            </a:r>
            <a:r>
              <a:rPr lang="pt-BR" sz="9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Processo seletivo </a:t>
            </a:r>
            <a:r>
              <a:rPr lang="pt-BR" sz="9200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público</a:t>
            </a:r>
            <a:r>
              <a:rPr lang="pt-BR" sz="9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(art. 198, §§ 4º e 5º, da CF).</a:t>
            </a:r>
          </a:p>
          <a:p>
            <a:pPr marL="2146300" algn="just">
              <a:buFont typeface="Arial" panose="020B0604020202020204" pitchFamily="34" charset="0"/>
              <a:buChar char="•"/>
            </a:pPr>
            <a:endParaRPr lang="pt-BR" sz="9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146300" algn="just"/>
            <a:r>
              <a:rPr lang="pt-BR" sz="9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Contratação temporária vedada (art. 16 da Lei n. 11.350/2006).</a:t>
            </a:r>
          </a:p>
          <a:p>
            <a:pPr marL="2146300" algn="just"/>
            <a:endParaRPr lang="pt-BR" sz="9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146300" algn="just"/>
            <a:r>
              <a:rPr lang="pt-BR" sz="9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Regime jurídico celetista – CLT (art. 8º da Lei n. 11.350/2006).</a:t>
            </a:r>
          </a:p>
          <a:p>
            <a:pPr algn="just"/>
            <a:endParaRPr lang="pt-BR" sz="9200" u="sng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just"/>
            <a:r>
              <a:rPr lang="pt-BR" sz="9200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Exceções:</a:t>
            </a:r>
            <a:r>
              <a:rPr lang="pt-BR" sz="9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Combate a surtos epidêmicos.</a:t>
            </a:r>
          </a:p>
          <a:p>
            <a:pPr marL="2146300" algn="just"/>
            <a:endParaRPr lang="pt-BR" sz="9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146300" algn="just"/>
            <a:r>
              <a:rPr lang="pt-BR" sz="9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Ausência temporária de servidor efetivo (ex.: licença médica).</a:t>
            </a:r>
          </a:p>
          <a:p>
            <a:pPr marL="2146300" algn="just"/>
            <a:endParaRPr lang="pt-BR" sz="9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146300" algn="just"/>
            <a:r>
              <a:rPr lang="pt-BR" sz="9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Regime jurídico estatutário (lei local disciplinadora).</a:t>
            </a:r>
          </a:p>
          <a:p>
            <a:pPr marL="2146300" algn="just">
              <a:buFont typeface="Arial" panose="020B0604020202020204" pitchFamily="34" charset="0"/>
              <a:buChar char="•"/>
            </a:pPr>
            <a:endParaRPr lang="pt-BR" sz="9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pt-BR" sz="9600" baseline="-25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baseline="-25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F230B64-27BD-DA84-4654-C304F5C177EA}"/>
              </a:ext>
            </a:extLst>
          </p:cNvPr>
          <p:cNvSpPr/>
          <p:nvPr/>
        </p:nvSpPr>
        <p:spPr>
          <a:xfrm>
            <a:off x="516835" y="1093569"/>
            <a:ext cx="9939899" cy="4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52A351E-E31F-2482-C523-34F35FC2DEFA}"/>
              </a:ext>
            </a:extLst>
          </p:cNvPr>
          <p:cNvSpPr txBox="1">
            <a:spLocks/>
          </p:cNvSpPr>
          <p:nvPr/>
        </p:nvSpPr>
        <p:spPr>
          <a:xfrm>
            <a:off x="879347" y="4693222"/>
            <a:ext cx="9577387" cy="111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711C55B0-CA3A-325C-0DF4-CA33F8362A41}"/>
              </a:ext>
            </a:extLst>
          </p:cNvPr>
          <p:cNvSpPr/>
          <p:nvPr/>
        </p:nvSpPr>
        <p:spPr>
          <a:xfrm>
            <a:off x="2132831" y="2089373"/>
            <a:ext cx="411587" cy="1747336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have Esquerda 1">
            <a:extLst>
              <a:ext uri="{FF2B5EF4-FFF2-40B4-BE49-F238E27FC236}">
                <a16:creationId xmlns:a16="http://schemas.microsoft.com/office/drawing/2014/main" id="{EBDC2286-0733-BCD1-9727-777750112580}"/>
              </a:ext>
            </a:extLst>
          </p:cNvPr>
          <p:cNvSpPr/>
          <p:nvPr/>
        </p:nvSpPr>
        <p:spPr>
          <a:xfrm>
            <a:off x="2132830" y="4429756"/>
            <a:ext cx="411587" cy="1747336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0240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BDCCA081599DD46B371325C4237481F" ma:contentTypeVersion="17" ma:contentTypeDescription="Crie um novo documento." ma:contentTypeScope="" ma:versionID="943bdc2d72cebc1247f109e49d9ab4c0">
  <xsd:schema xmlns:xsd="http://www.w3.org/2001/XMLSchema" xmlns:xs="http://www.w3.org/2001/XMLSchema" xmlns:p="http://schemas.microsoft.com/office/2006/metadata/properties" xmlns:ns3="80197cb7-3ec0-4c77-a939-ff9ea07b896f" xmlns:ns4="f5073d60-8d4e-445e-bc37-d8aa3c2ec570" targetNamespace="http://schemas.microsoft.com/office/2006/metadata/properties" ma:root="true" ma:fieldsID="d431f138171babe95e138510ab9e4a22" ns3:_="" ns4:_="">
    <xsd:import namespace="80197cb7-3ec0-4c77-a939-ff9ea07b896f"/>
    <xsd:import namespace="f5073d60-8d4e-445e-bc37-d8aa3c2ec5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97cb7-3ec0-4c77-a939-ff9ea07b8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73d60-8d4e-445e-bc37-d8aa3c2ec57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0197cb7-3ec0-4c77-a939-ff9ea07b896f" xsi:nil="true"/>
  </documentManagement>
</p:properties>
</file>

<file path=customXml/itemProps1.xml><?xml version="1.0" encoding="utf-8"?>
<ds:datastoreItem xmlns:ds="http://schemas.openxmlformats.org/officeDocument/2006/customXml" ds:itemID="{85BD1745-04EC-4883-9C14-ECA518FAE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91FF3-8BE8-4FEA-A40A-F23655790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97cb7-3ec0-4c77-a939-ff9ea07b896f"/>
    <ds:schemaRef ds:uri="f5073d60-8d4e-445e-bc37-d8aa3c2ec5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5A2C33-08C2-4F72-9656-3693CE77C0A8}">
  <ds:schemaRefs>
    <ds:schemaRef ds:uri="http://schemas.microsoft.com/office/2006/metadata/properties"/>
    <ds:schemaRef ds:uri="http://schemas.microsoft.com/office/infopath/2007/PartnerControls"/>
    <ds:schemaRef ds:uri="80197cb7-3ec0-4c77-a939-ff9ea07b89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1521</Words>
  <Application>Microsoft Office PowerPoint</Application>
  <PresentationFormat>Widescreen</PresentationFormat>
  <Paragraphs>274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Microsoft JhengHei</vt:lpstr>
      <vt:lpstr>Aptos</vt:lpstr>
      <vt:lpstr>Arial</vt:lpstr>
      <vt:lpstr>Calibri</vt:lpstr>
      <vt:lpstr>Calibri Light</vt:lpstr>
      <vt:lpstr>Tema do Office</vt:lpstr>
      <vt:lpstr>Apresentação do PowerPoint</vt:lpstr>
      <vt:lpstr>       ATOS DE PESSOAL:</vt:lpstr>
      <vt:lpstr>Aspectos Destacados:</vt:lpstr>
      <vt:lpstr>ADMISSÃO</vt:lpstr>
      <vt:lpstr>ADMISSÃO</vt:lpstr>
      <vt:lpstr>ADMISSÃO – CONTRATAÇÃO  TEMPORÁRIA</vt:lpstr>
      <vt:lpstr>ADMISSÃO – CONTRATAÇÃO  TEMPORÁRIA</vt:lpstr>
      <vt:lpstr>ADMISSÃO – CONTRATAÇÃO  TEMPORÁRIA</vt:lpstr>
      <vt:lpstr>ADMISSÃO – ACS e ACE</vt:lpstr>
      <vt:lpstr>ADMISSÃO – CONTRATAÇÃO  TEMPORÁRIA</vt:lpstr>
      <vt:lpstr>ADMISSÃO - CARGOS COMISSIONADOS</vt:lpstr>
      <vt:lpstr>ADMISSÃO - CARGOS COMISSIONADOS</vt:lpstr>
      <vt:lpstr>ADMISSÃO - CARGOS COMISSIONADOS</vt:lpstr>
      <vt:lpstr>ADMISSÃO – DIRETOR DE ESCOLA</vt:lpstr>
      <vt:lpstr>ADMISSÃO</vt:lpstr>
      <vt:lpstr>TERCEIRIZAÇÃO</vt:lpstr>
      <vt:lpstr>TERCEIRIZAÇÃO - CONCEITO</vt:lpstr>
      <vt:lpstr>TERCEIRIZAÇÃO – CARACTERÍSTICAS</vt:lpstr>
      <vt:lpstr>TERCEIRIZAÇÃO</vt:lpstr>
      <vt:lpstr>TERCEIRIZAÇÃO</vt:lpstr>
      <vt:lpstr>TERCEIRIZAÇÃO – BASE NORMATIVA</vt:lpstr>
      <vt:lpstr>TERCEIRIZAÇÃO – PREJULGADOS TCE/SC</vt:lpstr>
      <vt:lpstr>TERCEIRIZAÇÃO – PREJULGADOS TCE/SC</vt:lpstr>
      <vt:lpstr>TERCEIRIZAÇÃO – OFÍCIO TCE/SC</vt:lpstr>
      <vt:lpstr>VANTAGENS PECUNIÁRIAS</vt:lpstr>
      <vt:lpstr>VANTAGENS PECUNIÁRIAS – HORAS EXTRAS </vt:lpstr>
      <vt:lpstr>VANTAGENS PECUNIÁRIAS – HORAS EXTRAS </vt:lpstr>
      <vt:lpstr>VANTAGENS PECUNIÁRIAS – INSALUBRIDADE</vt:lpstr>
      <vt:lpstr>VANTAGENS PECUNIÁRIAS – GRATIFICAÇÃO</vt:lpstr>
      <vt:lpstr>PISO SALARIAL NACIONAL - MAGISTÉRIO</vt:lpstr>
      <vt:lpstr>PISO SALARIAL NACIONAL – ACS/ACE</vt:lpstr>
      <vt:lpstr>Obrigado por fazerem parte deste momento!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DIEGO JEAN DA SILVA KLAUCK</cp:lastModifiedBy>
  <cp:revision>99</cp:revision>
  <dcterms:created xsi:type="dcterms:W3CDTF">2025-05-19T17:43:51Z</dcterms:created>
  <dcterms:modified xsi:type="dcterms:W3CDTF">2025-06-22T13:53:21Z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0x010100BBDCCA081599DD46B371325C4237481F</vt:lpwstr>
  </property>
</Properties>
</file>