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0" r:id="rId2"/>
    <p:sldId id="265" r:id="rId3"/>
    <p:sldId id="264" r:id="rId4"/>
    <p:sldId id="271" r:id="rId5"/>
    <p:sldId id="266" r:id="rId6"/>
    <p:sldId id="268" r:id="rId7"/>
    <p:sldId id="270" r:id="rId8"/>
    <p:sldId id="272" r:id="rId9"/>
    <p:sldId id="321" r:id="rId10"/>
    <p:sldId id="273" r:id="rId11"/>
    <p:sldId id="323" r:id="rId12"/>
    <p:sldId id="274" r:id="rId13"/>
    <p:sldId id="325" r:id="rId14"/>
    <p:sldId id="324" r:id="rId15"/>
    <p:sldId id="275" r:id="rId16"/>
    <p:sldId id="326" r:id="rId17"/>
    <p:sldId id="317" r:id="rId18"/>
    <p:sldId id="276" r:id="rId19"/>
    <p:sldId id="277" r:id="rId20"/>
    <p:sldId id="278" r:id="rId21"/>
    <p:sldId id="280" r:id="rId22"/>
    <p:sldId id="327" r:id="rId23"/>
    <p:sldId id="281" r:id="rId24"/>
    <p:sldId id="283" r:id="rId25"/>
    <p:sldId id="284" r:id="rId26"/>
    <p:sldId id="290" r:id="rId27"/>
    <p:sldId id="287" r:id="rId28"/>
    <p:sldId id="288" r:id="rId29"/>
    <p:sldId id="289" r:id="rId30"/>
    <p:sldId id="318" r:id="rId31"/>
    <p:sldId id="286" r:id="rId32"/>
    <p:sldId id="291" r:id="rId33"/>
    <p:sldId id="292" r:id="rId34"/>
    <p:sldId id="294" r:id="rId35"/>
    <p:sldId id="293" r:id="rId36"/>
    <p:sldId id="296" r:id="rId37"/>
    <p:sldId id="313" r:id="rId38"/>
    <p:sldId id="300" r:id="rId39"/>
    <p:sldId id="301" r:id="rId40"/>
    <p:sldId id="319" r:id="rId41"/>
    <p:sldId id="302" r:id="rId42"/>
    <p:sldId id="304" r:id="rId43"/>
    <p:sldId id="305" r:id="rId44"/>
    <p:sldId id="306" r:id="rId45"/>
    <p:sldId id="307" r:id="rId46"/>
    <p:sldId id="308" r:id="rId47"/>
    <p:sldId id="310" r:id="rId48"/>
    <p:sldId id="311" r:id="rId49"/>
    <p:sldId id="312" r:id="rId50"/>
    <p:sldId id="322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97A"/>
    <a:srgbClr val="AEB2BE"/>
    <a:srgbClr val="94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8E09F-95F5-44C3-A7C4-F035BFB35488}" v="5" dt="2025-06-24T09:35:38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SSELE SOUZA DE FRANCESCHI NUNES" userId="6a2d1cb0-da9b-4e34-b95d-5bbe235b10b5" providerId="ADAL" clId="{EE88E09F-95F5-44C3-A7C4-F035BFB35488}"/>
    <pc:docChg chg="undo redo custSel addSld delSld modSld sldOrd">
      <pc:chgData name="GISSELE SOUZA DE FRANCESCHI NUNES" userId="6a2d1cb0-da9b-4e34-b95d-5bbe235b10b5" providerId="ADAL" clId="{EE88E09F-95F5-44C3-A7C4-F035BFB35488}" dt="2025-06-24T09:50:08.855" v="313" actId="207"/>
      <pc:docMkLst>
        <pc:docMk/>
      </pc:docMkLst>
      <pc:sldChg chg="del">
        <pc:chgData name="GISSELE SOUZA DE FRANCESCHI NUNES" userId="6a2d1cb0-da9b-4e34-b95d-5bbe235b10b5" providerId="ADAL" clId="{EE88E09F-95F5-44C3-A7C4-F035BFB35488}" dt="2025-06-24T09:43:31.401" v="302" actId="47"/>
        <pc:sldMkLst>
          <pc:docMk/>
          <pc:sldMk cId="397449257" sldId="267"/>
        </pc:sldMkLst>
      </pc:sldChg>
      <pc:sldChg chg="modSp mod">
        <pc:chgData name="GISSELE SOUZA DE FRANCESCHI NUNES" userId="6a2d1cb0-da9b-4e34-b95d-5bbe235b10b5" providerId="ADAL" clId="{EE88E09F-95F5-44C3-A7C4-F035BFB35488}" dt="2025-06-24T08:58:52.578" v="6" actId="255"/>
        <pc:sldMkLst>
          <pc:docMk/>
          <pc:sldMk cId="949477619" sldId="273"/>
        </pc:sldMkLst>
        <pc:spChg chg="mod">
          <ac:chgData name="GISSELE SOUZA DE FRANCESCHI NUNES" userId="6a2d1cb0-da9b-4e34-b95d-5bbe235b10b5" providerId="ADAL" clId="{EE88E09F-95F5-44C3-A7C4-F035BFB35488}" dt="2025-06-24T08:58:52.578" v="6" actId="255"/>
          <ac:spMkLst>
            <pc:docMk/>
            <pc:sldMk cId="949477619" sldId="273"/>
            <ac:spMk id="7" creationId="{677FF9A9-E044-5FBB-813E-71EA0FF4CA53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20:27.029" v="58" actId="255"/>
        <pc:sldMkLst>
          <pc:docMk/>
          <pc:sldMk cId="1085526763" sldId="274"/>
        </pc:sldMkLst>
        <pc:spChg chg="mod">
          <ac:chgData name="GISSELE SOUZA DE FRANCESCHI NUNES" userId="6a2d1cb0-da9b-4e34-b95d-5bbe235b10b5" providerId="ADAL" clId="{EE88E09F-95F5-44C3-A7C4-F035BFB35488}" dt="2025-06-24T09:20:27.029" v="58" actId="255"/>
          <ac:spMkLst>
            <pc:docMk/>
            <pc:sldMk cId="1085526763" sldId="274"/>
            <ac:spMk id="7" creationId="{677FF9A9-E044-5FBB-813E-71EA0FF4CA53}"/>
          </ac:spMkLst>
        </pc:spChg>
      </pc:sldChg>
      <pc:sldChg chg="modSp mod ord">
        <pc:chgData name="GISSELE SOUZA DE FRANCESCHI NUNES" userId="6a2d1cb0-da9b-4e34-b95d-5bbe235b10b5" providerId="ADAL" clId="{EE88E09F-95F5-44C3-A7C4-F035BFB35488}" dt="2025-06-24T09:26:53.548" v="176" actId="255"/>
        <pc:sldMkLst>
          <pc:docMk/>
          <pc:sldMk cId="1131464483" sldId="275"/>
        </pc:sldMkLst>
        <pc:spChg chg="mod">
          <ac:chgData name="GISSELE SOUZA DE FRANCESCHI NUNES" userId="6a2d1cb0-da9b-4e34-b95d-5bbe235b10b5" providerId="ADAL" clId="{EE88E09F-95F5-44C3-A7C4-F035BFB35488}" dt="2025-06-24T09:26:53.548" v="176" actId="255"/>
          <ac:spMkLst>
            <pc:docMk/>
            <pc:sldMk cId="1131464483" sldId="275"/>
            <ac:spMk id="7" creationId="{677FF9A9-E044-5FBB-813E-71EA0FF4CA53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30:18.864" v="244" actId="6549"/>
        <pc:sldMkLst>
          <pc:docMk/>
          <pc:sldMk cId="2572842881" sldId="276"/>
        </pc:sldMkLst>
        <pc:spChg chg="mod">
          <ac:chgData name="GISSELE SOUZA DE FRANCESCHI NUNES" userId="6a2d1cb0-da9b-4e34-b95d-5bbe235b10b5" providerId="ADAL" clId="{EE88E09F-95F5-44C3-A7C4-F035BFB35488}" dt="2025-06-24T09:30:18.864" v="244" actId="6549"/>
          <ac:spMkLst>
            <pc:docMk/>
            <pc:sldMk cId="2572842881" sldId="276"/>
            <ac:spMk id="7" creationId="{677FF9A9-E044-5FBB-813E-71EA0FF4CA53}"/>
          </ac:spMkLst>
        </pc:spChg>
      </pc:sldChg>
      <pc:sldChg chg="delSp modSp mod modShow">
        <pc:chgData name="GISSELE SOUZA DE FRANCESCHI NUNES" userId="6a2d1cb0-da9b-4e34-b95d-5bbe235b10b5" providerId="ADAL" clId="{EE88E09F-95F5-44C3-A7C4-F035BFB35488}" dt="2025-06-24T09:45:42.401" v="303" actId="729"/>
        <pc:sldMkLst>
          <pc:docMk/>
          <pc:sldMk cId="1105740139" sldId="277"/>
        </pc:sldMkLst>
        <pc:spChg chg="mod">
          <ac:chgData name="GISSELE SOUZA DE FRANCESCHI NUNES" userId="6a2d1cb0-da9b-4e34-b95d-5bbe235b10b5" providerId="ADAL" clId="{EE88E09F-95F5-44C3-A7C4-F035BFB35488}" dt="2025-06-24T09:31:49.859" v="249" actId="255"/>
          <ac:spMkLst>
            <pc:docMk/>
            <pc:sldMk cId="1105740139" sldId="277"/>
            <ac:spMk id="7" creationId="{677FF9A9-E044-5FBB-813E-71EA0FF4CA53}"/>
          </ac:spMkLst>
        </pc:spChg>
        <pc:spChg chg="del">
          <ac:chgData name="GISSELE SOUZA DE FRANCESCHI NUNES" userId="6a2d1cb0-da9b-4e34-b95d-5bbe235b10b5" providerId="ADAL" clId="{EE88E09F-95F5-44C3-A7C4-F035BFB35488}" dt="2025-06-24T09:31:06.607" v="245" actId="478"/>
          <ac:spMkLst>
            <pc:docMk/>
            <pc:sldMk cId="1105740139" sldId="277"/>
            <ac:spMk id="8" creationId="{CD0E0EA3-1839-BD81-370F-9835D46A06E9}"/>
          </ac:spMkLst>
        </pc:spChg>
        <pc:spChg chg="del mod">
          <ac:chgData name="GISSELE SOUZA DE FRANCESCHI NUNES" userId="6a2d1cb0-da9b-4e34-b95d-5bbe235b10b5" providerId="ADAL" clId="{EE88E09F-95F5-44C3-A7C4-F035BFB35488}" dt="2025-06-24T09:31:22.801" v="248" actId="478"/>
          <ac:spMkLst>
            <pc:docMk/>
            <pc:sldMk cId="1105740139" sldId="277"/>
            <ac:spMk id="9" creationId="{CDC520FD-2533-1F64-18CF-1977EE05FBD5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33:19.634" v="263" actId="1076"/>
        <pc:sldMkLst>
          <pc:docMk/>
          <pc:sldMk cId="1746283511" sldId="278"/>
        </pc:sldMkLst>
        <pc:spChg chg="mod">
          <ac:chgData name="GISSELE SOUZA DE FRANCESCHI NUNES" userId="6a2d1cb0-da9b-4e34-b95d-5bbe235b10b5" providerId="ADAL" clId="{EE88E09F-95F5-44C3-A7C4-F035BFB35488}" dt="2025-06-24T09:33:19.634" v="263" actId="1076"/>
          <ac:spMkLst>
            <pc:docMk/>
            <pc:sldMk cId="1746283511" sldId="278"/>
            <ac:spMk id="7" creationId="{677FF9A9-E044-5FBB-813E-71EA0FF4CA53}"/>
          </ac:spMkLst>
        </pc:spChg>
      </pc:sldChg>
      <pc:sldChg chg="addSp modSp mod">
        <pc:chgData name="GISSELE SOUZA DE FRANCESCHI NUNES" userId="6a2d1cb0-da9b-4e34-b95d-5bbe235b10b5" providerId="ADAL" clId="{EE88E09F-95F5-44C3-A7C4-F035BFB35488}" dt="2025-06-24T09:35:01.927" v="273" actId="1076"/>
        <pc:sldMkLst>
          <pc:docMk/>
          <pc:sldMk cId="2586009409" sldId="280"/>
        </pc:sldMkLst>
        <pc:spChg chg="mod">
          <ac:chgData name="GISSELE SOUZA DE FRANCESCHI NUNES" userId="6a2d1cb0-da9b-4e34-b95d-5bbe235b10b5" providerId="ADAL" clId="{EE88E09F-95F5-44C3-A7C4-F035BFB35488}" dt="2025-06-24T09:35:01.927" v="273" actId="1076"/>
          <ac:spMkLst>
            <pc:docMk/>
            <pc:sldMk cId="2586009409" sldId="280"/>
            <ac:spMk id="7" creationId="{677FF9A9-E044-5FBB-813E-71EA0FF4CA53}"/>
          </ac:spMkLst>
        </pc:spChg>
        <pc:picChg chg="add mod">
          <ac:chgData name="GISSELE SOUZA DE FRANCESCHI NUNES" userId="6a2d1cb0-da9b-4e34-b95d-5bbe235b10b5" providerId="ADAL" clId="{EE88E09F-95F5-44C3-A7C4-F035BFB35488}" dt="2025-06-24T09:34:56.491" v="272" actId="1076"/>
          <ac:picMkLst>
            <pc:docMk/>
            <pc:sldMk cId="2586009409" sldId="280"/>
            <ac:picMk id="2" creationId="{9B908549-6609-8E4F-C3A9-DC7D9D8D0AA8}"/>
          </ac:picMkLst>
        </pc:picChg>
      </pc:sldChg>
      <pc:sldChg chg="addSp modSp mod">
        <pc:chgData name="GISSELE SOUZA DE FRANCESCHI NUNES" userId="6a2d1cb0-da9b-4e34-b95d-5bbe235b10b5" providerId="ADAL" clId="{EE88E09F-95F5-44C3-A7C4-F035BFB35488}" dt="2025-06-24T09:35:47.337" v="278" actId="255"/>
        <pc:sldMkLst>
          <pc:docMk/>
          <pc:sldMk cId="402008788" sldId="281"/>
        </pc:sldMkLst>
        <pc:spChg chg="mod">
          <ac:chgData name="GISSELE SOUZA DE FRANCESCHI NUNES" userId="6a2d1cb0-da9b-4e34-b95d-5bbe235b10b5" providerId="ADAL" clId="{EE88E09F-95F5-44C3-A7C4-F035BFB35488}" dt="2025-06-24T09:35:47.337" v="278" actId="255"/>
          <ac:spMkLst>
            <pc:docMk/>
            <pc:sldMk cId="402008788" sldId="281"/>
            <ac:spMk id="7" creationId="{677FF9A9-E044-5FBB-813E-71EA0FF4CA53}"/>
          </ac:spMkLst>
        </pc:spChg>
        <pc:picChg chg="add mod">
          <ac:chgData name="GISSELE SOUZA DE FRANCESCHI NUNES" userId="6a2d1cb0-da9b-4e34-b95d-5bbe235b10b5" providerId="ADAL" clId="{EE88E09F-95F5-44C3-A7C4-F035BFB35488}" dt="2025-06-24T09:35:40.882" v="277" actId="1076"/>
          <ac:picMkLst>
            <pc:docMk/>
            <pc:sldMk cId="402008788" sldId="281"/>
            <ac:picMk id="2" creationId="{D6EAC07A-B184-5C81-B3C0-46F80CBF1181}"/>
          </ac:picMkLst>
        </pc:picChg>
      </pc:sldChg>
      <pc:sldChg chg="ord">
        <pc:chgData name="GISSELE SOUZA DE FRANCESCHI NUNES" userId="6a2d1cb0-da9b-4e34-b95d-5bbe235b10b5" providerId="ADAL" clId="{EE88E09F-95F5-44C3-A7C4-F035BFB35488}" dt="2025-06-24T09:36:54.095" v="280"/>
        <pc:sldMkLst>
          <pc:docMk/>
          <pc:sldMk cId="1352494027" sldId="284"/>
        </pc:sldMkLst>
      </pc:sldChg>
      <pc:sldChg chg="del">
        <pc:chgData name="GISSELE SOUZA DE FRANCESCHI NUNES" userId="6a2d1cb0-da9b-4e34-b95d-5bbe235b10b5" providerId="ADAL" clId="{EE88E09F-95F5-44C3-A7C4-F035BFB35488}" dt="2025-06-24T09:37:02.491" v="281" actId="47"/>
        <pc:sldMkLst>
          <pc:docMk/>
          <pc:sldMk cId="1092953808" sldId="285"/>
        </pc:sldMkLst>
      </pc:sldChg>
      <pc:sldChg chg="modSp mod modShow">
        <pc:chgData name="GISSELE SOUZA DE FRANCESCHI NUNES" userId="6a2d1cb0-da9b-4e34-b95d-5bbe235b10b5" providerId="ADAL" clId="{EE88E09F-95F5-44C3-A7C4-F035BFB35488}" dt="2025-06-24T09:46:37.761" v="304" actId="729"/>
        <pc:sldMkLst>
          <pc:docMk/>
          <pc:sldMk cId="1638728382" sldId="287"/>
        </pc:sldMkLst>
        <pc:spChg chg="mod">
          <ac:chgData name="GISSELE SOUZA DE FRANCESCHI NUNES" userId="6a2d1cb0-da9b-4e34-b95d-5bbe235b10b5" providerId="ADAL" clId="{EE88E09F-95F5-44C3-A7C4-F035BFB35488}" dt="2025-06-24T09:38:12.415" v="283" actId="255"/>
          <ac:spMkLst>
            <pc:docMk/>
            <pc:sldMk cId="1638728382" sldId="287"/>
            <ac:spMk id="7" creationId="{677FF9A9-E044-5FBB-813E-71EA0FF4CA53}"/>
          </ac:spMkLst>
        </pc:spChg>
      </pc:sldChg>
      <pc:sldChg chg="modSp mod modShow">
        <pc:chgData name="GISSELE SOUZA DE FRANCESCHI NUNES" userId="6a2d1cb0-da9b-4e34-b95d-5bbe235b10b5" providerId="ADAL" clId="{EE88E09F-95F5-44C3-A7C4-F035BFB35488}" dt="2025-06-24T09:47:01.133" v="305" actId="729"/>
        <pc:sldMkLst>
          <pc:docMk/>
          <pc:sldMk cId="3616531608" sldId="288"/>
        </pc:sldMkLst>
        <pc:spChg chg="mod">
          <ac:chgData name="GISSELE SOUZA DE FRANCESCHI NUNES" userId="6a2d1cb0-da9b-4e34-b95d-5bbe235b10b5" providerId="ADAL" clId="{EE88E09F-95F5-44C3-A7C4-F035BFB35488}" dt="2025-06-24T09:38:37.373" v="285" actId="255"/>
          <ac:spMkLst>
            <pc:docMk/>
            <pc:sldMk cId="3616531608" sldId="288"/>
            <ac:spMk id="7" creationId="{677FF9A9-E044-5FBB-813E-71EA0FF4CA53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48:03.673" v="307" actId="207"/>
        <pc:sldMkLst>
          <pc:docMk/>
          <pc:sldMk cId="3299142109" sldId="292"/>
        </pc:sldMkLst>
        <pc:spChg chg="mod">
          <ac:chgData name="GISSELE SOUZA DE FRANCESCHI NUNES" userId="6a2d1cb0-da9b-4e34-b95d-5bbe235b10b5" providerId="ADAL" clId="{EE88E09F-95F5-44C3-A7C4-F035BFB35488}" dt="2025-06-24T09:48:03.673" v="307" actId="207"/>
          <ac:spMkLst>
            <pc:docMk/>
            <pc:sldMk cId="3299142109" sldId="292"/>
            <ac:spMk id="7" creationId="{677FF9A9-E044-5FBB-813E-71EA0FF4CA53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40:18.577" v="294" actId="207"/>
        <pc:sldMkLst>
          <pc:docMk/>
          <pc:sldMk cId="2688406102" sldId="293"/>
        </pc:sldMkLst>
        <pc:spChg chg="mod">
          <ac:chgData name="GISSELE SOUZA DE FRANCESCHI NUNES" userId="6a2d1cb0-da9b-4e34-b95d-5bbe235b10b5" providerId="ADAL" clId="{EE88E09F-95F5-44C3-A7C4-F035BFB35488}" dt="2025-06-24T09:40:18.577" v="294" actId="207"/>
          <ac:spMkLst>
            <pc:docMk/>
            <pc:sldMk cId="2688406102" sldId="293"/>
            <ac:spMk id="7" creationId="{677FF9A9-E044-5FBB-813E-71EA0FF4CA53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39:58.499" v="291" actId="1076"/>
        <pc:sldMkLst>
          <pc:docMk/>
          <pc:sldMk cId="2717383912" sldId="294"/>
        </pc:sldMkLst>
        <pc:spChg chg="mod">
          <ac:chgData name="GISSELE SOUZA DE FRANCESCHI NUNES" userId="6a2d1cb0-da9b-4e34-b95d-5bbe235b10b5" providerId="ADAL" clId="{EE88E09F-95F5-44C3-A7C4-F035BFB35488}" dt="2025-06-24T09:39:58.499" v="291" actId="1076"/>
          <ac:spMkLst>
            <pc:docMk/>
            <pc:sldMk cId="2717383912" sldId="294"/>
            <ac:spMk id="7" creationId="{677FF9A9-E044-5FBB-813E-71EA0FF4CA53}"/>
          </ac:spMkLst>
        </pc:spChg>
      </pc:sldChg>
      <pc:sldChg chg="del">
        <pc:chgData name="GISSELE SOUZA DE FRANCESCHI NUNES" userId="6a2d1cb0-da9b-4e34-b95d-5bbe235b10b5" providerId="ADAL" clId="{EE88E09F-95F5-44C3-A7C4-F035BFB35488}" dt="2025-06-24T09:39:43.562" v="289" actId="2696"/>
        <pc:sldMkLst>
          <pc:docMk/>
          <pc:sldMk cId="848029446" sldId="295"/>
        </pc:sldMkLst>
      </pc:sldChg>
      <pc:sldChg chg="mod modShow">
        <pc:chgData name="GISSELE SOUZA DE FRANCESCHI NUNES" userId="6a2d1cb0-da9b-4e34-b95d-5bbe235b10b5" providerId="ADAL" clId="{EE88E09F-95F5-44C3-A7C4-F035BFB35488}" dt="2025-06-24T09:48:28.968" v="308" actId="729"/>
        <pc:sldMkLst>
          <pc:docMk/>
          <pc:sldMk cId="1631565195" sldId="296"/>
        </pc:sldMkLst>
      </pc:sldChg>
      <pc:sldChg chg="del">
        <pc:chgData name="GISSELE SOUZA DE FRANCESCHI NUNES" userId="6a2d1cb0-da9b-4e34-b95d-5bbe235b10b5" providerId="ADAL" clId="{EE88E09F-95F5-44C3-A7C4-F035BFB35488}" dt="2025-06-24T09:41:21.852" v="295" actId="2696"/>
        <pc:sldMkLst>
          <pc:docMk/>
          <pc:sldMk cId="2725493921" sldId="303"/>
        </pc:sldMkLst>
      </pc:sldChg>
      <pc:sldChg chg="mod modShow">
        <pc:chgData name="GISSELE SOUZA DE FRANCESCHI NUNES" userId="6a2d1cb0-da9b-4e34-b95d-5bbe235b10b5" providerId="ADAL" clId="{EE88E09F-95F5-44C3-A7C4-F035BFB35488}" dt="2025-06-24T09:49:13.223" v="310" actId="729"/>
        <pc:sldMkLst>
          <pc:docMk/>
          <pc:sldMk cId="502416258" sldId="306"/>
        </pc:sldMkLst>
      </pc:sldChg>
      <pc:sldChg chg="mod modShow">
        <pc:chgData name="GISSELE SOUZA DE FRANCESCHI NUNES" userId="6a2d1cb0-da9b-4e34-b95d-5bbe235b10b5" providerId="ADAL" clId="{EE88E09F-95F5-44C3-A7C4-F035BFB35488}" dt="2025-06-24T09:49:26.162" v="311" actId="729"/>
        <pc:sldMkLst>
          <pc:docMk/>
          <pc:sldMk cId="448367081" sldId="307"/>
        </pc:sldMkLst>
      </pc:sldChg>
      <pc:sldChg chg="modSp mod">
        <pc:chgData name="GISSELE SOUZA DE FRANCESCHI NUNES" userId="6a2d1cb0-da9b-4e34-b95d-5bbe235b10b5" providerId="ADAL" clId="{EE88E09F-95F5-44C3-A7C4-F035BFB35488}" dt="2025-06-24T09:49:52.411" v="312" actId="207"/>
        <pc:sldMkLst>
          <pc:docMk/>
          <pc:sldMk cId="3319052" sldId="308"/>
        </pc:sldMkLst>
        <pc:spChg chg="mod">
          <ac:chgData name="GISSELE SOUZA DE FRANCESCHI NUNES" userId="6a2d1cb0-da9b-4e34-b95d-5bbe235b10b5" providerId="ADAL" clId="{EE88E09F-95F5-44C3-A7C4-F035BFB35488}" dt="2025-06-24T09:49:52.411" v="312" actId="207"/>
          <ac:spMkLst>
            <pc:docMk/>
            <pc:sldMk cId="3319052" sldId="308"/>
            <ac:spMk id="7" creationId="{677FF9A9-E044-5FBB-813E-71EA0FF4CA53}"/>
          </ac:spMkLst>
        </pc:spChg>
      </pc:sldChg>
      <pc:sldChg chg="del">
        <pc:chgData name="GISSELE SOUZA DE FRANCESCHI NUNES" userId="6a2d1cb0-da9b-4e34-b95d-5bbe235b10b5" providerId="ADAL" clId="{EE88E09F-95F5-44C3-A7C4-F035BFB35488}" dt="2025-06-24T09:42:09.967" v="297" actId="2696"/>
        <pc:sldMkLst>
          <pc:docMk/>
          <pc:sldMk cId="3370778160" sldId="309"/>
        </pc:sldMkLst>
      </pc:sldChg>
      <pc:sldChg chg="modSp mod">
        <pc:chgData name="GISSELE SOUZA DE FRANCESCHI NUNES" userId="6a2d1cb0-da9b-4e34-b95d-5bbe235b10b5" providerId="ADAL" clId="{EE88E09F-95F5-44C3-A7C4-F035BFB35488}" dt="2025-06-24T09:42:39.004" v="300" actId="207"/>
        <pc:sldMkLst>
          <pc:docMk/>
          <pc:sldMk cId="1143466699" sldId="311"/>
        </pc:sldMkLst>
        <pc:spChg chg="mod">
          <ac:chgData name="GISSELE SOUZA DE FRANCESCHI NUNES" userId="6a2d1cb0-da9b-4e34-b95d-5bbe235b10b5" providerId="ADAL" clId="{EE88E09F-95F5-44C3-A7C4-F035BFB35488}" dt="2025-06-24T09:42:39.004" v="300" actId="207"/>
          <ac:spMkLst>
            <pc:docMk/>
            <pc:sldMk cId="1143466699" sldId="311"/>
            <ac:spMk id="18" creationId="{677FF9A9-E044-5FBB-813E-71EA0FF4CA53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50:08.855" v="313" actId="207"/>
        <pc:sldMkLst>
          <pc:docMk/>
          <pc:sldMk cId="346668283" sldId="312"/>
        </pc:sldMkLst>
        <pc:spChg chg="mod">
          <ac:chgData name="GISSELE SOUZA DE FRANCESCHI NUNES" userId="6a2d1cb0-da9b-4e34-b95d-5bbe235b10b5" providerId="ADAL" clId="{EE88E09F-95F5-44C3-A7C4-F035BFB35488}" dt="2025-06-24T09:50:08.855" v="313" actId="207"/>
          <ac:spMkLst>
            <pc:docMk/>
            <pc:sldMk cId="346668283" sldId="312"/>
            <ac:spMk id="18" creationId="{677FF9A9-E044-5FBB-813E-71EA0FF4CA53}"/>
          </ac:spMkLst>
        </pc:spChg>
      </pc:sldChg>
      <pc:sldChg chg="modSp mod">
        <pc:chgData name="GISSELE SOUZA DE FRANCESCHI NUNES" userId="6a2d1cb0-da9b-4e34-b95d-5bbe235b10b5" providerId="ADAL" clId="{EE88E09F-95F5-44C3-A7C4-F035BFB35488}" dt="2025-06-24T09:48:45.953" v="309" actId="255"/>
        <pc:sldMkLst>
          <pc:docMk/>
          <pc:sldMk cId="3863260480" sldId="313"/>
        </pc:sldMkLst>
        <pc:spChg chg="mod">
          <ac:chgData name="GISSELE SOUZA DE FRANCESCHI NUNES" userId="6a2d1cb0-da9b-4e34-b95d-5bbe235b10b5" providerId="ADAL" clId="{EE88E09F-95F5-44C3-A7C4-F035BFB35488}" dt="2025-06-24T09:48:45.953" v="309" actId="255"/>
          <ac:spMkLst>
            <pc:docMk/>
            <pc:sldMk cId="3863260480" sldId="313"/>
            <ac:spMk id="7" creationId="{677FF9A9-E044-5FBB-813E-71EA0FF4CA53}"/>
          </ac:spMkLst>
        </pc:spChg>
      </pc:sldChg>
      <pc:sldChg chg="ord">
        <pc:chgData name="GISSELE SOUZA DE FRANCESCHI NUNES" userId="6a2d1cb0-da9b-4e34-b95d-5bbe235b10b5" providerId="ADAL" clId="{EE88E09F-95F5-44C3-A7C4-F035BFB35488}" dt="2025-06-24T08:57:48.885" v="3"/>
        <pc:sldMkLst>
          <pc:docMk/>
          <pc:sldMk cId="3195752459" sldId="317"/>
        </pc:sldMkLst>
      </pc:sldChg>
      <pc:sldChg chg="del">
        <pc:chgData name="GISSELE SOUZA DE FRANCESCHI NUNES" userId="6a2d1cb0-da9b-4e34-b95d-5bbe235b10b5" providerId="ADAL" clId="{EE88E09F-95F5-44C3-A7C4-F035BFB35488}" dt="2025-06-24T09:41:31.940" v="296" actId="2696"/>
        <pc:sldMkLst>
          <pc:docMk/>
          <pc:sldMk cId="4101181003" sldId="320"/>
        </pc:sldMkLst>
      </pc:sldChg>
      <pc:sldChg chg="new del">
        <pc:chgData name="GISSELE SOUZA DE FRANCESCHI NUNES" userId="6a2d1cb0-da9b-4e34-b95d-5bbe235b10b5" providerId="ADAL" clId="{EE88E09F-95F5-44C3-A7C4-F035BFB35488}" dt="2025-06-24T02:58:08.381" v="1" actId="47"/>
        <pc:sldMkLst>
          <pc:docMk/>
          <pc:sldMk cId="3832607107" sldId="323"/>
        </pc:sldMkLst>
      </pc:sldChg>
      <pc:sldChg chg="modSp add mod">
        <pc:chgData name="GISSELE SOUZA DE FRANCESCHI NUNES" userId="6a2d1cb0-da9b-4e34-b95d-5bbe235b10b5" providerId="ADAL" clId="{EE88E09F-95F5-44C3-A7C4-F035BFB35488}" dt="2025-06-24T08:59:07.723" v="10" actId="5793"/>
        <pc:sldMkLst>
          <pc:docMk/>
          <pc:sldMk cId="4089339605" sldId="323"/>
        </pc:sldMkLst>
        <pc:spChg chg="mod">
          <ac:chgData name="GISSELE SOUZA DE FRANCESCHI NUNES" userId="6a2d1cb0-da9b-4e34-b95d-5bbe235b10b5" providerId="ADAL" clId="{EE88E09F-95F5-44C3-A7C4-F035BFB35488}" dt="2025-06-24T08:59:07.723" v="10" actId="5793"/>
          <ac:spMkLst>
            <pc:docMk/>
            <pc:sldMk cId="4089339605" sldId="323"/>
            <ac:spMk id="7" creationId="{369F9C85-B879-832E-EB4B-663C72C7BC25}"/>
          </ac:spMkLst>
        </pc:spChg>
      </pc:sldChg>
      <pc:sldChg chg="modSp add mod">
        <pc:chgData name="GISSELE SOUZA DE FRANCESCHI NUNES" userId="6a2d1cb0-da9b-4e34-b95d-5bbe235b10b5" providerId="ADAL" clId="{EE88E09F-95F5-44C3-A7C4-F035BFB35488}" dt="2025-06-24T09:24:44.533" v="158" actId="207"/>
        <pc:sldMkLst>
          <pc:docMk/>
          <pc:sldMk cId="750220903" sldId="324"/>
        </pc:sldMkLst>
        <pc:spChg chg="mod">
          <ac:chgData name="GISSELE SOUZA DE FRANCESCHI NUNES" userId="6a2d1cb0-da9b-4e34-b95d-5bbe235b10b5" providerId="ADAL" clId="{EE88E09F-95F5-44C3-A7C4-F035BFB35488}" dt="2025-06-24T09:24:44.533" v="158" actId="207"/>
          <ac:spMkLst>
            <pc:docMk/>
            <pc:sldMk cId="750220903" sldId="324"/>
            <ac:spMk id="7" creationId="{1F08C0F8-CFCD-5E6B-AF47-4B0EC52F19BE}"/>
          </ac:spMkLst>
        </pc:spChg>
      </pc:sldChg>
      <pc:sldChg chg="addSp delSp modSp add mod ord">
        <pc:chgData name="GISSELE SOUZA DE FRANCESCHI NUNES" userId="6a2d1cb0-da9b-4e34-b95d-5bbe235b10b5" providerId="ADAL" clId="{EE88E09F-95F5-44C3-A7C4-F035BFB35488}" dt="2025-06-24T09:09:24.866" v="54"/>
        <pc:sldMkLst>
          <pc:docMk/>
          <pc:sldMk cId="2368042265" sldId="325"/>
        </pc:sldMkLst>
        <pc:spChg chg="add mod">
          <ac:chgData name="GISSELE SOUZA DE FRANCESCHI NUNES" userId="6a2d1cb0-da9b-4e34-b95d-5bbe235b10b5" providerId="ADAL" clId="{EE88E09F-95F5-44C3-A7C4-F035BFB35488}" dt="2025-06-24T09:08:21.786" v="52" actId="255"/>
          <ac:spMkLst>
            <pc:docMk/>
            <pc:sldMk cId="2368042265" sldId="325"/>
            <ac:spMk id="7" creationId="{3B83913C-E840-D7D3-1C1B-ED09979CC6B0}"/>
          </ac:spMkLst>
        </pc:spChg>
        <pc:spChg chg="mod">
          <ac:chgData name="GISSELE SOUZA DE FRANCESCHI NUNES" userId="6a2d1cb0-da9b-4e34-b95d-5bbe235b10b5" providerId="ADAL" clId="{EE88E09F-95F5-44C3-A7C4-F035BFB35488}" dt="2025-06-24T09:02:24.985" v="25" actId="20577"/>
          <ac:spMkLst>
            <pc:docMk/>
            <pc:sldMk cId="2368042265" sldId="325"/>
            <ac:spMk id="19" creationId="{836FEC50-906D-0A29-361A-F8FBAD5622F5}"/>
          </ac:spMkLst>
        </pc:spChg>
        <pc:picChg chg="add del mod">
          <ac:chgData name="GISSELE SOUZA DE FRANCESCHI NUNES" userId="6a2d1cb0-da9b-4e34-b95d-5bbe235b10b5" providerId="ADAL" clId="{EE88E09F-95F5-44C3-A7C4-F035BFB35488}" dt="2025-06-24T09:02:57.658" v="32" actId="21"/>
          <ac:picMkLst>
            <pc:docMk/>
            <pc:sldMk cId="2368042265" sldId="325"/>
            <ac:picMk id="2" creationId="{157C8366-1D3C-566B-DCC9-B634E9BD4A26}"/>
          </ac:picMkLst>
        </pc:picChg>
        <pc:picChg chg="add mod">
          <ac:chgData name="GISSELE SOUZA DE FRANCESCHI NUNES" userId="6a2d1cb0-da9b-4e34-b95d-5bbe235b10b5" providerId="ADAL" clId="{EE88E09F-95F5-44C3-A7C4-F035BFB35488}" dt="2025-06-24T09:07:31.679" v="34" actId="1076"/>
          <ac:picMkLst>
            <pc:docMk/>
            <pc:sldMk cId="2368042265" sldId="325"/>
            <ac:picMk id="6" creationId="{E661B361-85EE-4C3A-2AFB-BB17CC49AD57}"/>
          </ac:picMkLst>
        </pc:picChg>
      </pc:sldChg>
      <pc:sldChg chg="modSp add del mod">
        <pc:chgData name="GISSELE SOUZA DE FRANCESCHI NUNES" userId="6a2d1cb0-da9b-4e34-b95d-5bbe235b10b5" providerId="ADAL" clId="{EE88E09F-95F5-44C3-A7C4-F035BFB35488}" dt="2025-06-24T09:26:31.004" v="170" actId="47"/>
        <pc:sldMkLst>
          <pc:docMk/>
          <pc:sldMk cId="131610847" sldId="326"/>
        </pc:sldMkLst>
        <pc:spChg chg="mod">
          <ac:chgData name="GISSELE SOUZA DE FRANCESCHI NUNES" userId="6a2d1cb0-da9b-4e34-b95d-5bbe235b10b5" providerId="ADAL" clId="{EE88E09F-95F5-44C3-A7C4-F035BFB35488}" dt="2025-06-24T09:25:35.624" v="160" actId="6549"/>
          <ac:spMkLst>
            <pc:docMk/>
            <pc:sldMk cId="131610847" sldId="326"/>
            <ac:spMk id="7" creationId="{255BD2DE-FF16-8120-BFE6-58534FF53F94}"/>
          </ac:spMkLst>
        </pc:spChg>
      </pc:sldChg>
      <pc:sldChg chg="modSp add del mod">
        <pc:chgData name="GISSELE SOUZA DE FRANCESCHI NUNES" userId="6a2d1cb0-da9b-4e34-b95d-5bbe235b10b5" providerId="ADAL" clId="{EE88E09F-95F5-44C3-A7C4-F035BFB35488}" dt="2025-06-24T09:23:20.963" v="140" actId="2696"/>
        <pc:sldMkLst>
          <pc:docMk/>
          <pc:sldMk cId="2666827100" sldId="326"/>
        </pc:sldMkLst>
        <pc:spChg chg="mod">
          <ac:chgData name="GISSELE SOUZA DE FRANCESCHI NUNES" userId="6a2d1cb0-da9b-4e34-b95d-5bbe235b10b5" providerId="ADAL" clId="{EE88E09F-95F5-44C3-A7C4-F035BFB35488}" dt="2025-06-24T09:23:05.968" v="139" actId="20577"/>
          <ac:spMkLst>
            <pc:docMk/>
            <pc:sldMk cId="2666827100" sldId="326"/>
            <ac:spMk id="7" creationId="{D2FAB81F-CB2E-0707-5F54-ECC29537A9D0}"/>
          </ac:spMkLst>
        </pc:spChg>
      </pc:sldChg>
      <pc:sldChg chg="modSp add mod">
        <pc:chgData name="GISSELE SOUZA DE FRANCESCHI NUNES" userId="6a2d1cb0-da9b-4e34-b95d-5bbe235b10b5" providerId="ADAL" clId="{EE88E09F-95F5-44C3-A7C4-F035BFB35488}" dt="2025-06-24T09:27:06.611" v="177" actId="255"/>
        <pc:sldMkLst>
          <pc:docMk/>
          <pc:sldMk cId="3995299668" sldId="326"/>
        </pc:sldMkLst>
        <pc:spChg chg="mod">
          <ac:chgData name="GISSELE SOUZA DE FRANCESCHI NUNES" userId="6a2d1cb0-da9b-4e34-b95d-5bbe235b10b5" providerId="ADAL" clId="{EE88E09F-95F5-44C3-A7C4-F035BFB35488}" dt="2025-06-24T09:27:06.611" v="177" actId="255"/>
          <ac:spMkLst>
            <pc:docMk/>
            <pc:sldMk cId="3995299668" sldId="326"/>
            <ac:spMk id="7" creationId="{DA20A154-2CB6-2DCB-A438-2A1E7AC88712}"/>
          </ac:spMkLst>
        </pc:spChg>
      </pc:sldChg>
      <pc:sldChg chg="addSp modSp add mod">
        <pc:chgData name="GISSELE SOUZA DE FRANCESCHI NUNES" userId="6a2d1cb0-da9b-4e34-b95d-5bbe235b10b5" providerId="ADAL" clId="{EE88E09F-95F5-44C3-A7C4-F035BFB35488}" dt="2025-06-24T09:34:18.701" v="267" actId="1076"/>
        <pc:sldMkLst>
          <pc:docMk/>
          <pc:sldMk cId="4100823270" sldId="327"/>
        </pc:sldMkLst>
        <pc:spChg chg="mod">
          <ac:chgData name="GISSELE SOUZA DE FRANCESCHI NUNES" userId="6a2d1cb0-da9b-4e34-b95d-5bbe235b10b5" providerId="ADAL" clId="{EE88E09F-95F5-44C3-A7C4-F035BFB35488}" dt="2025-06-24T09:33:50.882" v="265" actId="6549"/>
          <ac:spMkLst>
            <pc:docMk/>
            <pc:sldMk cId="4100823270" sldId="327"/>
            <ac:spMk id="7" creationId="{A9F908B0-2D21-A071-095E-6CC63DB272A0}"/>
          </ac:spMkLst>
        </pc:spChg>
        <pc:picChg chg="add mod">
          <ac:chgData name="GISSELE SOUZA DE FRANCESCHI NUNES" userId="6a2d1cb0-da9b-4e34-b95d-5bbe235b10b5" providerId="ADAL" clId="{EE88E09F-95F5-44C3-A7C4-F035BFB35488}" dt="2025-06-24T09:34:18.701" v="267" actId="1076"/>
          <ac:picMkLst>
            <pc:docMk/>
            <pc:sldMk cId="4100823270" sldId="327"/>
            <ac:picMk id="2" creationId="{C7A6C3DA-24F7-697C-5D0D-E6C7F1C4B0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C178B-E954-477A-840C-536737F0F89C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5D3A-F17F-4027-AFAE-A32B35A0D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99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20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93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6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66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26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DC1C3-50CB-0E57-2B95-3D66CA6A8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3F29C7C-5F06-2E00-7B2C-02D0C1298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F571C2-E30D-CF7D-E948-E1B357E4C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9585E3-750B-E8B1-C663-EE74E19A81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5D3A-F17F-4027-AFAE-A32B35A0D726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61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24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13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91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0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1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93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7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37BA-44A7-42CD-9EF9-526D250041C0}" type="datetimeFigureOut">
              <a:rPr lang="pt-BR" smtClean="0"/>
              <a:t>23/06/2025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96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go@tcesc.tc.br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8"/>
          <a:stretch/>
        </p:blipFill>
        <p:spPr>
          <a:xfrm>
            <a:off x="0" y="5222789"/>
            <a:ext cx="12192000" cy="163490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81324" r="75946" b="4621"/>
          <a:stretch/>
        </p:blipFill>
        <p:spPr>
          <a:xfrm>
            <a:off x="1112108" y="5217583"/>
            <a:ext cx="1849316" cy="135201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84207" r="49324" b="10147"/>
          <a:stretch/>
        </p:blipFill>
        <p:spPr>
          <a:xfrm>
            <a:off x="5130773" y="5760347"/>
            <a:ext cx="3089189" cy="3871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6" t="89733" r="49729" b="7023"/>
          <a:stretch/>
        </p:blipFill>
        <p:spPr>
          <a:xfrm>
            <a:off x="3097426" y="6153665"/>
            <a:ext cx="3031525" cy="2224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4" t="81324" r="46554"/>
          <a:stretch/>
        </p:blipFill>
        <p:spPr>
          <a:xfrm>
            <a:off x="6318422" y="5577016"/>
            <a:ext cx="197708" cy="12806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8" t="81324" r="31080" b="3659"/>
          <a:stretch/>
        </p:blipFill>
        <p:spPr>
          <a:xfrm>
            <a:off x="6680886" y="5577016"/>
            <a:ext cx="1721709" cy="102973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6" t="81324" r="28107"/>
          <a:stretch/>
        </p:blipFill>
        <p:spPr>
          <a:xfrm>
            <a:off x="8550876" y="5577016"/>
            <a:ext cx="214183" cy="128067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6" t="81324" r="16689" b="4260"/>
          <a:stretch/>
        </p:blipFill>
        <p:spPr>
          <a:xfrm>
            <a:off x="8888627" y="5577016"/>
            <a:ext cx="1268628" cy="98854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7" t="81324" r="13851"/>
          <a:stretch/>
        </p:blipFill>
        <p:spPr>
          <a:xfrm>
            <a:off x="10305534" y="5577016"/>
            <a:ext cx="197709" cy="128067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5" t="81324" r="3851" b="3659"/>
          <a:stretch/>
        </p:blipFill>
        <p:spPr>
          <a:xfrm>
            <a:off x="10651524" y="5577016"/>
            <a:ext cx="1070919" cy="102973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6" t="48769" r="-1" b="35375"/>
          <a:stretch/>
        </p:blipFill>
        <p:spPr>
          <a:xfrm>
            <a:off x="10173730" y="3344562"/>
            <a:ext cx="2018269" cy="10873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12778" r="75731" b="67778"/>
          <a:stretch/>
        </p:blipFill>
        <p:spPr>
          <a:xfrm>
            <a:off x="736599" y="876300"/>
            <a:ext cx="2222501" cy="13335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38518" r="47187" b="39259"/>
          <a:stretch/>
        </p:blipFill>
        <p:spPr>
          <a:xfrm>
            <a:off x="698501" y="2641600"/>
            <a:ext cx="5740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3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Elaboração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79360" y="1816474"/>
            <a:ext cx="9815889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Orçamento-Programa</a:t>
            </a:r>
          </a:p>
          <a:p>
            <a:pPr marL="0" indent="0" algn="just">
              <a:buNone/>
            </a:pPr>
            <a:r>
              <a:rPr lang="pt-BR" sz="1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</a:p>
          <a:p>
            <a:pPr algn="just"/>
            <a:r>
              <a:rPr lang="pt-BR" sz="1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 orçamento é o elo entre o planejamento e as funções executivas;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 alocação de recursos visa à consecução de objetivos e metas;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As decisões orçamentárias são tomadas com base em avaliações e análises técnicas de alternativas possíveis;</a:t>
            </a:r>
          </a:p>
        </p:txBody>
      </p:sp>
    </p:spTree>
    <p:extLst>
      <p:ext uri="{BB962C8B-B14F-4D97-AF65-F5344CB8AC3E}">
        <p14:creationId xmlns:p14="http://schemas.microsoft.com/office/powerpoint/2010/main" val="9494776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07A73-49DE-EFFC-95F2-427642131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D73698-8130-ABB9-B0F5-EDF285E23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44794E7-EE0E-3076-CF35-8455CB5D1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673A861-25AF-187C-AD95-D648319B4C89}"/>
              </a:ext>
            </a:extLst>
          </p:cNvPr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B7D28FB-159E-35C1-2A45-309D4B4FC9C5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Elaboração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69F9C85-B879-832E-EB4B-663C72C7BC25}"/>
              </a:ext>
            </a:extLst>
          </p:cNvPr>
          <p:cNvSpPr txBox="1">
            <a:spLocks/>
          </p:cNvSpPr>
          <p:nvPr/>
        </p:nvSpPr>
        <p:spPr>
          <a:xfrm>
            <a:off x="979360" y="1816474"/>
            <a:ext cx="9815889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Orçamento-Programa</a:t>
            </a:r>
          </a:p>
          <a:p>
            <a:pPr marL="0" indent="0" algn="just">
              <a:buNone/>
            </a:pPr>
            <a:r>
              <a:rPr lang="pt-BR" sz="1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 elaboração do orçamento são considerados todos os custos dos programas, inclusive os que extrapolam o exercício;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 estrutura do orçamento está voltada para os aspectos administrativos e de planejamento;</a:t>
            </a:r>
          </a:p>
        </p:txBody>
      </p:sp>
    </p:spTree>
    <p:extLst>
      <p:ext uri="{BB962C8B-B14F-4D97-AF65-F5344CB8AC3E}">
        <p14:creationId xmlns:p14="http://schemas.microsoft.com/office/powerpoint/2010/main" val="40893396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90150" y="107773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577601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Elaboração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720892" y="1327954"/>
            <a:ext cx="9815889" cy="42020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Programa: instrumento de organização da ação governamental visando à concretização dos </a:t>
            </a:r>
            <a:r>
              <a:rPr lang="pt-BR" sz="24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objetivos pretendidos, sendo mensurado por indicadores 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estabelecidos no plano plurianual;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(Portaria do Ministério do Planejamento, Orçamento e Gestão n° 42, de 14/04/1999)</a:t>
            </a: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5267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CA4E3-97F1-4401-F9B5-A3FDEEC3D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B3E86E-C0B9-C28C-EFF8-C5BC05A8C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691C3D-C627-718C-CAAC-1EB192900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89771B7-E55E-CB44-109E-CC12864AF71B}"/>
              </a:ext>
            </a:extLst>
          </p:cNvPr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836FEC50-906D-0A29-361A-F8FBAD5622F5}"/>
              </a:ext>
            </a:extLst>
          </p:cNvPr>
          <p:cNvSpPr txBox="1">
            <a:spLocks/>
          </p:cNvSpPr>
          <p:nvPr/>
        </p:nvSpPr>
        <p:spPr>
          <a:xfrm>
            <a:off x="655975" y="1819753"/>
            <a:ext cx="9800759" cy="390912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56EA0CB8-DF42-48EC-C4C8-E4F7488B1EF4}"/>
              </a:ext>
            </a:extLst>
          </p:cNvPr>
          <p:cNvSpPr txBox="1"/>
          <p:nvPr/>
        </p:nvSpPr>
        <p:spPr>
          <a:xfrm>
            <a:off x="979360" y="603809"/>
            <a:ext cx="120141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Instrumentos de planejamento e orçamento na</a:t>
            </a:r>
          </a:p>
          <a:p>
            <a:pPr>
              <a:lnSpc>
                <a:spcPts val="3900"/>
              </a:lnSpc>
            </a:pPr>
            <a:r>
              <a:rPr lang="pt-BR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Constituição Federal de 1988 (art. 165)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61B361-85EE-4C3A-2AFB-BB17CC49A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03" y="2324316"/>
            <a:ext cx="7534275" cy="3505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B83913C-E840-D7D3-1C1B-ED09979CC6B0}"/>
              </a:ext>
            </a:extLst>
          </p:cNvPr>
          <p:cNvSpPr txBox="1"/>
          <p:nvPr/>
        </p:nvSpPr>
        <p:spPr>
          <a:xfrm>
            <a:off x="9222059" y="6045351"/>
            <a:ext cx="1412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(Enap/2015)</a:t>
            </a:r>
          </a:p>
        </p:txBody>
      </p:sp>
    </p:spTree>
    <p:extLst>
      <p:ext uri="{BB962C8B-B14F-4D97-AF65-F5344CB8AC3E}">
        <p14:creationId xmlns:p14="http://schemas.microsoft.com/office/powerpoint/2010/main" val="23680422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B7A4B-0857-7B47-B0DC-157E31D3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362D80-09A3-E2F6-4E30-8C4AEB297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904C64-E4B9-7650-A0C9-BAB284B72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C9095C2-EEE2-B56A-4AEC-C2874B3E0234}"/>
              </a:ext>
            </a:extLst>
          </p:cNvPr>
          <p:cNvSpPr/>
          <p:nvPr/>
        </p:nvSpPr>
        <p:spPr>
          <a:xfrm>
            <a:off x="890150" y="107773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2FF663E-0FAD-2283-BD7F-522532B9CD8C}"/>
              </a:ext>
            </a:extLst>
          </p:cNvPr>
          <p:cNvSpPr txBox="1"/>
          <p:nvPr/>
        </p:nvSpPr>
        <p:spPr>
          <a:xfrm>
            <a:off x="979360" y="577601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Elaboração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F08C0F8-CFCD-5E6B-AF47-4B0EC52F19BE}"/>
              </a:ext>
            </a:extLst>
          </p:cNvPr>
          <p:cNvSpPr txBox="1">
            <a:spLocks/>
          </p:cNvSpPr>
          <p:nvPr/>
        </p:nvSpPr>
        <p:spPr>
          <a:xfrm>
            <a:off x="720892" y="1327954"/>
            <a:ext cx="9815889" cy="42020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Projeto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instrumento de programação para alcançar o objetivo de um programa, envolvendo um conjunto de operações, limitadas no tempo, das quais resulta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um produto que concorre para a expansão ou o aperfeiçoamento da ação de governo;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Atividade: 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instrumento de programação para alcançar o objetivo de um programa, envolvendo um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conjunto de operações que se realizam de modo contínuo e permanente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das quais resulta um produto necessário à manutenção da ação de governo;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Operações Especiais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despesas que não contribuem para a manutenção das ações de governo, das quais não resulta um produto, e não geram contraprestação direta sob a forma de bens ou serviços.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Portaria do Ministério do Planejamento, Orçamento e Gestão n° 42, de 14/04/1999</a:t>
            </a: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2209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Elaboração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0102" y="1928806"/>
            <a:ext cx="9815889" cy="42020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Programas (tipos de programas: temáticos (bens ou serviços ofertados diretamente à sociedade) ou de gestão, de manutenção e de serviços (resultando em bens ou serviços necessários ao funcionamento do Estado)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Implementação, monitoramento, avaliação e a revisão de programas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Indicadores de avaliação e acompanhamento das ações e dos programas</a:t>
            </a:r>
          </a:p>
          <a:p>
            <a:pPr marL="0" indent="0" algn="just">
              <a:buNone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4644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FCC44-B5CE-7EE4-1675-F59643720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2B7AE3-7F6B-EE56-EDD9-101EC21B4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2E026B-36EE-8741-71F6-96B7F1B5E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97F945C-C581-CCA8-B8C8-0DDABFE39FF1}"/>
              </a:ext>
            </a:extLst>
          </p:cNvPr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EA0E37F5-4242-9884-E6F1-3EF339A1F7EB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Elaboração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A20A154-2CB6-2DCB-A438-2A1E7AC88712}"/>
              </a:ext>
            </a:extLst>
          </p:cNvPr>
          <p:cNvSpPr txBox="1">
            <a:spLocks/>
          </p:cNvSpPr>
          <p:nvPr/>
        </p:nvSpPr>
        <p:spPr>
          <a:xfrm>
            <a:off x="810102" y="1928806"/>
            <a:ext cx="9815889" cy="42020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Ações:    - Meta financeira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- Meta física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- Produto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- Unidade de medida (Ex.: projeto em %; atividade em unidades)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2996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B3AEA-B0DC-0AF8-0692-6EB3CA354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A37F13-2B6E-36D2-47BD-1A673C6C3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9959987-ABB0-12F6-0FD1-ECA766C2A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BA6078-BC27-9B5A-C49A-E706075BC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2" y="1176454"/>
            <a:ext cx="11234022" cy="42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524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Acompanhamento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0102" y="1917656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Avaliar o </a:t>
            </a:r>
            <a:r>
              <a:rPr lang="pt-BR" sz="24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cumprimento das metas previstas 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 plano plurianual, a execução dos programas de governo e dos orçamentos da União;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Resultados </a:t>
            </a:r>
            <a:r>
              <a:rPr lang="pt-BR" sz="24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 monitoramento e da avaliação das políticas 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públicas. 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Os órgãos e entidades da administração pública, individual ou conjuntamente, devem realizar </a:t>
            </a:r>
            <a:r>
              <a:rPr lang="pt-BR" sz="24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avaliação das políticas públicas, inclusive com divulgação do objeto a ser avaliado e dos resultados alcançados, na forma da lei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r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(Constituição Federal)</a:t>
            </a:r>
          </a:p>
          <a:p>
            <a:pPr marL="457200" indent="-457200" algn="just">
              <a:buAutoNum type="alphaLcParenR"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284288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PPA no e-Sfinge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 para envio no </a:t>
            </a:r>
            <a:r>
              <a:rPr lang="pt-BR" sz="20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e-Sfinge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Até o último dia do exercício anterior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Importante: realização de audiências públicas (LRF, art. 48, § 1º , I)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Meta Física Ação - importante para avaliação do PPA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Informar a Unidade de Medida do Produto que se pretende medir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Fonte de Financiamento do Programa: Orçamento Fiscal, Seguridade Social ou Investimentos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Atualizações do PPA - É obrigatório existir ao menos um registro de: Alteração Programa ou Alteração Ação PPA ou Alteração Meta Física Ação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Meta Física Realizada: envio no primeiro dia do exercício com dados do exercício anterior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57401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69612" y="1540504"/>
            <a:ext cx="8451542" cy="1871140"/>
          </a:xfrm>
        </p:spPr>
        <p:txBody>
          <a:bodyPr anchor="t">
            <a:normAutofit/>
          </a:bodyPr>
          <a:lstStyle/>
          <a:p>
            <a:pPr algn="l"/>
            <a:r>
              <a:rPr lang="pt-BR" sz="4000">
                <a:solidFill>
                  <a:schemeClr val="bg1"/>
                </a:solidFill>
                <a:latin typeface="Microsoft JhengHei"/>
                <a:ea typeface="Microsoft JhengHei"/>
              </a:rPr>
              <a:t>Planejamento Municipal -  PPA, LDO e LOA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9360" y="5008564"/>
            <a:ext cx="504000" cy="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C577D7-6C1A-E626-895A-A7155AF52FE2}"/>
              </a:ext>
            </a:extLst>
          </p:cNvPr>
          <p:cNvSpPr txBox="1"/>
          <p:nvPr/>
        </p:nvSpPr>
        <p:spPr>
          <a:xfrm>
            <a:off x="869004" y="5408951"/>
            <a:ext cx="489233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err="1">
                <a:solidFill>
                  <a:schemeClr val="bg1"/>
                </a:solidFill>
                <a:latin typeface="Microsoft JhengHei"/>
                <a:ea typeface="Microsoft JhengHei"/>
              </a:rPr>
              <a:t>Gissele</a:t>
            </a:r>
            <a:r>
              <a:rPr lang="pt-BR">
                <a:solidFill>
                  <a:schemeClr val="bg1"/>
                </a:solidFill>
                <a:latin typeface="Microsoft JhengHei"/>
                <a:ea typeface="Microsoft JhengHei"/>
              </a:rPr>
              <a:t> Souza de Franceschi Nunes – DGO</a:t>
            </a:r>
          </a:p>
        </p:txBody>
      </p:sp>
    </p:spTree>
    <p:extLst>
      <p:ext uri="{BB962C8B-B14F-4D97-AF65-F5344CB8AC3E}">
        <p14:creationId xmlns:p14="http://schemas.microsoft.com/office/powerpoint/2010/main" val="395214851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10153237" cy="1463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Pontos de Atenção no envio dos dados</a:t>
            </a:r>
          </a:p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 o e-Sfinge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79360" y="2724671"/>
            <a:ext cx="9815889" cy="206257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Valor dos Programas não deve ser diferente do Valor das Ações vinculadas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Evitar o cadastramento de Programas e Ações de Governo distintas com a mesma descrição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2835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01300" y="1231899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59" y="439820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PPA</a:t>
            </a:r>
          </a:p>
          <a:p>
            <a:pPr>
              <a:lnSpc>
                <a:spcPts val="3900"/>
              </a:lnSpc>
            </a:pPr>
            <a:endParaRPr lang="pt-BR" sz="3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1439" y="1363622"/>
            <a:ext cx="10307665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A alteração no PPA pode ser feita no PLOA?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Resposta: Não. A PLOA não tem competência para alterar o PPA. Qualquer modificação no Plano Plurianual deve ser realizada por meio de lei específica que trate exclusivamente da alteração do PPA.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908549-6609-8E4F-C3A9-DC7D9D8D0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045" y="3429000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94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632EC-C68F-106B-6A34-71A3D043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14CBB1-26BE-DA19-7C94-4C1CF6FCD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E78FFB-AA0E-3043-A9DA-26D5A3F24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127399A-868F-A83C-AF9D-1F1036FCDE6E}"/>
              </a:ext>
            </a:extLst>
          </p:cNvPr>
          <p:cNvSpPr/>
          <p:nvPr/>
        </p:nvSpPr>
        <p:spPr>
          <a:xfrm>
            <a:off x="901300" y="1231899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161D1326-3CCF-46B3-6BCE-E85C95D83666}"/>
              </a:ext>
            </a:extLst>
          </p:cNvPr>
          <p:cNvSpPr txBox="1"/>
          <p:nvPr/>
        </p:nvSpPr>
        <p:spPr>
          <a:xfrm>
            <a:off x="979359" y="439820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PPA</a:t>
            </a:r>
          </a:p>
          <a:p>
            <a:pPr>
              <a:lnSpc>
                <a:spcPts val="3900"/>
              </a:lnSpc>
            </a:pPr>
            <a:endParaRPr lang="pt-BR" sz="3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9F908B0-2D21-A071-095E-6CC63DB272A0}"/>
              </a:ext>
            </a:extLst>
          </p:cNvPr>
          <p:cNvSpPr txBox="1">
            <a:spLocks/>
          </p:cNvSpPr>
          <p:nvPr/>
        </p:nvSpPr>
        <p:spPr>
          <a:xfrm>
            <a:off x="811439" y="1524567"/>
            <a:ext cx="10307665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Programa Operações Especiais pode estar no PPA?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Resposta: Sim.</a:t>
            </a:r>
            <a:endParaRPr lang="pt-B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É possível algum programa não estar no PPA, mas estar na LOA (vide art. 167, §2ª, da CF/88)?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Resposta: Não.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7A6C3DA-24F7-697C-5D0D-E6C7F1C4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74" y="3429000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327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640845" y="1607362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  <a:latin typeface="Microsoft JhengHei"/>
                <a:ea typeface="Microsoft JhengHei"/>
              </a:rPr>
              <a:t>De que modo o TCE avalia eventuais programas de governo criados por legislação específicas sem constar no PPA?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Resposta: Estaria descumprindo a constituição. Caso haja necessidade de criar um programa novo durante a vigência do PPA, é obrigatória a aprovação de projeto de lei de alteração do PPA.</a:t>
            </a: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6EAC07A-B184-5C81-B3C0-46F80CBF1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58" y="3647086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78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de Diretrizes Orçamentárias - LDO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FC56306-4D7A-C5CE-30EC-9A79E528A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38893"/>
              </p:ext>
            </p:extLst>
          </p:nvPr>
        </p:nvGraphicFramePr>
        <p:xfrm>
          <a:off x="603504" y="1891098"/>
          <a:ext cx="10515600" cy="4111818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5895366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6662198"/>
                    </a:ext>
                  </a:extLst>
                </a:gridCol>
              </a:tblGrid>
              <a:tr h="5019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000" b="1" i="0" u="none" strike="noStrike" noProof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LRF (art. 4)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u="none" strike="noStrike" noProof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CF/88 (art. 165)</a:t>
                      </a:r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511447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Equilíbrio entre receitas e despesas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Metas e prioridades fiscais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24611"/>
                  </a:ext>
                </a:extLst>
              </a:tr>
              <a:tr h="729244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Limitação de empenho (art. 9º - contingenciamento)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Diretrizes de política fiscal e metas, alinhadas à trajetória sustentável da dívida pública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095861"/>
                  </a:ext>
                </a:extLst>
              </a:tr>
              <a:tr h="737234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Controle de custos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Orientação para a elaboração da Lei Orçamentária Anual (LOA)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618775"/>
                  </a:ext>
                </a:extLst>
              </a:tr>
              <a:tr h="687746">
                <a:tc>
                  <a:txBody>
                    <a:bodyPr/>
                    <a:lstStyle/>
                    <a:p>
                      <a:pPr algn="l"/>
                      <a:r>
                        <a:rPr lang="pt-BR" sz="2000" b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Avaliação dos resultados dos programas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Definição de alterações na legislação tributária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322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000" b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Regras para transferências de recursos a entidades públicas e privadas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🔸 Política de aplicação das agências financeiras oficiais de fomento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78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5450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de Diretrizes Orçamentárias - LDO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F95B485-C338-343B-F60D-6FD20494E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855"/>
              </p:ext>
            </p:extLst>
          </p:nvPr>
        </p:nvGraphicFramePr>
        <p:xfrm>
          <a:off x="460247" y="1876935"/>
          <a:ext cx="10515600" cy="4509783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094762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144865"/>
                    </a:ext>
                  </a:extLst>
                </a:gridCol>
              </a:tblGrid>
              <a:tr h="448581">
                <a:tc>
                  <a:txBody>
                    <a:bodyPr/>
                    <a:lstStyle/>
                    <a:p>
                      <a:pPr algn="ctr"/>
                      <a:r>
                        <a:rPr lang="pt-BR" sz="17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Anexo de Metas Fiscais</a:t>
                      </a:r>
                      <a:endParaRPr lang="pt-BR" sz="17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Anexo de Riscos Fiscais</a:t>
                      </a:r>
                      <a:endParaRPr lang="pt-BR" sz="17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801781"/>
                  </a:ext>
                </a:extLst>
              </a:tr>
              <a:tr h="464562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📌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Metas anuais:</a:t>
                      </a:r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📌 </a:t>
                      </a:r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Avaliação dos riscos fiscais:</a:t>
                      </a:r>
                      <a:endParaRPr lang="pt-BR" sz="20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64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Receitas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Passivos contingentes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(obrigações potenciais)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678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Despesas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Outros riscos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capazes de afetar as contas públicas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80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Resultado primário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Impacto de eventos futuros incertos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881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Resultado nominal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Providências e medidas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para mitigação dos riscos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084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Montante da dívida pública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521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🕑 </a:t>
                      </a:r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Abrange:</a:t>
                      </a:r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exercício de referência e os dois seguintes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581871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0F9079-B17D-9ED6-B8D9-21882855B0D4}"/>
              </a:ext>
            </a:extLst>
          </p:cNvPr>
          <p:cNvSpPr txBox="1"/>
          <p:nvPr/>
        </p:nvSpPr>
        <p:spPr>
          <a:xfrm>
            <a:off x="10021708" y="6255913"/>
            <a:ext cx="12174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LRF (art. 4)</a:t>
            </a:r>
          </a:p>
        </p:txBody>
      </p:sp>
    </p:spTree>
    <p:extLst>
      <p:ext uri="{BB962C8B-B14F-4D97-AF65-F5344CB8AC3E}">
        <p14:creationId xmlns:p14="http://schemas.microsoft.com/office/powerpoint/2010/main" val="135249402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de Diretrizes Orçamentárias - LDO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1 – METAS ANUAIS</a:t>
            </a:r>
          </a:p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2 – AVALIAÇÃO DO CUMPRIMENTO DAS METAS FISCAIS DO EXERCÍCIO ANTERIOR</a:t>
            </a:r>
          </a:p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3 – METAS FISCAIS ATUAIS COMPARADAS COM AS FIXADAS NOS TRÊS EXERCÍCIOS ANTERIORES</a:t>
            </a:r>
          </a:p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4 – EVOLUÇÃO DO PATRIMÔNIO LÍQUIDO</a:t>
            </a:r>
          </a:p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5 – ORIGEM E APLICAÇÃO DOS RECURSOS OBTIDOS COM A ALIENAÇÃO DE ATIVOS</a:t>
            </a:r>
          </a:p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6 – AVALIAÇÃO DA SITUAÇÃO FINANCEIRA E ATUARIAL DO REGIME PRÓPRIO DE PREVIDÊNCIA DOS SERVIDORES</a:t>
            </a:r>
          </a:p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7 – ESTIMATIVA E COMPENSAÇÃO DA RENÚNCIA DE RECEITA</a:t>
            </a:r>
          </a:p>
          <a:p>
            <a:pPr marL="0" indent="0" algn="just">
              <a:buNone/>
            </a:pPr>
            <a:r>
              <a:rPr lang="pt-BR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DEMONSTRATIVO 8 – MARGEM DE EXPANSÃO DAS DESPESAS OBRIGATÓRIAS DE CARÁTER CONTINUADO</a:t>
            </a:r>
          </a:p>
        </p:txBody>
      </p:sp>
    </p:spTree>
    <p:extLst>
      <p:ext uri="{BB962C8B-B14F-4D97-AF65-F5344CB8AC3E}">
        <p14:creationId xmlns:p14="http://schemas.microsoft.com/office/powerpoint/2010/main" val="141013126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LDO no e-Sfinge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12195" y="1973411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 para envio no </a:t>
            </a:r>
            <a:r>
              <a:rPr lang="pt-BR" sz="20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e-Sfinge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Até o último dia do exercício anterior;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Importante: realização de audiências públicas (LRF, art. 48, § 1º , I);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Ação da LDO - Compreende as ações de governo do PPA que foram priorizadas na LDO, com a indicação da meta física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Meta Fiscal - Representa as metas fiscais exigidas pela Lei de Responsabilidade Fiscal, previstas na LDO (metas de receita, despesa, resultado primário, resultado nominal e dívida líquida)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Alienação de Ativo e Aplicação - Registra os valores arrecadados decorrentes de venda de bens públicos. Informação referente aos três últimos exercícios.</a:t>
            </a:r>
          </a:p>
        </p:txBody>
      </p:sp>
    </p:spTree>
    <p:extLst>
      <p:ext uri="{BB962C8B-B14F-4D97-AF65-F5344CB8AC3E}">
        <p14:creationId xmlns:p14="http://schemas.microsoft.com/office/powerpoint/2010/main" val="163872838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LDO no e-Sfinge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Renúncia de Receita e Medidas de Compensação - Representa as renúncias de receita e as respectivas medidas de compensação​</a:t>
            </a:r>
          </a:p>
          <a:p>
            <a:pPr algn="just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Passivos Contingentes e Outros Riscos Fiscais – Representa os passivos contingentes e outros riscos fiscais capaz de afetar as contas públicas</a:t>
            </a:r>
            <a:r>
              <a:rPr lang="pt-BR" sz="1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1653160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LDO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12195" y="1917656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No anexo de estimativa de renúncia de receita LDO: É correto considerar o desconto na cota única do IPTU nesse anexo?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Resposta: Como se trata de </a:t>
            </a:r>
            <a:r>
              <a:rPr lang="pt-BR" sz="2000" b="1" dirty="0">
                <a:solidFill>
                  <a:srgbClr val="FFFF00"/>
                </a:solidFill>
                <a:latin typeface="Microsoft JhengHei"/>
                <a:ea typeface="Microsoft JhengHei"/>
              </a:rPr>
              <a:t>isenção em caráter geral, não é considerada renúncia de receita, por isso não necessita estar na LDO</a:t>
            </a: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. </a:t>
            </a:r>
            <a:br>
              <a:rPr lang="pt-BR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14F198-1654-2603-22D8-54D1B7EDA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59" y="3429000"/>
            <a:ext cx="2498831" cy="27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59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879019"/>
            <a:ext cx="242078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4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Roteiro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79360" y="2665662"/>
            <a:ext cx="5465828" cy="201242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Plano Plurianual;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de Diretrizes Orçamentárias;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Orçamentária Anual; e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Créditos adicionais;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79360" y="5008564"/>
            <a:ext cx="504000" cy="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357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AFB6C-DD7B-8157-3B2B-798C739E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403647-8C9A-B454-A4CC-68EAB4E3E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2D6D30-DC24-0EBC-70FE-D9EA154B8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21351BE-6DDE-D30F-E6B6-72E45C9D4E0A}"/>
              </a:ext>
            </a:extLst>
          </p:cNvPr>
          <p:cNvSpPr txBox="1">
            <a:spLocks/>
          </p:cNvSpPr>
          <p:nvPr/>
        </p:nvSpPr>
        <p:spPr>
          <a:xfrm>
            <a:off x="766973" y="378788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A LOA e a LDO devem possuir metas financeiras iguais?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 </a:t>
            </a:r>
            <a:br>
              <a:rPr lang="pt-BR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Resposta: Deve haver compatibilidade entre as peças orçamentárias, entretanto, em razão de possíveis alterações no cenário econômico durante o processo de elaboração, </a:t>
            </a:r>
            <a:r>
              <a:rPr lang="pt-BR" sz="2000" dirty="0">
                <a:solidFill>
                  <a:srgbClr val="FFFF00"/>
                </a:solidFill>
                <a:latin typeface="Microsoft JhengHei"/>
                <a:ea typeface="Microsoft JhengHei"/>
              </a:rPr>
              <a:t>é admissível que a LOA e a LDO não apresentem metas financeiras exatamente iguais</a:t>
            </a: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. A LDO é aprovada previamente com base em estimativas econômicas, enquanto a LOA, elaborada e votada posteriormente, pode utilizar parâmetros mais atualizados, como arrecadação realizada, inflação projetadas. Assim, embora devam ser coerentes entre si, é natural que haja ajustes nos valores financeiros.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9AD48B-E00E-2B73-FD0E-9F6C6812D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12" y="3429000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037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Orçamentária Anual -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685312" y="1906504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29235" lvl="0" algn="just">
              <a:lnSpc>
                <a:spcPct val="105000"/>
              </a:lnSpc>
              <a:spcBef>
                <a:spcPts val="655"/>
              </a:spcBef>
              <a:spcAft>
                <a:spcPts val="0"/>
              </a:spcAft>
              <a:buSzPts val="850"/>
              <a:buFont typeface="Wingdings" panose="05000000000000000000" pitchFamily="2" charset="2"/>
              <a:buChar char="Ø"/>
              <a:tabLst>
                <a:tab pos="4006850" algn="l"/>
              </a:tabLst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ORÇAMENTO FISCAL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Poderes da União, seus fundos, órgãos e entidades da administração direta e indireta, inclusive fundações instituídas e mantidas pelo Poder</a:t>
            </a:r>
            <a:r>
              <a:rPr lang="pt-BR" sz="2400" spc="-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Público;</a:t>
            </a:r>
          </a:p>
          <a:p>
            <a:pPr marR="229235" lvl="0" algn="just">
              <a:lnSpc>
                <a:spcPct val="105000"/>
              </a:lnSpc>
              <a:spcBef>
                <a:spcPts val="655"/>
              </a:spcBef>
              <a:spcAft>
                <a:spcPts val="0"/>
              </a:spcAft>
              <a:buSzPts val="850"/>
              <a:buFont typeface="Wingdings" panose="05000000000000000000" pitchFamily="2" charset="2"/>
              <a:buChar char="Ø"/>
              <a:tabLst>
                <a:tab pos="4006850" algn="l"/>
              </a:tabLst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ORÇAMENTO DE INVESTIMENTO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empresas em que a União, direta ou indiretamente, detenha a maioria do capital social</a:t>
            </a:r>
            <a:r>
              <a:rPr lang="pt-BR" sz="2400" spc="-4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pt-BR" sz="2400" spc="-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direito</a:t>
            </a:r>
            <a:r>
              <a:rPr lang="pt-BR" sz="2400" spc="-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400" spc="-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voto;</a:t>
            </a:r>
            <a:r>
              <a:rPr lang="pt-BR" sz="2400" spc="-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(empresas</a:t>
            </a:r>
            <a:r>
              <a:rPr lang="pt-BR" sz="2400" spc="-4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estatais</a:t>
            </a:r>
            <a:r>
              <a:rPr lang="pt-BR" sz="2400" spc="-4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independentes);</a:t>
            </a:r>
          </a:p>
          <a:p>
            <a:pPr marR="229235" lvl="0" algn="just">
              <a:lnSpc>
                <a:spcPct val="105000"/>
              </a:lnSpc>
              <a:spcBef>
                <a:spcPts val="655"/>
              </a:spcBef>
              <a:spcAft>
                <a:spcPts val="0"/>
              </a:spcAft>
              <a:buSzPts val="850"/>
              <a:buFont typeface="Wingdings" panose="05000000000000000000" pitchFamily="2" charset="2"/>
              <a:buChar char="Ø"/>
              <a:tabLst>
                <a:tab pos="4006850" algn="l"/>
              </a:tabLst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ORÇAMENTO DA SEGURIDADE SOCIAL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-entidades</a:t>
            </a:r>
            <a:r>
              <a:rPr lang="pt-BR" sz="2400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24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órgãos</a:t>
            </a:r>
            <a:r>
              <a:rPr lang="pt-BR" sz="2400" spc="-2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400" spc="-3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</a:t>
            </a:r>
            <a:r>
              <a:rPr lang="pt-BR" sz="2400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vinculados,</a:t>
            </a:r>
            <a:r>
              <a:rPr lang="pt-BR" sz="24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pt-BR" sz="24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administração</a:t>
            </a:r>
            <a:r>
              <a:rPr lang="pt-BR" sz="24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direta</a:t>
            </a:r>
            <a:r>
              <a:rPr lang="pt-BR" sz="2400" spc="-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 indireta,</a:t>
            </a:r>
            <a:r>
              <a:rPr lang="pt-BR" sz="2400" spc="-10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bem</a:t>
            </a:r>
            <a:r>
              <a:rPr lang="pt-BR" sz="2400" spc="-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r>
              <a:rPr lang="pt-BR" sz="2400" spc="-9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pt-BR" sz="2400" spc="-9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fundos</a:t>
            </a:r>
            <a:r>
              <a:rPr lang="pt-BR" sz="2400" spc="-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2400" spc="-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fundações</a:t>
            </a:r>
            <a:r>
              <a:rPr lang="pt-BR" sz="2400" spc="-9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instituídos</a:t>
            </a:r>
            <a:r>
              <a:rPr lang="pt-BR" sz="2400" spc="-9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2400" spc="-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mantidos pelo Poder</a:t>
            </a:r>
            <a:r>
              <a:rPr lang="pt-BR" sz="2400" spc="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Público.</a:t>
            </a:r>
          </a:p>
          <a:p>
            <a:pPr marR="229235" lvl="0" algn="just">
              <a:lnSpc>
                <a:spcPct val="105000"/>
              </a:lnSpc>
              <a:spcBef>
                <a:spcPts val="655"/>
              </a:spcBef>
              <a:spcAft>
                <a:spcPts val="0"/>
              </a:spcAft>
              <a:buSzPts val="850"/>
              <a:buFont typeface="Wingdings" panose="05000000000000000000" pitchFamily="2" charset="2"/>
              <a:buChar char="Ø"/>
              <a:tabLst>
                <a:tab pos="4006850" algn="l"/>
              </a:tabLst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marR="229235" indent="0" algn="r">
              <a:lnSpc>
                <a:spcPct val="105000"/>
              </a:lnSpc>
              <a:spcBef>
                <a:spcPts val="655"/>
              </a:spcBef>
              <a:buSzPts val="850"/>
              <a:buNone/>
              <a:tabLst>
                <a:tab pos="4006850" algn="l"/>
              </a:tabLst>
            </a:pPr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pt-BR" sz="1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Art. 165. § 5º  CF)</a:t>
            </a:r>
          </a:p>
          <a:p>
            <a:pPr marL="0" marR="229235" lvl="0" indent="0" algn="just">
              <a:lnSpc>
                <a:spcPct val="105000"/>
              </a:lnSpc>
              <a:spcBef>
                <a:spcPts val="655"/>
              </a:spcBef>
              <a:spcAft>
                <a:spcPts val="0"/>
              </a:spcAft>
              <a:buSzPts val="850"/>
              <a:buNone/>
              <a:tabLst>
                <a:tab pos="4006850" algn="l"/>
              </a:tabLst>
            </a:pP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9736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5500" y="1199449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Orçamentária Anual -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5" y="1342813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PLOA – Art. 5º LRF: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conterá, em anexo, demonstrativo da compatibilidade da programação dos orçamentos com os objetivos e metas constantes do documento de que trata o § 1º do art. 4º (Anexo de Metas Fiscais);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será acompanhado do demonstrativo regionalizado do efeito, sobre as receitas e despesas, decorrente de isenções, anistias, remissões, subsídios e benefícios de natureza financeira, tributária e creditícia, bem como das medidas de compensação a renúncias de receita e ao aumento de despesas obrigatórias de caráter continuado;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conterá reserva de contingência, cuja forma de utilização e montante, definido com base na receita corrente líquida, serão estabelecidos na lei de diretrizes orçamentárias, destinada ao: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atendimento de passivos contingentes e outros riscos e eventos fiscais imprevistos</a:t>
            </a:r>
            <a:r>
              <a:rPr lang="pt-BR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20393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Orçamentária Anual -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45031" y="1861899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Prejulgado n. 1498</a:t>
            </a: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A Lei de Diretrizes Orçamentárias - LDO de cada esfera de governo poderá orientar formulação da Lei Orçamentária Anual - LOA no sentido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discriminar a despesa, no mínimo, em categoria econômica, grupo de natureza e modalidade de aplicação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conforme art. 6º da Portaria Interministerial nº 163/2001.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O detalhamento da despesa somente até a modalidade de aplicação é uma faculdade relacionada à Lei Orçamentária, devendo as despesas serem contabilizadas no decorrer do exercício financeiro até o Elemento de Despesa, conforme </a:t>
            </a:r>
            <a:r>
              <a:rPr lang="pt-BR" sz="20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3º e 5º da Portaria Interministerial nº 163/2001.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É recomendável ao Município que optou por classificar a despesa até a Modalidade de Aplicação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discriminar por Decreto os Elementos de De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spesa logo após a publicação da Lei Orçamentária Anual - LOA.</a:t>
            </a:r>
          </a:p>
          <a:p>
            <a:pPr marL="0" indent="0" algn="just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(TCE/SC, Plenário, Prejulgado n. 1498, Decisão n. 4328/2003, Processo n. 307424804, Relator Otávio Gilson dos Santos, Sessão 22/12/2003, Situação: Em vigor)</a:t>
            </a:r>
          </a:p>
        </p:txBody>
      </p:sp>
    </p:spTree>
    <p:extLst>
      <p:ext uri="{BB962C8B-B14F-4D97-AF65-F5344CB8AC3E}">
        <p14:creationId xmlns:p14="http://schemas.microsoft.com/office/powerpoint/2010/main" val="329914210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Orçamentária Anual -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5471133" y="1781526"/>
            <a:ext cx="544606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Observarão as normas técnicas e legais;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Considerarão os efeitos das: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Alterações na legislação;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Variação do índice de preços;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Crescimento econômico; ou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Qualquer outro fator relevante. 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Serão acompanhadas de demonstrativo de sua evolução nos últimos três anos, da projeção para os dois seguintes àquele a que se referirem, e da metodologia de cálculo e premissas utilizadas.​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121AE8E-EDFD-96EA-0ADF-647A78B9BA44}"/>
              </a:ext>
            </a:extLst>
          </p:cNvPr>
          <p:cNvSpPr/>
          <p:nvPr/>
        </p:nvSpPr>
        <p:spPr>
          <a:xfrm>
            <a:off x="954065" y="2598614"/>
            <a:ext cx="3579394" cy="255671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E8AF131-B0E4-8814-E2BC-83BBBC7E748A}"/>
              </a:ext>
            </a:extLst>
          </p:cNvPr>
          <p:cNvSpPr txBox="1"/>
          <p:nvPr/>
        </p:nvSpPr>
        <p:spPr>
          <a:xfrm>
            <a:off x="995752" y="3523026"/>
            <a:ext cx="34960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LRF - Art. 12.</a:t>
            </a:r>
          </a:p>
          <a:p>
            <a:pPr algn="ctr"/>
            <a:r>
              <a:rPr lang="pt-BR" sz="2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As previsões de receita</a:t>
            </a:r>
          </a:p>
        </p:txBody>
      </p:sp>
    </p:spTree>
    <p:extLst>
      <p:ext uri="{BB962C8B-B14F-4D97-AF65-F5344CB8AC3E}">
        <p14:creationId xmlns:p14="http://schemas.microsoft.com/office/powerpoint/2010/main" val="271738391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45031" y="1234695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Acompanhamento -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710702" y="1249095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LRF - Art. 13. Até trinta dias após a publicação dos orçamentos, as receitas previstas serão desdobradas, pelo Poder Executivo, em metas bimestrais de arrecadação..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 de envio </a:t>
            </a:r>
            <a:r>
              <a:rPr lang="pt-BR" sz="20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e-Sfinge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Até o quinto dia subsequente ao encerramento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dos prazos estabelecidos no art. 52 e no § 2º do art. 55 da LRF (30 dias após o encerramento do bimestre e quadrimestre)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LRF - Art. 9º Se verificado, ao final de um bimestre, que a realização da receita poderá não comportar o cumprimento das metas de resultado primário ou nominal estabelecidas no Anexo de Metas Fiscais, os Poderes e o Ministério Público promoverão, por ato próprio e nos montantes necessários, nos trinta dias </a:t>
            </a:r>
            <a:r>
              <a:rPr lang="pt-BR" sz="20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subseqüentes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limitação de empenho e movimentação financeira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segundo os critérios fixados pela lei de diretrizes orçamentárias.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4" name="Gráfico 15" descr="Aviso com preenchimento sólido">
            <a:extLst>
              <a:ext uri="{FF2B5EF4-FFF2-40B4-BE49-F238E27FC236}">
                <a16:creationId xmlns:a16="http://schemas.microsoft.com/office/drawing/2014/main" id="{D767599A-F5AA-35BE-10CB-EE9D8AF9C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4121" y="5670582"/>
            <a:ext cx="639193" cy="6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0610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7108196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LOA no e-Sfinge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611703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 para envio no </a:t>
            </a:r>
            <a:r>
              <a:rPr lang="pt-BR" sz="20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e-Sfinge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Até o último dia do exercício anterior;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Importante: realização de audiências públicas (LRF, art. 48, § 1º , I);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Pré-requisito para o envio da Execução Orçamentária;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Datas de Envio do PLOA ao Legislativo com Número de Protocolo;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Data de Devolução do PLOA para o Executivo;</a:t>
            </a:r>
          </a:p>
        </p:txBody>
      </p:sp>
    </p:spTree>
    <p:extLst>
      <p:ext uri="{BB962C8B-B14F-4D97-AF65-F5344CB8AC3E}">
        <p14:creationId xmlns:p14="http://schemas.microsoft.com/office/powerpoint/2010/main" val="163156519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10055583" cy="963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Pontos de Atenção no envio dos dados</a:t>
            </a:r>
          </a:p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 o e-Sfinge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611703" cy="161868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Informar corretamente o valor autorizado na LOA para a abertura de créditos adicionais suplementares;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Enviar os anexos que acompanham o PPA, a LDO e a LOA juntamente com a lei de aprovação das peças de planejament</a:t>
            </a:r>
            <a:r>
              <a:rPr lang="pt-BR" sz="1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o.</a:t>
            </a:r>
          </a:p>
        </p:txBody>
      </p:sp>
      <p:pic>
        <p:nvPicPr>
          <p:cNvPr id="8" name="Gráfico 11" descr="Aviso com preenchimento sólido">
            <a:extLst>
              <a:ext uri="{FF2B5EF4-FFF2-40B4-BE49-F238E27FC236}">
                <a16:creationId xmlns:a16="http://schemas.microsoft.com/office/drawing/2014/main" id="{5C9A8ED7-DAB6-A4EE-1F50-C26F110F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812" y="4314745"/>
            <a:ext cx="739629" cy="73962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3112217" y="4401295"/>
            <a:ext cx="6235969" cy="73962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Dados enviados ao e-Sfinge serão disponibilizados em um Painel Público das Peças de Planejamento</a:t>
            </a:r>
          </a:p>
        </p:txBody>
      </p:sp>
    </p:spTree>
    <p:extLst>
      <p:ext uri="{BB962C8B-B14F-4D97-AF65-F5344CB8AC3E}">
        <p14:creationId xmlns:p14="http://schemas.microsoft.com/office/powerpoint/2010/main" val="386326048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0102" y="1973412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  <a:latin typeface="Microsoft JhengHei"/>
                <a:ea typeface="Microsoft JhengHei"/>
              </a:rPr>
              <a:t>Referente o limite de abertura de créditos adicionais deve ser previsto na LOA em percentuais? Os municípios devem limitar ao percentual da LOA do Estado? o prejulgado 522 não trata nada sobre limite estadual.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Resposta: Não há prejulgado que estabeleça um limite máximo para as </a:t>
            </a:r>
            <a:r>
              <a:rPr lang="pt-BR" sz="18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LOAs</a:t>
            </a:r>
            <a:r>
              <a:rPr lang="pt-BR" sz="1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preverem abertura de crédito adicional suplementar por meio de decreto. 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620B795-B832-3EF5-AEAD-26288E30B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255" y="3526055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80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97185" y="1928807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É possível prever na LOA a possibilidade de remanejamento de valor de uma ação para outra por decreto?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Resposta: Atualmente é possível essas alteração por meio de decreto, ou seja, não se caracteriza crédito adicional suplementar. 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FD1658-88C3-82EF-98E7-6D3C1BDD5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55" y="3436845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368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769412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Prazos para elaboração das peças orçamentárias – PPA, LDO e LOA 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5173DC7-B997-39A0-C044-E135181BA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13" y="303389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9" name="Retângulo: Cantos Arredondados 6">
            <a:extLst>
              <a:ext uri="{FF2B5EF4-FFF2-40B4-BE49-F238E27FC236}">
                <a16:creationId xmlns:a16="http://schemas.microsoft.com/office/drawing/2014/main" id="{DD8FACA5-07A0-9760-285C-B222D3A44CFD}"/>
              </a:ext>
            </a:extLst>
          </p:cNvPr>
          <p:cNvSpPr/>
          <p:nvPr/>
        </p:nvSpPr>
        <p:spPr>
          <a:xfrm>
            <a:off x="903932" y="2131955"/>
            <a:ext cx="8070780" cy="8892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/>
              <a:t>PLANO PLURIANUAL 2022-2025</a:t>
            </a:r>
          </a:p>
        </p:txBody>
      </p:sp>
      <p:sp>
        <p:nvSpPr>
          <p:cNvPr id="10" name="Retângulo: Cantos Arredondados 11">
            <a:extLst>
              <a:ext uri="{FF2B5EF4-FFF2-40B4-BE49-F238E27FC236}">
                <a16:creationId xmlns:a16="http://schemas.microsoft.com/office/drawing/2014/main" id="{6BA85F52-BF60-B30E-9448-54F0896A4B25}"/>
              </a:ext>
            </a:extLst>
          </p:cNvPr>
          <p:cNvSpPr/>
          <p:nvPr/>
        </p:nvSpPr>
        <p:spPr>
          <a:xfrm>
            <a:off x="903932" y="3580598"/>
            <a:ext cx="1736521" cy="6614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LDO - 2022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6FC9119-28A7-0693-88E3-772076F29D24}"/>
              </a:ext>
            </a:extLst>
          </p:cNvPr>
          <p:cNvSpPr/>
          <p:nvPr/>
        </p:nvSpPr>
        <p:spPr>
          <a:xfrm>
            <a:off x="942888" y="5056467"/>
            <a:ext cx="1568741" cy="949137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5BEC5E-9E91-0848-1FB8-C249D934A43C}"/>
              </a:ext>
            </a:extLst>
          </p:cNvPr>
          <p:cNvSpPr txBox="1"/>
          <p:nvPr/>
        </p:nvSpPr>
        <p:spPr>
          <a:xfrm>
            <a:off x="9100378" y="2361127"/>
            <a:ext cx="152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PLANEJAR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89FB6E-0B64-A7D6-F37E-BB95C4F50DEF}"/>
              </a:ext>
            </a:extLst>
          </p:cNvPr>
          <p:cNvSpPr txBox="1"/>
          <p:nvPr/>
        </p:nvSpPr>
        <p:spPr>
          <a:xfrm>
            <a:off x="9119748" y="3779713"/>
            <a:ext cx="154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ORIENTAR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F2C83D-D92F-B4E2-E25B-80E6444059C1}"/>
              </a:ext>
            </a:extLst>
          </p:cNvPr>
          <p:cNvSpPr txBox="1"/>
          <p:nvPr/>
        </p:nvSpPr>
        <p:spPr>
          <a:xfrm>
            <a:off x="9165522" y="5202892"/>
            <a:ext cx="152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EXECUTAR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6666F6-29A5-8F94-0EC4-A5D9D1058ACC}"/>
              </a:ext>
            </a:extLst>
          </p:cNvPr>
          <p:cNvSpPr txBox="1"/>
          <p:nvPr/>
        </p:nvSpPr>
        <p:spPr>
          <a:xfrm>
            <a:off x="3296475" y="3610436"/>
            <a:ext cx="125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LDO -2023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04BA4AB-E8D6-3E11-9945-A09D11184C30}"/>
              </a:ext>
            </a:extLst>
          </p:cNvPr>
          <p:cNvSpPr txBox="1"/>
          <p:nvPr/>
        </p:nvSpPr>
        <p:spPr>
          <a:xfrm>
            <a:off x="5746612" y="3306004"/>
            <a:ext cx="1137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                                    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3B384C-6A2F-EC72-BA4C-8A14723F0358}"/>
              </a:ext>
            </a:extLst>
          </p:cNvPr>
          <p:cNvSpPr txBox="1"/>
          <p:nvPr/>
        </p:nvSpPr>
        <p:spPr>
          <a:xfrm>
            <a:off x="5454963" y="3659123"/>
            <a:ext cx="140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LDO - 2024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43FB07A-2DB7-36AD-91DA-844A7CCD9403}"/>
              </a:ext>
            </a:extLst>
          </p:cNvPr>
          <p:cNvSpPr txBox="1"/>
          <p:nvPr/>
        </p:nvSpPr>
        <p:spPr>
          <a:xfrm>
            <a:off x="1198463" y="5193385"/>
            <a:ext cx="10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LOA 2022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97F3052-64A5-6946-CFF0-C757C4D4C69B}"/>
              </a:ext>
            </a:extLst>
          </p:cNvPr>
          <p:cNvSpPr txBox="1"/>
          <p:nvPr/>
        </p:nvSpPr>
        <p:spPr>
          <a:xfrm>
            <a:off x="3223646" y="5270162"/>
            <a:ext cx="123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LOA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960DA70-FBDF-4D40-3A09-49157845376B}"/>
              </a:ext>
            </a:extLst>
          </p:cNvPr>
          <p:cNvSpPr txBox="1"/>
          <p:nvPr/>
        </p:nvSpPr>
        <p:spPr>
          <a:xfrm>
            <a:off x="5631285" y="5342648"/>
            <a:ext cx="97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LOA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2024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8A7656D-7143-CACC-8185-6A099C46C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56" y="5050641"/>
            <a:ext cx="1585097" cy="9632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6EBABAC5-66E2-AAF8-5728-8D2D5F431DCF}"/>
              </a:ext>
            </a:extLst>
          </p:cNvPr>
          <p:cNvSpPr txBox="1"/>
          <p:nvPr/>
        </p:nvSpPr>
        <p:spPr>
          <a:xfrm>
            <a:off x="3333780" y="5207869"/>
            <a:ext cx="104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LOA 2023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90095EC-4A99-5563-D4C1-D30BB49AE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558" y="5042353"/>
            <a:ext cx="1585097" cy="96325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0B43BDB-7FDA-9DF2-BD37-1AF1127B1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894" y="5047318"/>
            <a:ext cx="1585097" cy="963251"/>
          </a:xfrm>
          <a:prstGeom prst="rect">
            <a:avLst/>
          </a:prstGeom>
        </p:spPr>
      </p:pic>
      <p:sp>
        <p:nvSpPr>
          <p:cNvPr id="29" name="Retângulo: Cantos Arredondados 29">
            <a:extLst>
              <a:ext uri="{FF2B5EF4-FFF2-40B4-BE49-F238E27FC236}">
                <a16:creationId xmlns:a16="http://schemas.microsoft.com/office/drawing/2014/main" id="{82EB1FA7-E0D9-D676-DF90-0C8D7254EA6E}"/>
              </a:ext>
            </a:extLst>
          </p:cNvPr>
          <p:cNvSpPr/>
          <p:nvPr/>
        </p:nvSpPr>
        <p:spPr>
          <a:xfrm>
            <a:off x="2995985" y="3593313"/>
            <a:ext cx="1736521" cy="6614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LDO - 2023</a:t>
            </a:r>
          </a:p>
        </p:txBody>
      </p:sp>
      <p:sp>
        <p:nvSpPr>
          <p:cNvPr id="30" name="Retângulo: Cantos Arredondados 30">
            <a:extLst>
              <a:ext uri="{FF2B5EF4-FFF2-40B4-BE49-F238E27FC236}">
                <a16:creationId xmlns:a16="http://schemas.microsoft.com/office/drawing/2014/main" id="{7B8D5E85-6D0E-532A-FF88-FDFF6958DC7F}"/>
              </a:ext>
            </a:extLst>
          </p:cNvPr>
          <p:cNvSpPr/>
          <p:nvPr/>
        </p:nvSpPr>
        <p:spPr>
          <a:xfrm>
            <a:off x="5108813" y="3592204"/>
            <a:ext cx="1736521" cy="6614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LDO - 2024</a:t>
            </a:r>
          </a:p>
        </p:txBody>
      </p:sp>
      <p:sp>
        <p:nvSpPr>
          <p:cNvPr id="31" name="Retângulo: Cantos Arredondados 31">
            <a:extLst>
              <a:ext uri="{FF2B5EF4-FFF2-40B4-BE49-F238E27FC236}">
                <a16:creationId xmlns:a16="http://schemas.microsoft.com/office/drawing/2014/main" id="{A22D7268-E5C8-2B70-EB23-CBAD6D572C66}"/>
              </a:ext>
            </a:extLst>
          </p:cNvPr>
          <p:cNvSpPr/>
          <p:nvPr/>
        </p:nvSpPr>
        <p:spPr>
          <a:xfrm>
            <a:off x="7238191" y="3615968"/>
            <a:ext cx="1736521" cy="6614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LDO - 2025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28C5F9D-D99E-0D08-8002-B875F5C3932F}"/>
              </a:ext>
            </a:extLst>
          </p:cNvPr>
          <p:cNvSpPr txBox="1"/>
          <p:nvPr/>
        </p:nvSpPr>
        <p:spPr>
          <a:xfrm>
            <a:off x="5563300" y="5166528"/>
            <a:ext cx="857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LOA 2024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834430B-7416-0B85-1EF2-2A489C11BEDE}"/>
              </a:ext>
            </a:extLst>
          </p:cNvPr>
          <p:cNvSpPr txBox="1"/>
          <p:nvPr/>
        </p:nvSpPr>
        <p:spPr>
          <a:xfrm>
            <a:off x="7623986" y="5178141"/>
            <a:ext cx="97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LOA 2025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DDAD7511-8858-554F-D49A-7575D5261B37}"/>
              </a:ext>
            </a:extLst>
          </p:cNvPr>
          <p:cNvCxnSpPr/>
          <p:nvPr/>
        </p:nvCxnSpPr>
        <p:spPr>
          <a:xfrm>
            <a:off x="1770441" y="3051874"/>
            <a:ext cx="0" cy="4387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>
            <a:extLst>
              <a:ext uri="{FF2B5EF4-FFF2-40B4-BE49-F238E27FC236}">
                <a16:creationId xmlns:a16="http://schemas.microsoft.com/office/drawing/2014/main" id="{8E1D98F5-7838-D866-AF8D-0B5A935E8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597" y="3073289"/>
            <a:ext cx="164606" cy="52430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24117583-37CB-D214-2B9E-738D83796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771" y="3076800"/>
            <a:ext cx="164606" cy="52430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20E056E-C159-0EF1-CAE4-FE9321DE4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040" y="3086135"/>
            <a:ext cx="164606" cy="524301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169ACE60-26F1-D126-7A5A-1628B4E18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517" y="4380816"/>
            <a:ext cx="164606" cy="524301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1ADD9F4D-0706-0ED3-F149-198D57F0D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376" y="4375029"/>
            <a:ext cx="164606" cy="524301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490BC9C-B000-EC8F-DDD5-649C51BC5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771" y="4375029"/>
            <a:ext cx="164606" cy="52430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800EDA2-5C6A-A66E-A3E9-5E47DB1BE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102" y="4404774"/>
            <a:ext cx="164606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139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1E92E-AAAC-594F-19FF-4A1E401C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D90FA2-38BD-93FD-A03D-E3D4F5D06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089627-E77C-7C15-0550-33AED8B8E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B4E427F-17EA-F33D-59A5-84F2CF52456D}"/>
              </a:ext>
            </a:extLst>
          </p:cNvPr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C95162BD-EFEC-8373-1CD5-A69C9B5A7D18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4B5B9EF-C2C2-59DD-B578-F313AC060F93}"/>
              </a:ext>
            </a:extLst>
          </p:cNvPr>
          <p:cNvSpPr txBox="1">
            <a:spLocks/>
          </p:cNvSpPr>
          <p:nvPr/>
        </p:nvSpPr>
        <p:spPr>
          <a:xfrm>
            <a:off x="810102" y="1973412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/>
                <a:ea typeface="Microsoft JhengHei"/>
              </a:rPr>
              <a:t>Sobre a limitação de empenho, é necessário decreto, caso haja frustração de receita?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Resposta: Sim, de acordo com o disposto no art. 9ª, da LRF, o decreto é o ato mais adequado a ser emitido Pelo Poder Executivo. </a:t>
            </a:r>
          </a:p>
          <a:p>
            <a:pPr marL="457200" indent="-457200" algn="just">
              <a:buAutoNum type="alphaLcParenR"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A4FB620-61BB-B256-5CD9-EEBA2B6B2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835" y="3429000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420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08336" y="1347879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Dúvidas LOA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79361" y="1714133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  <a:latin typeface="Microsoft JhengHei"/>
                <a:ea typeface="Microsoft JhengHei"/>
              </a:rPr>
              <a:t>É possível prever o percentual de remanejamento na Loa por Decreto somente dos recursos próprios, e deixar os recursos vinculados autorizado 100% por decreto, se sim, como informar isso ao esfinge?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Resposta: De acordo com o art. 7, da Lei n. 4.320/1964, a LOA pode conter autorização para abrir créditos suplementares até determinada importância. De acordo com o inciso VII, do art. 167, da CF/88, é vedada a concessão ou utilização de créditos ilimitados. Por esse motivo, deve sempre haver limitação de suplementações no orçamento por meio de decreto. 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3CAE9F-72C0-746A-048A-E3E1ABB3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234" y="3753857"/>
            <a:ext cx="24995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621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Créditos Adicionais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0102" y="1884201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(Lei n. 4.320/1964) Art. 40. São créditos adicionais as autorizações de despesas não computadas ou insuficientemente dotadas na Lei de Orçamento.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Art. 41. Os créditos adicionais classificam-se em: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 - </a:t>
            </a: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suplementares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os destinados a reforço de dotação orçamentária;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 - </a:t>
            </a: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especiais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os destinados a despesas para as quais não haja dotação orçamentária específica;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III - </a:t>
            </a: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extraordinários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os destinados a despesas urgentes e imprevistas, em caso de guerra, comoção intestina ou calamidade pública.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Art. 42. Os créditos suplementares e especiais serão autorizados por lei e abertos por decreto executivo.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23981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08336" y="142593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Créditos Adicionais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30277" y="1714133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(Lei n. 4.320/1964) Art. 43. § 1º Consideram-se recursos para o fim </a:t>
            </a:r>
            <a:r>
              <a:rPr lang="pt-BR" sz="20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dêste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artigo, desde que não comprometidos: (Veto rejeitado no DOU, de  5.5.1964)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 - o superávit financeiro apurado em balanço patrimonial do exercício anterior;          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 - os provenientes de excesso de arrecadação;            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III - os resultantes de anulação parcial ou total de dotações orçamentárias ou de créditos adicionais, autorizados em Lei;    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IV - o produto de operações de crédito autorizadas, em forma que juridicamente possibilite ao Poder Executivo realizá-las.           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§ 2º Entende-se por superávit financeiro a diferença positiva entre o ativo financeiro e o passivo financeiro, conjugando-se, ainda, os saldos dos créditos adicionais transferidos e as operações de crédito a eles vinculadas.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073784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Créditos Adicionais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0102" y="1839597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(CF/88) Art. 165, § 8º A lei orçamentária anual não conterá dispositivo estranho à previsão da receita e à fixação da despesa, não se incluindo na proibição a autorização para abertura de créditos suplementares e contratação de operações de crédito, ainda que por antecipação de receita, nos termos da lei.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n. 4.320/1964: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Art. 7° A Lei de Orçamento poderá conter autorização ao Executivo para: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 - Abrir créditos suplementares até determinada importância obedecidas as disposições do artigo 43;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(transposição, remanejamento ou transferência não estão incluído na limitação prevista para os créditos suplementares de que dispõe o art. 165, §8º, da CF/88 e art. 7º, I, da Lei n. 4320/1964)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41625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Créditos Adicionais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0102" y="1723549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Prejulgado n. 2084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É legal o pagamento – no exercício seguinte – de despesa não empenhada, liquidada e não paga no exercício anterior, desde que conste do orçamento do exercício corrente dotação para atender a despesas de exercícios anteriores ou mediante abertura de </a:t>
            </a:r>
            <a:r>
              <a:rPr lang="pt-BR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 especial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bem como haja apuração da legitimidade da despesa em processo administrativo específico, nos termos dos Prejulgados </a:t>
            </a:r>
            <a:r>
              <a:rPr lang="pt-BR" sz="24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nºs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1366 e 1822, que inclua relatório conclusivo do qual conste: a) a importância a ser paga; b) o nome do credor; c) a data do vencimento do compromisso; e d) a causa que motivou a não realização do empenho no exercício próprio</a:t>
            </a:r>
            <a:r>
              <a:rPr lang="pt-BR" sz="1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(TCE/SC, Plenário, Prejulgado n. 2084, Decisão n. 5649/2010, Processo n. 1000457823, Relator Salomão Ribas Junior, Sessão 06/12/2010, Situação: Em vigor)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836708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463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Créditos Adicionais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Prejulgado n. 1264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É possível o Poder Público abrir </a:t>
            </a:r>
            <a:r>
              <a:rPr lang="pt-BR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 especial 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destinado à despesa para a qual não haja dotação orçamentária específica, desde que precedida de autorização legal e exposição justificativa, devendo indicar os </a:t>
            </a:r>
            <a:r>
              <a:rPr lang="pt-BR" sz="24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recursos disponíveis para a despesa</a:t>
            </a: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dentre aquelas relacionadas nos incisos do §1º do artigo 43 da Lei nº 4.320/64, bem como a importância, a espécie e a classificação da despesa.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(TCE/SC, Plenário, Prejulgado n. 1264, Decisão n. 3212/2002, Processo n. 202980804, Relator Altair </a:t>
            </a:r>
            <a:r>
              <a:rPr lang="pt-BR" sz="11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Debona</a:t>
            </a: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pt-BR" sz="11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Castelan</a:t>
            </a: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Sessão 04/12/2002, Situação: Reformado)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05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1">
            <a:extLst>
              <a:ext uri="{FF2B5EF4-FFF2-40B4-BE49-F238E27FC236}">
                <a16:creationId xmlns:a16="http://schemas.microsoft.com/office/drawing/2014/main" id="{D50831EE-B32C-5948-388A-6A05F2829B6D}"/>
              </a:ext>
            </a:extLst>
          </p:cNvPr>
          <p:cNvSpPr/>
          <p:nvPr/>
        </p:nvSpPr>
        <p:spPr>
          <a:xfrm>
            <a:off x="2360549" y="4461872"/>
            <a:ext cx="6099302" cy="15300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947737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Transposição, Remanejamento e Transferência</a:t>
            </a:r>
          </a:p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 Créditos Adicionais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E69ED7E-208B-CEF8-3A1C-AD810526C67E}"/>
              </a:ext>
            </a:extLst>
          </p:cNvPr>
          <p:cNvSpPr txBox="1">
            <a:spLocks/>
          </p:cNvSpPr>
          <p:nvPr/>
        </p:nvSpPr>
        <p:spPr>
          <a:xfrm>
            <a:off x="2765906" y="4498909"/>
            <a:ext cx="5288588" cy="14559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16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6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Créditos Adicionais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Atendimento a uma necessidade pública decorrentes de imprevisões, omissões e erros.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6748FE8-8767-8114-A3B0-26552DAFE336}"/>
              </a:ext>
            </a:extLst>
          </p:cNvPr>
          <p:cNvGrpSpPr/>
          <p:nvPr/>
        </p:nvGrpSpPr>
        <p:grpSpPr>
          <a:xfrm>
            <a:off x="2446707" y="2208096"/>
            <a:ext cx="6099302" cy="1530012"/>
            <a:chOff x="791297" y="1860315"/>
            <a:chExt cx="11056068" cy="1530012"/>
          </a:xfrm>
        </p:grpSpPr>
        <p:sp>
          <p:nvSpPr>
            <p:cNvPr id="13" name="Retângulo: Cantos Arredondados 11">
              <a:extLst>
                <a:ext uri="{FF2B5EF4-FFF2-40B4-BE49-F238E27FC236}">
                  <a16:creationId xmlns:a16="http://schemas.microsoft.com/office/drawing/2014/main" id="{D50831EE-B32C-5948-388A-6A05F2829B6D}"/>
                </a:ext>
              </a:extLst>
            </p:cNvPr>
            <p:cNvSpPr/>
            <p:nvPr/>
          </p:nvSpPr>
          <p:spPr>
            <a:xfrm>
              <a:off x="791297" y="1860315"/>
              <a:ext cx="11056068" cy="1530012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4B0B515-4913-96CE-3CB5-CE4E8D85C085}"/>
                </a:ext>
              </a:extLst>
            </p:cNvPr>
            <p:cNvSpPr txBox="1"/>
            <p:nvPr/>
          </p:nvSpPr>
          <p:spPr>
            <a:xfrm>
              <a:off x="1131317" y="2081950"/>
              <a:ext cx="1037602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pt-BR" sz="1600" b="1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Transposição, Remanejamento e Transferência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pt-BR" sz="1600" b="1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pt-BR" sz="1600" err="1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Repriorização</a:t>
              </a:r>
              <a:r>
                <a:rPr lang="pt-BR" sz="160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de gastos no âmbito da Administração Pública.</a:t>
              </a:r>
            </a:p>
          </p:txBody>
        </p:sp>
      </p:grpSp>
      <p:sp>
        <p:nvSpPr>
          <p:cNvPr id="16" name="Diferente de 15">
            <a:extLst>
              <a:ext uri="{FF2B5EF4-FFF2-40B4-BE49-F238E27FC236}">
                <a16:creationId xmlns:a16="http://schemas.microsoft.com/office/drawing/2014/main" id="{DC2167A3-8B3B-355F-9C9B-E0A410249EA0}"/>
              </a:ext>
            </a:extLst>
          </p:cNvPr>
          <p:cNvSpPr/>
          <p:nvPr/>
        </p:nvSpPr>
        <p:spPr>
          <a:xfrm>
            <a:off x="4624387" y="3803497"/>
            <a:ext cx="1571625" cy="581516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1565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947737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Transposição, Remanejamento e Transferência</a:t>
            </a:r>
          </a:p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 Créditos Adicionais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Transposição: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mudança de programação 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(programa de trabalho) dentro de um mesmo órgão.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Exemplo: realocação de recursos orçamentários de uma ação para outra.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Remanejamento: realocações de recursos de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um órgão para outro.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Exemplo: Reforma administrativa. Nesse caso, não cabe a abertura de crédito adicional especial para cobertura de novas despesas, uma vez que as atividades já existem.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Transferência: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modificação nas categorias econômicas 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(corrente e capital), situadas no mesmo órgão e mesmo programa de trabalho;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46669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947737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Transposição, Remanejamento e Transferência</a:t>
            </a:r>
          </a:p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 Créditos Adicionais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9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Prejulgado n. 1312</a:t>
            </a:r>
          </a:p>
          <a:p>
            <a:pPr marL="0" indent="0" algn="just">
              <a:buNone/>
            </a:pPr>
            <a:endParaRPr lang="pt-BR" sz="19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 transposição, o remanejamento ou a transferência de recursos de uma categoria de programação para outra ou de um órgão para outro, de que trata o art. 167, VI, da Constituição Federal, devem ocorrer </a:t>
            </a:r>
            <a:r>
              <a:rPr lang="pt-BR" sz="20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mediante prévia autorização legislativa específica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sendo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incabível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previsão neste sentido na Lei Orçamentária Anual.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(TCE/SC, Plenário, Prejulgado n. 1312, Decisão n. 442/2003, Processo n. 204993296, Relator José Carlos Pacheco, Sessão 10/03/2003, Situação: Em vigor)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682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769412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Prazos para elaboração das peças orçamentárias – PPA, LDO e LOA </a:t>
            </a:r>
          </a:p>
          <a:p>
            <a:pPr>
              <a:lnSpc>
                <a:spcPts val="3900"/>
              </a:lnSpc>
            </a:pPr>
            <a:endParaRPr lang="pt-BR" sz="3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FFBB6EA-BCB3-9177-6165-06B676C47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84701"/>
              </p:ext>
            </p:extLst>
          </p:nvPr>
        </p:nvGraphicFramePr>
        <p:xfrm>
          <a:off x="570789" y="1704637"/>
          <a:ext cx="10597125" cy="4717889"/>
        </p:xfrm>
        <a:graphic>
          <a:graphicData uri="http://schemas.openxmlformats.org/drawingml/2006/table">
            <a:tbl>
              <a:tblPr/>
              <a:tblGrid>
                <a:gridCol w="1532432">
                  <a:extLst>
                    <a:ext uri="{9D8B030D-6E8A-4147-A177-3AD203B41FA5}">
                      <a16:colId xmlns:a16="http://schemas.microsoft.com/office/drawing/2014/main" val="3953948271"/>
                    </a:ext>
                  </a:extLst>
                </a:gridCol>
                <a:gridCol w="3766131">
                  <a:extLst>
                    <a:ext uri="{9D8B030D-6E8A-4147-A177-3AD203B41FA5}">
                      <a16:colId xmlns:a16="http://schemas.microsoft.com/office/drawing/2014/main" val="4033058539"/>
                    </a:ext>
                  </a:extLst>
                </a:gridCol>
                <a:gridCol w="2649281">
                  <a:extLst>
                    <a:ext uri="{9D8B030D-6E8A-4147-A177-3AD203B41FA5}">
                      <a16:colId xmlns:a16="http://schemas.microsoft.com/office/drawing/2014/main" val="3213236658"/>
                    </a:ext>
                  </a:extLst>
                </a:gridCol>
                <a:gridCol w="2649281">
                  <a:extLst>
                    <a:ext uri="{9D8B030D-6E8A-4147-A177-3AD203B41FA5}">
                      <a16:colId xmlns:a16="http://schemas.microsoft.com/office/drawing/2014/main" val="2659509959"/>
                    </a:ext>
                  </a:extLst>
                </a:gridCol>
              </a:tblGrid>
              <a:tr h="43630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Projeto</a:t>
                      </a:r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Vigência</a:t>
                      </a:r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Encaminhamento</a:t>
                      </a:r>
                      <a:endParaRPr lang="pt-BR" sz="20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Devolução para sanção</a:t>
                      </a:r>
                      <a:endParaRPr lang="pt-BR" sz="20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795755"/>
                  </a:ext>
                </a:extLst>
              </a:tr>
              <a:tr h="141799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PPA</a:t>
                      </a:r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Até o final do 1º exercício financeiro do mandato presidencial subsequente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Até </a:t>
                      </a:r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 meses </a:t>
                      </a:r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antes do encerramento do 1º exercício financeiro do mandato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Até o encerramento da </a:t>
                      </a:r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sessão legislativa</a:t>
                      </a:r>
                      <a:endParaRPr lang="pt-BR" sz="20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021622"/>
                  </a:ext>
                </a:extLst>
              </a:tr>
              <a:tr h="1090769">
                <a:tc>
                  <a:txBody>
                    <a:bodyPr/>
                    <a:lstStyle/>
                    <a:p>
                      <a:pPr algn="ctr"/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LDO</a:t>
                      </a:r>
                      <a:endParaRPr lang="pt-BR" sz="20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De sua aprovação até o final do exercício financeiro subsequente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Até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 meses e meio 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antes do encerramento do exercício financeiro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Até o encerramento do </a:t>
                      </a:r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1º período da sessão legislativa</a:t>
                      </a:r>
                      <a:endParaRPr lang="pt-BR" sz="20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554829"/>
                  </a:ext>
                </a:extLst>
              </a:tr>
              <a:tr h="1090769">
                <a:tc>
                  <a:txBody>
                    <a:bodyPr/>
                    <a:lstStyle/>
                    <a:p>
                      <a:pPr algn="ctr"/>
                      <a:r>
                        <a:rPr lang="pt-BR" sz="2000" b="1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LOA</a:t>
                      </a:r>
                      <a:endParaRPr lang="pt-BR" sz="200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Durante o </a:t>
                      </a:r>
                      <a:r>
                        <a:rPr lang="pt-BR" sz="2000" b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exercício financeiro subsequente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Até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 meses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antes do encerramento do exercício financeiro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Até o encerramento da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sessão legislativa</a:t>
                      </a:r>
                      <a:endParaRPr lang="pt-BR" sz="20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14809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209847" y="6273902"/>
            <a:ext cx="16898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Art. 35. (CF/88 – ADCT)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7910" y="6273902"/>
            <a:ext cx="22445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1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*Iniciativa do Poder Executivo </a:t>
            </a:r>
            <a:endParaRPr lang="pt-BR" sz="11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83098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60CF22-3893-78EB-2C70-587762603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07C96B-1800-9EF8-7FA6-13E795B23D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C789C4-1A0E-878D-BCDE-20D4BB1167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2934D816-5308-FD30-52FD-44A1B72D2524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815889" cy="34297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AutoNum type="alphaLcParenR"/>
            </a:pPr>
            <a:endParaRPr lang="pt-BR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FDC086-8A03-C87A-5120-C82F63879CBB}"/>
              </a:ext>
            </a:extLst>
          </p:cNvPr>
          <p:cNvSpPr txBox="1"/>
          <p:nvPr/>
        </p:nvSpPr>
        <p:spPr>
          <a:xfrm>
            <a:off x="510645" y="289474"/>
            <a:ext cx="1056951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“O planejamento público é um exercício de responsabilidade e visão de futuro. Que a discussão de hoje nos inspire a construir um futuro melhor, com cidades mais eficientes, serviços públicos mais eficazes e uma sociedade mais igualitária. O futuro está em nossas mãos, e o planejamento é o caminho.“</a:t>
            </a:r>
          </a:p>
          <a:p>
            <a:pPr algn="ctr"/>
            <a:endParaRPr lang="pt-BR" sz="2000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MUITO OBRIGADA!</a:t>
            </a:r>
          </a:p>
          <a:p>
            <a:pPr algn="ctr"/>
            <a:r>
              <a:rPr lang="pt-BR" sz="4000" b="1" dirty="0" err="1">
                <a:solidFill>
                  <a:schemeClr val="bg1"/>
                </a:solidFill>
              </a:rPr>
              <a:t>Gissele</a:t>
            </a:r>
            <a:r>
              <a:rPr lang="pt-BR" sz="4000" b="1" dirty="0">
                <a:solidFill>
                  <a:schemeClr val="bg1"/>
                </a:solidFill>
              </a:rPr>
              <a:t> Nunes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dgo@tcesc.tc.br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Ramal: 3221-3764</a:t>
            </a:r>
          </a:p>
        </p:txBody>
      </p:sp>
    </p:spTree>
    <p:extLst>
      <p:ext uri="{BB962C8B-B14F-4D97-AF65-F5344CB8AC3E}">
        <p14:creationId xmlns:p14="http://schemas.microsoft.com/office/powerpoint/2010/main" val="9071656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769412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Prazos para elaboração das peças orçamentárias – PPA, LDO e LOA 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771159" y="1785944"/>
            <a:ext cx="9893776" cy="377596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Prejulgado n. 2310​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Enquanto não editada Lei Complementar federal dispondo sobre o exercício financeiro, a vigência, os prazos, a elaboração e a organização das Leis Orçamentárias (Constituição Federal, art. 165, §9º),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 Município pode alterar a sua Lei Orgânica estabelecendo data limite de envio das Leis Orçamentárias, compreendendo o Plano Plurianual - PPA -, a Lei de Diretrizes Orçamentárias - LDO - e a Lei Orçamentária Anual - LOA -, diferentes daquelas atualmente adotadas na esfera federal (art. 35, §2º, do Ato das Disposições Constitucionais Transitórias - ADCT),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(TCE/SC, Plenário, Prejulgado n. 2310, Decisão n. 125/2022, Processo n. 2000048247, Relator Cleber Muniz </a:t>
            </a:r>
            <a:r>
              <a:rPr lang="pt-BR" sz="11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Gavi</a:t>
            </a: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Sessão 16/02/2022, Situação: Em vigor)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167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0" y="607088"/>
            <a:ext cx="769412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Prazos para elaboração das peças orçamentárias – PPA, LDO e LOA 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908336" y="2207587"/>
            <a:ext cx="9815889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(CF/88) Art. 57. § 2º A sessão legislativa </a:t>
            </a: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não será interrompida sem a aprovação do projeto de lei de diretrizes orçamentárias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Prejulgado n. 1716</a:t>
            </a:r>
            <a:endParaRPr lang="pt-BR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De acordo com o que dispõe o art. 57, § 2º, da Constituição da República,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Câmara de Vereadores não pode encerrar a primeira sessão legislativa sem apreciar a Lei de Diretrizes Orçamentárias - LDO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 </a:t>
            </a:r>
            <a:r>
              <a:rPr lang="pt-BR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Na hipótese de o Executivo não remeter ao Legislativo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dentro do prazo previsto na Lei Orgânica Municipal ou, no silêncio desta, no prazo previsto no art. 35 do ADCT da Constituição da República, a Lei de Diretrizes Orçamentárias -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LDO -, poderá a Câmara de Vereadores entrar em recesso parlamentar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marL="0" indent="0" algn="just">
              <a:buNone/>
            </a:pPr>
            <a:endParaRPr lang="pt-BR" sz="175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buNone/>
            </a:pPr>
            <a:r>
              <a:rPr lang="pt-BR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(TCE/SC, Plenário, Prejulgado n. 1716, Decisão n. 2654/2005, Processo n. 501049002, Relator Salomão Ribas Junior, Sessão 05/10/2005, Situação: Reformado)</a:t>
            </a:r>
          </a:p>
          <a:p>
            <a:pPr marL="0" indent="0" algn="just">
              <a:buNone/>
            </a:pPr>
            <a:endParaRPr lang="pt-BR" sz="175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0695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5556F0B-5009-4793-0C06-8A8064E7C1FF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Plano Plurianual -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77FF9A9-E044-5FBB-813E-71EA0FF4CA53}"/>
              </a:ext>
            </a:extLst>
          </p:cNvPr>
          <p:cNvSpPr txBox="1">
            <a:spLocks/>
          </p:cNvSpPr>
          <p:nvPr/>
        </p:nvSpPr>
        <p:spPr>
          <a:xfrm>
            <a:off x="810102" y="1816474"/>
            <a:ext cx="9815889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Art. 165.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[...]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§ 1º A lei que instituir o plano plurianual estabelecerá, de forma regionalizada, as </a:t>
            </a:r>
            <a:r>
              <a:rPr lang="pt-BR" sz="22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diretrizes, objetivos e metas</a:t>
            </a:r>
            <a:r>
              <a:rPr lang="pt-BR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 administração pública federal </a:t>
            </a:r>
            <a:r>
              <a:rPr lang="pt-BR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 as despesas de capital</a:t>
            </a: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 outras delas decorrentes e para as relativas aos </a:t>
            </a:r>
            <a:r>
              <a:rPr lang="pt-BR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programas de duração continuada</a:t>
            </a: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Art. 167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[...]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§ 1º Nenhum investimento cuja </a:t>
            </a:r>
            <a:r>
              <a:rPr lang="pt-BR" sz="2200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execução ultrapasse um exercício financeiro poderá ser iniciado </a:t>
            </a:r>
            <a:r>
              <a:rPr lang="pt-BR" sz="22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sem prévia inclusão no plano plurianual</a:t>
            </a:r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ou sem lei que autorize a inclusão, sob pena de crime de responsabilidade.</a:t>
            </a:r>
          </a:p>
        </p:txBody>
      </p:sp>
    </p:spTree>
    <p:extLst>
      <p:ext uri="{BB962C8B-B14F-4D97-AF65-F5344CB8AC3E}">
        <p14:creationId xmlns:p14="http://schemas.microsoft.com/office/powerpoint/2010/main" val="11047761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98009-0BE9-B690-6F87-43B5D0902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82C1B7-0EB8-9753-A59E-B5A1938AA3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6F3BC8D-20EF-D9D6-E4F0-678C4D0B2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02EAA65-3FFD-2B77-87A3-E8BF9F9508A6}"/>
              </a:ext>
            </a:extLst>
          </p:cNvPr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E0E2C2A-4B52-92C2-1736-70AAE0D1C9D4}"/>
              </a:ext>
            </a:extLst>
          </p:cNvPr>
          <p:cNvSpPr txBox="1"/>
          <p:nvPr/>
        </p:nvSpPr>
        <p:spPr>
          <a:xfrm>
            <a:off x="979361" y="607088"/>
            <a:ext cx="430285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3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Plano Plurianual - PPA</a:t>
            </a:r>
          </a:p>
          <a:p>
            <a:pPr>
              <a:lnSpc>
                <a:spcPts val="3900"/>
              </a:lnSpc>
            </a:pPr>
            <a:endParaRPr lang="pt-BR" sz="30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B5314D6-2DEF-CEFC-BD6B-3075872160F3}"/>
              </a:ext>
            </a:extLst>
          </p:cNvPr>
          <p:cNvSpPr txBox="1">
            <a:spLocks/>
          </p:cNvSpPr>
          <p:nvPr/>
        </p:nvSpPr>
        <p:spPr>
          <a:xfrm>
            <a:off x="810102" y="2890576"/>
            <a:ext cx="9815889" cy="34829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Diretrizes</a:t>
            </a:r>
            <a:r>
              <a:rPr lang="pt-BR" sz="24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– são as normas de formas gerais que define a trajetória a ser observada nos quatro anos vigentes;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Objetivo</a:t>
            </a:r>
            <a:r>
              <a:rPr lang="pt-BR" sz="24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– o que devem ser executados;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Metas</a:t>
            </a:r>
            <a:r>
              <a:rPr lang="pt-BR" sz="24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– está relacionada ao que objetivo pretende alcançar.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527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4022</Words>
  <Application>Microsoft Office PowerPoint</Application>
  <PresentationFormat>Widescreen</PresentationFormat>
  <Paragraphs>388</Paragraphs>
  <Slides>50</Slides>
  <Notes>8</Notes>
  <HiddenSlides>6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8" baseType="lpstr">
      <vt:lpstr>Microsoft JhengHei</vt:lpstr>
      <vt:lpstr>Arial</vt:lpstr>
      <vt:lpstr>Calibri</vt:lpstr>
      <vt:lpstr>Calibri Light</vt:lpstr>
      <vt:lpstr>Tahoma</vt:lpstr>
      <vt:lpstr>Times New Roman</vt:lpstr>
      <vt:lpstr>Wingdings</vt:lpstr>
      <vt:lpstr>Tema do Office</vt:lpstr>
      <vt:lpstr>Apresentação do PowerPoint</vt:lpstr>
      <vt:lpstr>Planejamento Municipal -  PPA, LDO e LOA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GISSELE SOUZA DE FRANCESCHI NUNES</cp:lastModifiedBy>
  <cp:revision>5</cp:revision>
  <dcterms:created xsi:type="dcterms:W3CDTF">2025-05-19T17:43:51Z</dcterms:created>
  <dcterms:modified xsi:type="dcterms:W3CDTF">2025-06-24T09:50:14Z</dcterms:modified>
</cp:coreProperties>
</file>