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4" r:id="rId3"/>
    <p:sldId id="332" r:id="rId4"/>
    <p:sldId id="306" r:id="rId5"/>
    <p:sldId id="302" r:id="rId6"/>
    <p:sldId id="296" r:id="rId7"/>
    <p:sldId id="298" r:id="rId8"/>
    <p:sldId id="300" r:id="rId9"/>
    <p:sldId id="301" r:id="rId10"/>
    <p:sldId id="303" r:id="rId11"/>
    <p:sldId id="307" r:id="rId12"/>
    <p:sldId id="308" r:id="rId13"/>
    <p:sldId id="304" r:id="rId14"/>
    <p:sldId id="309" r:id="rId15"/>
    <p:sldId id="311" r:id="rId16"/>
    <p:sldId id="314" r:id="rId17"/>
    <p:sldId id="315" r:id="rId18"/>
    <p:sldId id="292" r:id="rId19"/>
    <p:sldId id="328" r:id="rId20"/>
    <p:sldId id="287" r:id="rId21"/>
    <p:sldId id="321" r:id="rId22"/>
    <p:sldId id="323" r:id="rId23"/>
    <p:sldId id="324" r:id="rId24"/>
    <p:sldId id="317" r:id="rId25"/>
    <p:sldId id="325" r:id="rId26"/>
    <p:sldId id="318" r:id="rId27"/>
    <p:sldId id="319" r:id="rId28"/>
    <p:sldId id="293" r:id="rId29"/>
    <p:sldId id="329" r:id="rId30"/>
    <p:sldId id="289" r:id="rId31"/>
    <p:sldId id="294" r:id="rId32"/>
    <p:sldId id="327" r:id="rId33"/>
    <p:sldId id="261"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97A"/>
    <a:srgbClr val="AEB2BE"/>
    <a:srgbClr val="949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D33E37BA-44A7-42CD-9EF9-526D250041C0}" type="datetimeFigureOut">
              <a:rPr lang="pt-BR" smtClean="0"/>
              <a:t>23/06/2025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D5302C-650A-4980-9FD6-7CD1CBE0831F}" type="slidenum">
              <a:rPr lang="pt-BR" smtClean="0"/>
              <a:t>‹nº›</a:t>
            </a:fld>
            <a:endParaRPr lang="pt-BR"/>
          </a:p>
        </p:txBody>
      </p:sp>
    </p:spTree>
    <p:extLst>
      <p:ext uri="{BB962C8B-B14F-4D97-AF65-F5344CB8AC3E}">
        <p14:creationId xmlns:p14="http://schemas.microsoft.com/office/powerpoint/2010/main" val="1198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33E37BA-44A7-42CD-9EF9-526D250041C0}" type="datetimeFigureOut">
              <a:rPr lang="pt-BR" smtClean="0"/>
              <a:t>23/06/2025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D5302C-650A-4980-9FD6-7CD1CBE0831F}" type="slidenum">
              <a:rPr lang="pt-BR" smtClean="0"/>
              <a:t>‹nº›</a:t>
            </a:fld>
            <a:endParaRPr lang="pt-BR"/>
          </a:p>
        </p:txBody>
      </p:sp>
    </p:spTree>
    <p:extLst>
      <p:ext uri="{BB962C8B-B14F-4D97-AF65-F5344CB8AC3E}">
        <p14:creationId xmlns:p14="http://schemas.microsoft.com/office/powerpoint/2010/main" val="254024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33E37BA-44A7-42CD-9EF9-526D250041C0}" type="datetimeFigureOut">
              <a:rPr lang="pt-BR" smtClean="0"/>
              <a:t>23/06/2025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D5302C-650A-4980-9FD6-7CD1CBE0831F}" type="slidenum">
              <a:rPr lang="pt-BR" smtClean="0"/>
              <a:t>‹nº›</a:t>
            </a:fld>
            <a:endParaRPr lang="pt-BR"/>
          </a:p>
        </p:txBody>
      </p:sp>
    </p:spTree>
    <p:extLst>
      <p:ext uri="{BB962C8B-B14F-4D97-AF65-F5344CB8AC3E}">
        <p14:creationId xmlns:p14="http://schemas.microsoft.com/office/powerpoint/2010/main" val="73513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33E37BA-44A7-42CD-9EF9-526D250041C0}" type="datetimeFigureOut">
              <a:rPr lang="pt-BR" smtClean="0"/>
              <a:t>23/06/2025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D5302C-650A-4980-9FD6-7CD1CBE0831F}" type="slidenum">
              <a:rPr lang="pt-BR" smtClean="0"/>
              <a:t>‹nº›</a:t>
            </a:fld>
            <a:endParaRPr lang="pt-BR"/>
          </a:p>
        </p:txBody>
      </p:sp>
    </p:spTree>
    <p:extLst>
      <p:ext uri="{BB962C8B-B14F-4D97-AF65-F5344CB8AC3E}">
        <p14:creationId xmlns:p14="http://schemas.microsoft.com/office/powerpoint/2010/main" val="143591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D33E37BA-44A7-42CD-9EF9-526D250041C0}" type="datetimeFigureOut">
              <a:rPr lang="pt-BR" smtClean="0"/>
              <a:t>23/06/2025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3D5302C-650A-4980-9FD6-7CD1CBE0831F}" type="slidenum">
              <a:rPr lang="pt-BR" smtClean="0"/>
              <a:t>‹nº›</a:t>
            </a:fld>
            <a:endParaRPr lang="pt-BR"/>
          </a:p>
        </p:txBody>
      </p:sp>
    </p:spTree>
    <p:extLst>
      <p:ext uri="{BB962C8B-B14F-4D97-AF65-F5344CB8AC3E}">
        <p14:creationId xmlns:p14="http://schemas.microsoft.com/office/powerpoint/2010/main" val="166039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D33E37BA-44A7-42CD-9EF9-526D250041C0}" type="datetimeFigureOut">
              <a:rPr lang="pt-BR" smtClean="0"/>
              <a:t>23/06/2025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3D5302C-650A-4980-9FD6-7CD1CBE0831F}" type="slidenum">
              <a:rPr lang="pt-BR" smtClean="0"/>
              <a:t>‹nº›</a:t>
            </a:fld>
            <a:endParaRPr lang="pt-BR"/>
          </a:p>
        </p:txBody>
      </p:sp>
    </p:spTree>
    <p:extLst>
      <p:ext uri="{BB962C8B-B14F-4D97-AF65-F5344CB8AC3E}">
        <p14:creationId xmlns:p14="http://schemas.microsoft.com/office/powerpoint/2010/main" val="322570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D33E37BA-44A7-42CD-9EF9-526D250041C0}" type="datetimeFigureOut">
              <a:rPr lang="pt-BR" smtClean="0"/>
              <a:t>23/06/2025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3D5302C-650A-4980-9FD6-7CD1CBE0831F}" type="slidenum">
              <a:rPr lang="pt-BR" smtClean="0"/>
              <a:t>‹nº›</a:t>
            </a:fld>
            <a:endParaRPr lang="pt-BR"/>
          </a:p>
        </p:txBody>
      </p:sp>
    </p:spTree>
    <p:extLst>
      <p:ext uri="{BB962C8B-B14F-4D97-AF65-F5344CB8AC3E}">
        <p14:creationId xmlns:p14="http://schemas.microsoft.com/office/powerpoint/2010/main" val="423471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D33E37BA-44A7-42CD-9EF9-526D250041C0}" type="datetimeFigureOut">
              <a:rPr lang="pt-BR" smtClean="0"/>
              <a:t>23/06/2025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3D5302C-650A-4980-9FD6-7CD1CBE0831F}" type="slidenum">
              <a:rPr lang="pt-BR" smtClean="0"/>
              <a:t>‹nº›</a:t>
            </a:fld>
            <a:endParaRPr lang="pt-BR"/>
          </a:p>
        </p:txBody>
      </p:sp>
    </p:spTree>
    <p:extLst>
      <p:ext uri="{BB962C8B-B14F-4D97-AF65-F5344CB8AC3E}">
        <p14:creationId xmlns:p14="http://schemas.microsoft.com/office/powerpoint/2010/main" val="88753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33E37BA-44A7-42CD-9EF9-526D250041C0}" type="datetimeFigureOut">
              <a:rPr lang="pt-BR" smtClean="0"/>
              <a:t>23/06/2025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3D5302C-650A-4980-9FD6-7CD1CBE0831F}" type="slidenum">
              <a:rPr lang="pt-BR" smtClean="0"/>
              <a:t>‹nº›</a:t>
            </a:fld>
            <a:endParaRPr lang="pt-BR"/>
          </a:p>
        </p:txBody>
      </p:sp>
    </p:spTree>
    <p:extLst>
      <p:ext uri="{BB962C8B-B14F-4D97-AF65-F5344CB8AC3E}">
        <p14:creationId xmlns:p14="http://schemas.microsoft.com/office/powerpoint/2010/main" val="222893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33E37BA-44A7-42CD-9EF9-526D250041C0}" type="datetimeFigureOut">
              <a:rPr lang="pt-BR" smtClean="0"/>
              <a:t>23/06/2025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3D5302C-650A-4980-9FD6-7CD1CBE0831F}" type="slidenum">
              <a:rPr lang="pt-BR" smtClean="0"/>
              <a:t>‹nº›</a:t>
            </a:fld>
            <a:endParaRPr lang="pt-BR"/>
          </a:p>
        </p:txBody>
      </p:sp>
    </p:spTree>
    <p:extLst>
      <p:ext uri="{BB962C8B-B14F-4D97-AF65-F5344CB8AC3E}">
        <p14:creationId xmlns:p14="http://schemas.microsoft.com/office/powerpoint/2010/main" val="174293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33E37BA-44A7-42CD-9EF9-526D250041C0}" type="datetimeFigureOut">
              <a:rPr lang="pt-BR" smtClean="0"/>
              <a:t>23/06/2025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3D5302C-650A-4980-9FD6-7CD1CBE0831F}" type="slidenum">
              <a:rPr lang="pt-BR" smtClean="0"/>
              <a:t>‹nº›</a:t>
            </a:fld>
            <a:endParaRPr lang="pt-BR"/>
          </a:p>
        </p:txBody>
      </p:sp>
    </p:spTree>
    <p:extLst>
      <p:ext uri="{BB962C8B-B14F-4D97-AF65-F5344CB8AC3E}">
        <p14:creationId xmlns:p14="http://schemas.microsoft.com/office/powerpoint/2010/main" val="323876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E37BA-44A7-42CD-9EF9-526D250041C0}" type="datetimeFigureOut">
              <a:rPr lang="pt-BR" smtClean="0"/>
              <a:t>23/06/2025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5302C-650A-4980-9FD6-7CD1CBE0831F}" type="slidenum">
              <a:rPr lang="pt-BR" smtClean="0"/>
              <a:t>‹nº›</a:t>
            </a:fld>
            <a:endParaRPr lang="pt-BR"/>
          </a:p>
        </p:txBody>
      </p:sp>
    </p:spTree>
    <p:extLst>
      <p:ext uri="{BB962C8B-B14F-4D97-AF65-F5344CB8AC3E}">
        <p14:creationId xmlns:p14="http://schemas.microsoft.com/office/powerpoint/2010/main" val="639961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m 8"/>
          <p:cNvPicPr>
            <a:picLocks noChangeAspect="1"/>
          </p:cNvPicPr>
          <p:nvPr/>
        </p:nvPicPr>
        <p:blipFill rotWithShape="1">
          <a:blip r:embed="rId3" cstate="print">
            <a:extLst>
              <a:ext uri="{28A0092B-C50C-407E-A947-70E740481C1C}">
                <a14:useLocalDpi xmlns:a14="http://schemas.microsoft.com/office/drawing/2010/main" val="0"/>
              </a:ext>
            </a:extLst>
          </a:blip>
          <a:srcRect t="76158"/>
          <a:stretch/>
        </p:blipFill>
        <p:spPr>
          <a:xfrm>
            <a:off x="0" y="5222789"/>
            <a:ext cx="12192000" cy="1634905"/>
          </a:xfrm>
          <a:prstGeom prst="rect">
            <a:avLst/>
          </a:prstGeom>
        </p:spPr>
      </p:pic>
      <p:pic>
        <p:nvPicPr>
          <p:cNvPr id="10" name="Imagem 9"/>
          <p:cNvPicPr>
            <a:picLocks noChangeAspect="1"/>
          </p:cNvPicPr>
          <p:nvPr/>
        </p:nvPicPr>
        <p:blipFill rotWithShape="1">
          <a:blip r:embed="rId4" cstate="print">
            <a:extLst>
              <a:ext uri="{28A0092B-C50C-407E-A947-70E740481C1C}">
                <a14:useLocalDpi xmlns:a14="http://schemas.microsoft.com/office/drawing/2010/main" val="0"/>
              </a:ext>
            </a:extLst>
          </a:blip>
          <a:srcRect l="9122" t="81324" r="75946" b="4621"/>
          <a:stretch/>
        </p:blipFill>
        <p:spPr>
          <a:xfrm>
            <a:off x="1112108" y="5577016"/>
            <a:ext cx="1820562" cy="963827"/>
          </a:xfrm>
          <a:prstGeom prst="rect">
            <a:avLst/>
          </a:prstGeom>
        </p:spPr>
      </p:pic>
      <p:pic>
        <p:nvPicPr>
          <p:cNvPr id="11" name="Imagem 10"/>
          <p:cNvPicPr>
            <a:picLocks noChangeAspect="1"/>
          </p:cNvPicPr>
          <p:nvPr/>
        </p:nvPicPr>
        <p:blipFill rotWithShape="1">
          <a:blip r:embed="rId4" cstate="print">
            <a:extLst>
              <a:ext uri="{28A0092B-C50C-407E-A947-70E740481C1C}">
                <a14:useLocalDpi xmlns:a14="http://schemas.microsoft.com/office/drawing/2010/main" val="0"/>
              </a:ext>
            </a:extLst>
          </a:blip>
          <a:srcRect l="25339" t="84207" r="49324" b="10147"/>
          <a:stretch/>
        </p:blipFill>
        <p:spPr>
          <a:xfrm>
            <a:off x="3089188" y="5774724"/>
            <a:ext cx="3089189" cy="387179"/>
          </a:xfrm>
          <a:prstGeom prst="rect">
            <a:avLst/>
          </a:prstGeom>
        </p:spPr>
      </p:pic>
      <p:pic>
        <p:nvPicPr>
          <p:cNvPr id="12" name="Imagem 11"/>
          <p:cNvPicPr>
            <a:picLocks noChangeAspect="1"/>
          </p:cNvPicPr>
          <p:nvPr/>
        </p:nvPicPr>
        <p:blipFill rotWithShape="1">
          <a:blip r:embed="rId5" cstate="print">
            <a:extLst>
              <a:ext uri="{28A0092B-C50C-407E-A947-70E740481C1C}">
                <a14:useLocalDpi xmlns:a14="http://schemas.microsoft.com/office/drawing/2010/main" val="0"/>
              </a:ext>
            </a:extLst>
          </a:blip>
          <a:srcRect l="25406" t="89733" r="49729" b="7023"/>
          <a:stretch/>
        </p:blipFill>
        <p:spPr>
          <a:xfrm>
            <a:off x="3097426" y="6153665"/>
            <a:ext cx="3031525" cy="222422"/>
          </a:xfrm>
          <a:prstGeom prst="rect">
            <a:avLst/>
          </a:prstGeom>
        </p:spPr>
      </p:pic>
      <p:pic>
        <p:nvPicPr>
          <p:cNvPr id="13" name="Imagem 12"/>
          <p:cNvPicPr>
            <a:picLocks noChangeAspect="1"/>
          </p:cNvPicPr>
          <p:nvPr/>
        </p:nvPicPr>
        <p:blipFill rotWithShape="1">
          <a:blip r:embed="rId6" cstate="print">
            <a:extLst>
              <a:ext uri="{28A0092B-C50C-407E-A947-70E740481C1C}">
                <a14:useLocalDpi xmlns:a14="http://schemas.microsoft.com/office/drawing/2010/main" val="0"/>
              </a:ext>
            </a:extLst>
          </a:blip>
          <a:srcRect l="51824" t="81324" r="46554"/>
          <a:stretch/>
        </p:blipFill>
        <p:spPr>
          <a:xfrm>
            <a:off x="6318422" y="5577016"/>
            <a:ext cx="197708" cy="1280678"/>
          </a:xfrm>
          <a:prstGeom prst="rect">
            <a:avLst/>
          </a:prstGeom>
        </p:spPr>
      </p:pic>
      <p:pic>
        <p:nvPicPr>
          <p:cNvPr id="14" name="Imagem 13"/>
          <p:cNvPicPr>
            <a:picLocks noChangeAspect="1"/>
          </p:cNvPicPr>
          <p:nvPr/>
        </p:nvPicPr>
        <p:blipFill rotWithShape="1">
          <a:blip r:embed="rId4" cstate="print">
            <a:extLst>
              <a:ext uri="{28A0092B-C50C-407E-A947-70E740481C1C}">
                <a14:useLocalDpi xmlns:a14="http://schemas.microsoft.com/office/drawing/2010/main" val="0"/>
              </a:ext>
            </a:extLst>
          </a:blip>
          <a:srcRect l="54798" t="81324" r="31080" b="3659"/>
          <a:stretch/>
        </p:blipFill>
        <p:spPr>
          <a:xfrm>
            <a:off x="6680886" y="5577016"/>
            <a:ext cx="1721709" cy="1029730"/>
          </a:xfrm>
          <a:prstGeom prst="rect">
            <a:avLst/>
          </a:prstGeom>
        </p:spPr>
      </p:pic>
      <p:pic>
        <p:nvPicPr>
          <p:cNvPr id="15" name="Imagem 14"/>
          <p:cNvPicPr>
            <a:picLocks noChangeAspect="1"/>
          </p:cNvPicPr>
          <p:nvPr/>
        </p:nvPicPr>
        <p:blipFill rotWithShape="1">
          <a:blip r:embed="rId7" cstate="print">
            <a:extLst>
              <a:ext uri="{28A0092B-C50C-407E-A947-70E740481C1C}">
                <a14:useLocalDpi xmlns:a14="http://schemas.microsoft.com/office/drawing/2010/main" val="0"/>
              </a:ext>
            </a:extLst>
          </a:blip>
          <a:srcRect l="70136" t="81324" r="28107"/>
          <a:stretch/>
        </p:blipFill>
        <p:spPr>
          <a:xfrm>
            <a:off x="8550876" y="5577016"/>
            <a:ext cx="214183" cy="1280678"/>
          </a:xfrm>
          <a:prstGeom prst="rect">
            <a:avLst/>
          </a:prstGeom>
        </p:spPr>
      </p:pic>
      <p:pic>
        <p:nvPicPr>
          <p:cNvPr id="16" name="Imagem 15"/>
          <p:cNvPicPr>
            <a:picLocks noChangeAspect="1"/>
          </p:cNvPicPr>
          <p:nvPr/>
        </p:nvPicPr>
        <p:blipFill rotWithShape="1">
          <a:blip r:embed="rId4" cstate="print">
            <a:extLst>
              <a:ext uri="{28A0092B-C50C-407E-A947-70E740481C1C}">
                <a14:useLocalDpi xmlns:a14="http://schemas.microsoft.com/office/drawing/2010/main" val="0"/>
              </a:ext>
            </a:extLst>
          </a:blip>
          <a:srcRect l="72906" t="81324" r="16689" b="4260"/>
          <a:stretch/>
        </p:blipFill>
        <p:spPr>
          <a:xfrm>
            <a:off x="8888627" y="5577016"/>
            <a:ext cx="1268628" cy="988541"/>
          </a:xfrm>
          <a:prstGeom prst="rect">
            <a:avLst/>
          </a:prstGeom>
        </p:spPr>
      </p:pic>
      <p:pic>
        <p:nvPicPr>
          <p:cNvPr id="17" name="Imagem 16"/>
          <p:cNvPicPr>
            <a:picLocks noChangeAspect="1"/>
          </p:cNvPicPr>
          <p:nvPr/>
        </p:nvPicPr>
        <p:blipFill rotWithShape="1">
          <a:blip r:embed="rId8" cstate="print">
            <a:extLst>
              <a:ext uri="{28A0092B-C50C-407E-A947-70E740481C1C}">
                <a14:useLocalDpi xmlns:a14="http://schemas.microsoft.com/office/drawing/2010/main" val="0"/>
              </a:ext>
            </a:extLst>
          </a:blip>
          <a:srcRect l="84527" t="81324" r="13851"/>
          <a:stretch/>
        </p:blipFill>
        <p:spPr>
          <a:xfrm>
            <a:off x="10305534" y="5577016"/>
            <a:ext cx="197709" cy="1280678"/>
          </a:xfrm>
          <a:prstGeom prst="rect">
            <a:avLst/>
          </a:prstGeom>
        </p:spPr>
      </p:pic>
      <p:pic>
        <p:nvPicPr>
          <p:cNvPr id="18" name="Imagem 17"/>
          <p:cNvPicPr>
            <a:picLocks noChangeAspect="1"/>
          </p:cNvPicPr>
          <p:nvPr/>
        </p:nvPicPr>
        <p:blipFill rotWithShape="1">
          <a:blip r:embed="rId4" cstate="print">
            <a:extLst>
              <a:ext uri="{28A0092B-C50C-407E-A947-70E740481C1C}">
                <a14:useLocalDpi xmlns:a14="http://schemas.microsoft.com/office/drawing/2010/main" val="0"/>
              </a:ext>
            </a:extLst>
          </a:blip>
          <a:srcRect l="87365" t="81324" r="3851" b="3659"/>
          <a:stretch/>
        </p:blipFill>
        <p:spPr>
          <a:xfrm>
            <a:off x="10651524" y="5577016"/>
            <a:ext cx="1070919" cy="1029730"/>
          </a:xfrm>
          <a:prstGeom prst="rect">
            <a:avLst/>
          </a:prstGeom>
        </p:spPr>
      </p:pic>
      <p:pic>
        <p:nvPicPr>
          <p:cNvPr id="19" name="Imagem 18"/>
          <p:cNvPicPr>
            <a:picLocks noChangeAspect="1"/>
          </p:cNvPicPr>
          <p:nvPr/>
        </p:nvPicPr>
        <p:blipFill rotWithShape="1">
          <a:blip r:embed="rId4" cstate="print">
            <a:extLst>
              <a:ext uri="{28A0092B-C50C-407E-A947-70E740481C1C}">
                <a14:useLocalDpi xmlns:a14="http://schemas.microsoft.com/office/drawing/2010/main" val="0"/>
              </a:ext>
            </a:extLst>
          </a:blip>
          <a:srcRect l="83446" t="48769" r="-1" b="35375"/>
          <a:stretch/>
        </p:blipFill>
        <p:spPr>
          <a:xfrm>
            <a:off x="10173730" y="3344562"/>
            <a:ext cx="2018269" cy="1087395"/>
          </a:xfrm>
          <a:prstGeom prst="rect">
            <a:avLst/>
          </a:prstGeom>
        </p:spPr>
      </p:pic>
      <p:pic>
        <p:nvPicPr>
          <p:cNvPr id="8" name="Imagem 7"/>
          <p:cNvPicPr>
            <a:picLocks noChangeAspect="1"/>
          </p:cNvPicPr>
          <p:nvPr/>
        </p:nvPicPr>
        <p:blipFill rotWithShape="1">
          <a:blip r:embed="rId9" cstate="print">
            <a:extLst>
              <a:ext uri="{28A0092B-C50C-407E-A947-70E740481C1C}">
                <a14:useLocalDpi xmlns:a14="http://schemas.microsoft.com/office/drawing/2010/main" val="0"/>
              </a:ext>
            </a:extLst>
          </a:blip>
          <a:srcRect l="6038" t="12778" r="75731" b="67778"/>
          <a:stretch/>
        </p:blipFill>
        <p:spPr>
          <a:xfrm>
            <a:off x="736599" y="876300"/>
            <a:ext cx="2222501" cy="1333500"/>
          </a:xfrm>
          <a:prstGeom prst="rect">
            <a:avLst/>
          </a:prstGeom>
        </p:spPr>
      </p:pic>
      <p:pic>
        <p:nvPicPr>
          <p:cNvPr id="20" name="Imagem 19"/>
          <p:cNvPicPr>
            <a:picLocks noChangeAspect="1"/>
          </p:cNvPicPr>
          <p:nvPr/>
        </p:nvPicPr>
        <p:blipFill rotWithShape="1">
          <a:blip r:embed="rId10" cstate="print">
            <a:extLst>
              <a:ext uri="{28A0092B-C50C-407E-A947-70E740481C1C}">
                <a14:useLocalDpi xmlns:a14="http://schemas.microsoft.com/office/drawing/2010/main" val="0"/>
              </a:ext>
            </a:extLst>
          </a:blip>
          <a:srcRect l="5726" t="38518" r="47187" b="39259"/>
          <a:stretch/>
        </p:blipFill>
        <p:spPr>
          <a:xfrm>
            <a:off x="698501" y="2641600"/>
            <a:ext cx="5740400" cy="1524000"/>
          </a:xfrm>
          <a:prstGeom prst="rect">
            <a:avLst/>
          </a:prstGeom>
        </p:spPr>
      </p:pic>
    </p:spTree>
    <p:extLst>
      <p:ext uri="{BB962C8B-B14F-4D97-AF65-F5344CB8AC3E}">
        <p14:creationId xmlns:p14="http://schemas.microsoft.com/office/powerpoint/2010/main" val="3303383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300" fill="hold"/>
                                        <p:tgtEl>
                                          <p:spTgt spid="9"/>
                                        </p:tgtEl>
                                        <p:attrNameLst>
                                          <p:attrName>ppt_x</p:attrName>
                                        </p:attrNameLst>
                                      </p:cBhvr>
                                      <p:tavLst>
                                        <p:tav tm="0">
                                          <p:val>
                                            <p:strVal val="#ppt_x"/>
                                          </p:val>
                                        </p:tav>
                                        <p:tav tm="100000">
                                          <p:val>
                                            <p:strVal val="#ppt_x"/>
                                          </p:val>
                                        </p:tav>
                                      </p:tavLst>
                                    </p:anim>
                                    <p:anim calcmode="lin" valueType="num">
                                      <p:cBhvr additive="base">
                                        <p:cTn id="20" dur="3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18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3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childTnLst>
                                </p:cTn>
                              </p:par>
                            </p:childTnLst>
                          </p:cTn>
                        </p:par>
                        <p:par>
                          <p:cTn id="29" fill="hold">
                            <p:stCondLst>
                              <p:cond delay="255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childTnLst>
                                </p:cTn>
                              </p:par>
                            </p:childTnLst>
                          </p:cTn>
                        </p:par>
                        <p:par>
                          <p:cTn id="33" fill="hold">
                            <p:stCondLst>
                              <p:cond delay="2800"/>
                            </p:stCondLst>
                            <p:childTnLst>
                              <p:par>
                                <p:cTn id="34" presetID="10"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50"/>
                                        <p:tgtEl>
                                          <p:spTgt spid="13"/>
                                        </p:tgtEl>
                                      </p:cBhvr>
                                    </p:animEffect>
                                  </p:childTnLst>
                                </p:cTn>
                              </p:par>
                            </p:childTnLst>
                          </p:cTn>
                        </p:par>
                        <p:par>
                          <p:cTn id="37" fill="hold">
                            <p:stCondLst>
                              <p:cond delay="3050"/>
                            </p:stCondLst>
                            <p:childTnLst>
                              <p:par>
                                <p:cTn id="38" presetID="10"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50"/>
                                        <p:tgtEl>
                                          <p:spTgt spid="14"/>
                                        </p:tgtEl>
                                      </p:cBhvr>
                                    </p:animEffect>
                                  </p:childTnLst>
                                </p:cTn>
                              </p:par>
                            </p:childTnLst>
                          </p:cTn>
                        </p:par>
                        <p:par>
                          <p:cTn id="41" fill="hold">
                            <p:stCondLst>
                              <p:cond delay="330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50"/>
                                        <p:tgtEl>
                                          <p:spTgt spid="15"/>
                                        </p:tgtEl>
                                      </p:cBhvr>
                                    </p:animEffect>
                                  </p:childTnLst>
                                </p:cTn>
                              </p:par>
                            </p:childTnLst>
                          </p:cTn>
                        </p:par>
                        <p:par>
                          <p:cTn id="45" fill="hold">
                            <p:stCondLst>
                              <p:cond delay="3550"/>
                            </p:stCondLst>
                            <p:childTnLst>
                              <p:par>
                                <p:cTn id="46" presetID="10"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50"/>
                                        <p:tgtEl>
                                          <p:spTgt spid="16"/>
                                        </p:tgtEl>
                                      </p:cBhvr>
                                    </p:animEffect>
                                  </p:childTnLst>
                                </p:cTn>
                              </p:par>
                            </p:childTnLst>
                          </p:cTn>
                        </p:par>
                        <p:par>
                          <p:cTn id="49" fill="hold">
                            <p:stCondLst>
                              <p:cond delay="3800"/>
                            </p:stCondLst>
                            <p:childTnLst>
                              <p:par>
                                <p:cTn id="50" presetID="10"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50"/>
                                        <p:tgtEl>
                                          <p:spTgt spid="17"/>
                                        </p:tgtEl>
                                      </p:cBhvr>
                                    </p:animEffect>
                                  </p:childTnLst>
                                </p:cTn>
                              </p:par>
                            </p:childTnLst>
                          </p:cTn>
                        </p:par>
                        <p:par>
                          <p:cTn id="53" fill="hold">
                            <p:stCondLst>
                              <p:cond delay="405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1A5A02B-69F9-B782-BD67-C4E37EBA7AEC}"/>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94AC29CC-CDE7-A887-56A1-2BEC21E74B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A0D5D7C0-9610-B8A1-9630-FE4CDBC3FA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45D2960F-14D0-DFCE-57EB-A5ED2703CE40}"/>
              </a:ext>
            </a:extLst>
          </p:cNvPr>
          <p:cNvSpPr>
            <a:spLocks noGrp="1"/>
          </p:cNvSpPr>
          <p:nvPr>
            <p:ph type="subTitle" idx="1"/>
          </p:nvPr>
        </p:nvSpPr>
        <p:spPr>
          <a:xfrm>
            <a:off x="829337" y="569240"/>
            <a:ext cx="9228993" cy="535251"/>
          </a:xfrm>
        </p:spPr>
        <p:txBody>
          <a:bodyPr>
            <a:noAutofit/>
          </a:bodyPr>
          <a:lstStyle/>
          <a:p>
            <a:pPr marL="457200" indent="-457200" algn="just">
              <a:buFont typeface="Arial" panose="020B0604020202020204" pitchFamily="34" charset="0"/>
              <a:buChar char="•"/>
            </a:pPr>
            <a:r>
              <a:rPr lang="pt-BR" sz="3200" b="1" dirty="0">
                <a:solidFill>
                  <a:schemeClr val="accent4"/>
                </a:solidFill>
              </a:rPr>
              <a:t>PREJULGADO 2401 – Manutenção de frota veicular</a:t>
            </a:r>
            <a:endParaRPr lang="pt-BR" sz="3200" b="1" dirty="0">
              <a:solidFill>
                <a:schemeClr val="bg1"/>
              </a:solidFill>
            </a:endParaRPr>
          </a:p>
        </p:txBody>
      </p:sp>
      <p:sp>
        <p:nvSpPr>
          <p:cNvPr id="9" name="Subtítulo 2">
            <a:extLst>
              <a:ext uri="{FF2B5EF4-FFF2-40B4-BE49-F238E27FC236}">
                <a16:creationId xmlns:a16="http://schemas.microsoft.com/office/drawing/2014/main" id="{2BBB031B-7361-A47E-E0F0-597D2852404E}"/>
              </a:ext>
            </a:extLst>
          </p:cNvPr>
          <p:cNvSpPr txBox="1">
            <a:spLocks/>
          </p:cNvSpPr>
          <p:nvPr/>
        </p:nvSpPr>
        <p:spPr>
          <a:xfrm>
            <a:off x="829339" y="4683697"/>
            <a:ext cx="9577387" cy="1112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a:solidFill>
                <a:schemeClr val="bg1"/>
              </a:solidFill>
              <a:latin typeface="Microsoft JhengHei" panose="020B0604030504040204" pitchFamily="34" charset="-120"/>
              <a:ea typeface="Microsoft JhengHei" panose="020B0604030504040204" pitchFamily="34" charset="-120"/>
            </a:endParaRPr>
          </a:p>
        </p:txBody>
      </p:sp>
      <p:cxnSp>
        <p:nvCxnSpPr>
          <p:cNvPr id="2" name="Conector reto 2">
            <a:extLst>
              <a:ext uri="{FF2B5EF4-FFF2-40B4-BE49-F238E27FC236}">
                <a16:creationId xmlns:a16="http://schemas.microsoft.com/office/drawing/2014/main" id="{0D69AC92-AEB3-5FA4-28C0-F6B020624A3A}"/>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837A2545-DC17-7DBA-FC19-D7AC7E3D248C}"/>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7" name="CaixaDeTexto 6">
            <a:extLst>
              <a:ext uri="{FF2B5EF4-FFF2-40B4-BE49-F238E27FC236}">
                <a16:creationId xmlns:a16="http://schemas.microsoft.com/office/drawing/2014/main" id="{6E4865AE-9030-46BE-0E49-5B871F0C8E83}"/>
              </a:ext>
            </a:extLst>
          </p:cNvPr>
          <p:cNvSpPr txBox="1"/>
          <p:nvPr/>
        </p:nvSpPr>
        <p:spPr>
          <a:xfrm>
            <a:off x="829337" y="1699696"/>
            <a:ext cx="9390988" cy="1292662"/>
          </a:xfrm>
          <a:prstGeom prst="rect">
            <a:avLst/>
          </a:prstGeom>
          <a:noFill/>
        </p:spPr>
        <p:txBody>
          <a:bodyPr wrap="square">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A Administração deve descrever as peças que pretende contratar, elencando-as de forma exaustiva no Termo de Referência, </a:t>
            </a:r>
            <a:r>
              <a:rPr lang="pt-BR" sz="2600" u="sng" dirty="0">
                <a:solidFill>
                  <a:schemeClr val="bg1">
                    <a:lumMod val="95000"/>
                  </a:schemeClr>
                </a:solidFill>
              </a:rPr>
              <a:t>com base nas conclusões</a:t>
            </a:r>
            <a:r>
              <a:rPr lang="pt-BR" sz="2600" dirty="0">
                <a:solidFill>
                  <a:schemeClr val="bg1">
                    <a:lumMod val="95000"/>
                  </a:schemeClr>
                </a:solidFill>
              </a:rPr>
              <a:t> do </a:t>
            </a:r>
            <a:r>
              <a:rPr lang="pt-BR" sz="2600" dirty="0">
                <a:solidFill>
                  <a:srgbClr val="FF0000"/>
                </a:solidFill>
              </a:rPr>
              <a:t>Estudo Técnico Preliminar</a:t>
            </a:r>
            <a:r>
              <a:rPr lang="pt-BR" sz="2600" dirty="0">
                <a:solidFill>
                  <a:schemeClr val="bg1">
                    <a:lumMod val="95000"/>
                  </a:schemeClr>
                </a:solidFill>
              </a:rPr>
              <a:t> realizado</a:t>
            </a:r>
            <a:r>
              <a:rPr lang="pt-BR" sz="2600" b="1" dirty="0">
                <a:solidFill>
                  <a:schemeClr val="bg1">
                    <a:lumMod val="95000"/>
                  </a:schemeClr>
                </a:solidFill>
              </a:rPr>
              <a:t>.</a:t>
            </a:r>
            <a:endParaRPr lang="pt-BR" sz="2600" dirty="0">
              <a:solidFill>
                <a:schemeClr val="bg1">
                  <a:lumMod val="95000"/>
                </a:schemeClr>
              </a:solidFill>
            </a:endParaRPr>
          </a:p>
        </p:txBody>
      </p:sp>
      <p:sp>
        <p:nvSpPr>
          <p:cNvPr id="12" name="CaixaDeTexto 11">
            <a:extLst>
              <a:ext uri="{FF2B5EF4-FFF2-40B4-BE49-F238E27FC236}">
                <a16:creationId xmlns:a16="http://schemas.microsoft.com/office/drawing/2014/main" id="{267A2FDC-3526-35D6-3F1D-637E53F3F87F}"/>
              </a:ext>
            </a:extLst>
          </p:cNvPr>
          <p:cNvSpPr txBox="1"/>
          <p:nvPr/>
        </p:nvSpPr>
        <p:spPr>
          <a:xfrm>
            <a:off x="829337" y="3287657"/>
            <a:ext cx="9390988" cy="2092881"/>
          </a:xfrm>
          <a:prstGeom prst="rect">
            <a:avLst/>
          </a:prstGeom>
          <a:noFill/>
        </p:spPr>
        <p:txBody>
          <a:bodyPr wrap="square">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Se não for possível elencar de forma exaustiva [...] deve realizar a estimativa das peças e serviços necessários para as revisões preventivas e corretivas dos veículos da sua frota atual, utilizando esses dados para fins definição dos quantitativos em licitação para registro de preços. </a:t>
            </a:r>
          </a:p>
        </p:txBody>
      </p:sp>
    </p:spTree>
    <p:extLst>
      <p:ext uri="{BB962C8B-B14F-4D97-AF65-F5344CB8AC3E}">
        <p14:creationId xmlns:p14="http://schemas.microsoft.com/office/powerpoint/2010/main" val="403098930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A2D7FB-FAFE-8F7F-192B-D1585653903D}"/>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CC39F8E5-46CB-433D-C7E7-37E8D74562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2BA1FDB5-C574-AB7C-CC95-F6260782E5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FAEEBF15-131D-02DD-D888-CD470CFB1482}"/>
              </a:ext>
            </a:extLst>
          </p:cNvPr>
          <p:cNvSpPr>
            <a:spLocks noGrp="1"/>
          </p:cNvSpPr>
          <p:nvPr>
            <p:ph type="subTitle" idx="1"/>
          </p:nvPr>
        </p:nvSpPr>
        <p:spPr>
          <a:xfrm>
            <a:off x="829337" y="569240"/>
            <a:ext cx="9228993" cy="535251"/>
          </a:xfrm>
        </p:spPr>
        <p:txBody>
          <a:bodyPr>
            <a:noAutofit/>
          </a:bodyPr>
          <a:lstStyle/>
          <a:p>
            <a:pPr marL="457200" indent="-457200" algn="just">
              <a:buFont typeface="Courier New" panose="02070309020205020404" pitchFamily="49" charset="0"/>
              <a:buChar char="o"/>
            </a:pPr>
            <a:r>
              <a:rPr lang="pt-BR" sz="2800" b="1" dirty="0">
                <a:solidFill>
                  <a:schemeClr val="accent4"/>
                </a:solidFill>
              </a:rPr>
              <a:t>Estudo técnico preliminar –</a:t>
            </a:r>
            <a:r>
              <a:rPr lang="pt-BR" sz="3200" b="1" dirty="0">
                <a:solidFill>
                  <a:schemeClr val="accent4"/>
                </a:solidFill>
              </a:rPr>
              <a:t> </a:t>
            </a:r>
            <a:r>
              <a:rPr lang="pt-BR" sz="2800" dirty="0">
                <a:solidFill>
                  <a:schemeClr val="accent4"/>
                </a:solidFill>
              </a:rPr>
              <a:t>digressão histórico-normativa</a:t>
            </a:r>
            <a:endParaRPr lang="pt-BR" sz="2800" dirty="0">
              <a:solidFill>
                <a:schemeClr val="bg1"/>
              </a:solidFill>
            </a:endParaRPr>
          </a:p>
        </p:txBody>
      </p:sp>
      <p:sp>
        <p:nvSpPr>
          <p:cNvPr id="9" name="Subtítulo 2">
            <a:extLst>
              <a:ext uri="{FF2B5EF4-FFF2-40B4-BE49-F238E27FC236}">
                <a16:creationId xmlns:a16="http://schemas.microsoft.com/office/drawing/2014/main" id="{EA52F791-1C33-53DE-1388-35B3F7B61DF7}"/>
              </a:ext>
            </a:extLst>
          </p:cNvPr>
          <p:cNvSpPr txBox="1">
            <a:spLocks/>
          </p:cNvSpPr>
          <p:nvPr/>
        </p:nvSpPr>
        <p:spPr>
          <a:xfrm>
            <a:off x="829339" y="4683697"/>
            <a:ext cx="9577387" cy="1112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a:solidFill>
                <a:schemeClr val="bg1"/>
              </a:solidFill>
              <a:latin typeface="Microsoft JhengHei" panose="020B0604030504040204" pitchFamily="34" charset="-120"/>
              <a:ea typeface="Microsoft JhengHei" panose="020B0604030504040204" pitchFamily="34" charset="-120"/>
            </a:endParaRPr>
          </a:p>
        </p:txBody>
      </p:sp>
      <p:cxnSp>
        <p:nvCxnSpPr>
          <p:cNvPr id="2" name="Conector reto 2">
            <a:extLst>
              <a:ext uri="{FF2B5EF4-FFF2-40B4-BE49-F238E27FC236}">
                <a16:creationId xmlns:a16="http://schemas.microsoft.com/office/drawing/2014/main" id="{80409CB3-7131-267A-7541-217C19D6B85A}"/>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FEADBC04-F94A-3291-A824-364E79E26DEF}"/>
              </a:ext>
            </a:extLst>
          </p:cNvPr>
          <p:cNvSpPr txBox="1"/>
          <p:nvPr/>
        </p:nvSpPr>
        <p:spPr>
          <a:xfrm>
            <a:off x="829337" y="1238573"/>
            <a:ext cx="9228993" cy="5078313"/>
          </a:xfrm>
          <a:prstGeom prst="rect">
            <a:avLst/>
          </a:prstGeom>
          <a:noFill/>
        </p:spPr>
        <p:txBody>
          <a:bodyPr wrap="square" rtlCol="0">
            <a:spAutoFit/>
          </a:bodyPr>
          <a:lstStyle/>
          <a:p>
            <a:pPr marL="457200" indent="-457200">
              <a:buFont typeface="Arial" panose="020B0604020202020204" pitchFamily="34" charset="0"/>
              <a:buChar char="•"/>
            </a:pPr>
            <a:r>
              <a:rPr lang="pt-BR" sz="2600" dirty="0">
                <a:solidFill>
                  <a:schemeClr val="accent4"/>
                </a:solidFill>
              </a:rPr>
              <a:t>Leis 8.666/93 (art. 6, IX), 12.462/11 (art. 2, IV) e 13.303/16 (art. 42, VIII)</a:t>
            </a:r>
          </a:p>
          <a:p>
            <a:r>
              <a:rPr lang="pt-BR" sz="2600" dirty="0">
                <a:solidFill>
                  <a:schemeClr val="bg1">
                    <a:lumMod val="95000"/>
                  </a:schemeClr>
                </a:solidFill>
              </a:rPr>
              <a:t>Projeto básico – conjunto de elementos necessários e suficientes, com nível de precisão adequado, para caracterizar a obra ou serviço, elaborado com base nas indicações dos </a:t>
            </a:r>
            <a:r>
              <a:rPr lang="pt-BR" sz="2600" u="sng" dirty="0">
                <a:solidFill>
                  <a:schemeClr val="bg1">
                    <a:lumMod val="95000"/>
                  </a:schemeClr>
                </a:solidFill>
              </a:rPr>
              <a:t>estudos técnicos preliminares</a:t>
            </a:r>
            <a:r>
              <a:rPr lang="pt-BR" sz="2600" dirty="0">
                <a:solidFill>
                  <a:schemeClr val="bg1">
                    <a:lumMod val="95000"/>
                  </a:schemeClr>
                </a:solidFill>
              </a:rPr>
              <a:t>. [...].</a:t>
            </a:r>
          </a:p>
          <a:p>
            <a:endParaRPr lang="pt-BR" sz="1200" dirty="0">
              <a:solidFill>
                <a:schemeClr val="bg1">
                  <a:lumMod val="95000"/>
                </a:schemeClr>
              </a:solidFill>
            </a:endParaRPr>
          </a:p>
          <a:p>
            <a:pPr marL="457200" indent="-457200">
              <a:buFont typeface="Arial" panose="020B0604020202020204" pitchFamily="34" charset="0"/>
              <a:buChar char="•"/>
            </a:pPr>
            <a:r>
              <a:rPr lang="pt-BR" sz="2600" dirty="0">
                <a:solidFill>
                  <a:schemeClr val="accent4"/>
                </a:solidFill>
              </a:rPr>
              <a:t>Decreto 10.024/19 – Regulamentação do Pregão eletrônico</a:t>
            </a:r>
          </a:p>
          <a:p>
            <a:r>
              <a:rPr lang="pt-BR" sz="2600" dirty="0">
                <a:solidFill>
                  <a:schemeClr val="bg1">
                    <a:lumMod val="95000"/>
                  </a:schemeClr>
                </a:solidFill>
              </a:rPr>
              <a:t>Art. 3º. IV – </a:t>
            </a:r>
            <a:r>
              <a:rPr lang="pt-BR" sz="2600" b="1" dirty="0">
                <a:solidFill>
                  <a:schemeClr val="bg1">
                    <a:lumMod val="95000"/>
                  </a:schemeClr>
                </a:solidFill>
              </a:rPr>
              <a:t>ETP</a:t>
            </a:r>
            <a:r>
              <a:rPr lang="pt-BR" sz="2600" dirty="0">
                <a:solidFill>
                  <a:schemeClr val="bg1">
                    <a:lumMod val="95000"/>
                  </a:schemeClr>
                </a:solidFill>
              </a:rPr>
              <a:t> – documento constitutivo da primeira etapa do planejamento de uma contratação, que caracteriza o interesse público envolvido e a melhor solução ao problema a ser resolvido e que, na hipótese de conclusão pela viabilidade de contratação, fundamenta o termo de referência.</a:t>
            </a:r>
          </a:p>
        </p:txBody>
      </p:sp>
    </p:spTree>
    <p:extLst>
      <p:ext uri="{BB962C8B-B14F-4D97-AF65-F5344CB8AC3E}">
        <p14:creationId xmlns:p14="http://schemas.microsoft.com/office/powerpoint/2010/main" val="209502872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F73CCDB-6F5F-8242-3665-786ABC787C18}"/>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748C6993-02A3-64A5-6EFD-DC72869794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B3753315-DFE8-6951-526E-FA7F94A36B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64E7020D-54C6-ABB7-7F68-912E348C5DBE}"/>
              </a:ext>
            </a:extLst>
          </p:cNvPr>
          <p:cNvSpPr>
            <a:spLocks noGrp="1"/>
          </p:cNvSpPr>
          <p:nvPr>
            <p:ph type="subTitle" idx="1"/>
          </p:nvPr>
        </p:nvSpPr>
        <p:spPr>
          <a:xfrm>
            <a:off x="829337" y="569240"/>
            <a:ext cx="9228993" cy="535251"/>
          </a:xfrm>
        </p:spPr>
        <p:txBody>
          <a:bodyPr>
            <a:noAutofit/>
          </a:bodyPr>
          <a:lstStyle/>
          <a:p>
            <a:pPr marL="457200" indent="-457200" algn="just">
              <a:buFont typeface="Courier New" panose="02070309020205020404" pitchFamily="49" charset="0"/>
              <a:buChar char="o"/>
            </a:pPr>
            <a:r>
              <a:rPr lang="pt-BR" sz="2800" b="1" dirty="0">
                <a:solidFill>
                  <a:schemeClr val="accent4"/>
                </a:solidFill>
              </a:rPr>
              <a:t>Estudo técnico preliminar –</a:t>
            </a:r>
            <a:r>
              <a:rPr lang="pt-BR" sz="3200" b="1" dirty="0">
                <a:solidFill>
                  <a:schemeClr val="accent4"/>
                </a:solidFill>
              </a:rPr>
              <a:t> </a:t>
            </a:r>
            <a:r>
              <a:rPr lang="pt-BR" sz="2800" dirty="0">
                <a:solidFill>
                  <a:schemeClr val="accent4"/>
                </a:solidFill>
              </a:rPr>
              <a:t>e hoje, o que é? (NLL)</a:t>
            </a:r>
            <a:endParaRPr lang="pt-BR" sz="2800" dirty="0">
              <a:solidFill>
                <a:schemeClr val="bg1"/>
              </a:solidFill>
            </a:endParaRPr>
          </a:p>
        </p:txBody>
      </p:sp>
      <p:cxnSp>
        <p:nvCxnSpPr>
          <p:cNvPr id="2" name="Conector reto 2">
            <a:extLst>
              <a:ext uri="{FF2B5EF4-FFF2-40B4-BE49-F238E27FC236}">
                <a16:creationId xmlns:a16="http://schemas.microsoft.com/office/drawing/2014/main" id="{C9E472F2-E00E-DF5C-864E-8967A5AFA79B}"/>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8A2966AA-1555-0E4E-A2A0-58C97006E1B1}"/>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4" name="CaixaDeTexto 3">
            <a:extLst>
              <a:ext uri="{FF2B5EF4-FFF2-40B4-BE49-F238E27FC236}">
                <a16:creationId xmlns:a16="http://schemas.microsoft.com/office/drawing/2014/main" id="{16B709BA-DDE3-08B8-2E16-F06509CEEB0A}"/>
              </a:ext>
            </a:extLst>
          </p:cNvPr>
          <p:cNvSpPr txBox="1"/>
          <p:nvPr/>
        </p:nvSpPr>
        <p:spPr>
          <a:xfrm>
            <a:off x="829337" y="2484854"/>
            <a:ext cx="9972776" cy="2492990"/>
          </a:xfrm>
          <a:prstGeom prst="rect">
            <a:avLst/>
          </a:prstGeom>
          <a:noFill/>
        </p:spPr>
        <p:txBody>
          <a:bodyPr wrap="square" rtlCol="0">
            <a:spAutoFit/>
          </a:bodyPr>
          <a:lstStyle/>
          <a:p>
            <a:r>
              <a:rPr lang="pt-BR" sz="2600" dirty="0">
                <a:solidFill>
                  <a:schemeClr val="bg1">
                    <a:lumMod val="95000"/>
                  </a:schemeClr>
                </a:solidFill>
              </a:rPr>
              <a:t>Art. 6º [...]</a:t>
            </a:r>
          </a:p>
          <a:p>
            <a:r>
              <a:rPr lang="pt-BR" sz="2600" dirty="0">
                <a:solidFill>
                  <a:schemeClr val="bg1">
                    <a:lumMod val="95000"/>
                  </a:schemeClr>
                </a:solidFill>
              </a:rPr>
              <a:t>XX – </a:t>
            </a:r>
            <a:r>
              <a:rPr lang="pt-BR" sz="2600" b="1" dirty="0">
                <a:solidFill>
                  <a:schemeClr val="bg1">
                    <a:lumMod val="95000"/>
                  </a:schemeClr>
                </a:solidFill>
              </a:rPr>
              <a:t>[...] </a:t>
            </a:r>
            <a:r>
              <a:rPr lang="pt-BR" sz="2600" dirty="0">
                <a:solidFill>
                  <a:schemeClr val="bg1">
                    <a:lumMod val="95000"/>
                  </a:schemeClr>
                </a:solidFill>
              </a:rPr>
              <a:t>documento constitutivo da </a:t>
            </a:r>
            <a:r>
              <a:rPr lang="pt-BR" sz="2600" b="1" dirty="0">
                <a:solidFill>
                  <a:schemeClr val="bg1">
                    <a:lumMod val="95000"/>
                  </a:schemeClr>
                </a:solidFill>
              </a:rPr>
              <a:t>primeira etapa do planejamento de uma contratação</a:t>
            </a:r>
            <a:r>
              <a:rPr lang="pt-BR" sz="2600" dirty="0">
                <a:solidFill>
                  <a:schemeClr val="bg1">
                    <a:lumMod val="95000"/>
                  </a:schemeClr>
                </a:solidFill>
              </a:rPr>
              <a:t> que caracteriza o </a:t>
            </a:r>
            <a:r>
              <a:rPr lang="pt-BR" sz="2600" u="sng" dirty="0">
                <a:solidFill>
                  <a:schemeClr val="bg1">
                    <a:lumMod val="95000"/>
                  </a:schemeClr>
                </a:solidFill>
              </a:rPr>
              <a:t>interesse público envolvido</a:t>
            </a:r>
            <a:r>
              <a:rPr lang="pt-BR" sz="2600" dirty="0">
                <a:solidFill>
                  <a:schemeClr val="bg1">
                    <a:lumMod val="95000"/>
                  </a:schemeClr>
                </a:solidFill>
              </a:rPr>
              <a:t> e a sua </a:t>
            </a:r>
            <a:r>
              <a:rPr lang="pt-BR" sz="2600" u="sng" dirty="0">
                <a:solidFill>
                  <a:schemeClr val="bg1">
                    <a:lumMod val="95000"/>
                  </a:schemeClr>
                </a:solidFill>
              </a:rPr>
              <a:t>melhor solução</a:t>
            </a:r>
            <a:r>
              <a:rPr lang="pt-BR" sz="2600" dirty="0">
                <a:solidFill>
                  <a:schemeClr val="bg1">
                    <a:lumMod val="95000"/>
                  </a:schemeClr>
                </a:solidFill>
              </a:rPr>
              <a:t> e dá base ao anteprojeto, ao termo de referência ou ao projeto básico a serem elaborados caso se conclua pela viabilidade da contratação;</a:t>
            </a:r>
            <a:endParaRPr lang="pt-BR" sz="2600" b="1" dirty="0">
              <a:solidFill>
                <a:schemeClr val="bg1">
                  <a:lumMod val="95000"/>
                </a:schemeClr>
              </a:solidFill>
            </a:endParaRPr>
          </a:p>
        </p:txBody>
      </p:sp>
    </p:spTree>
    <p:extLst>
      <p:ext uri="{BB962C8B-B14F-4D97-AF65-F5344CB8AC3E}">
        <p14:creationId xmlns:p14="http://schemas.microsoft.com/office/powerpoint/2010/main" val="9877048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D843F-B3BE-69EA-2B0E-76824B7E9542}"/>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724D63C0-701D-3EE7-8C29-4784B1374B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181E660C-D7EE-1AC5-F537-B7AA636286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622EA827-F07F-CE4B-7E75-9BFF1FF8141C}"/>
              </a:ext>
            </a:extLst>
          </p:cNvPr>
          <p:cNvSpPr>
            <a:spLocks noGrp="1"/>
          </p:cNvSpPr>
          <p:nvPr>
            <p:ph type="subTitle" idx="1"/>
          </p:nvPr>
        </p:nvSpPr>
        <p:spPr>
          <a:xfrm>
            <a:off x="829337" y="569240"/>
            <a:ext cx="9228993" cy="535251"/>
          </a:xfrm>
        </p:spPr>
        <p:txBody>
          <a:bodyPr>
            <a:noAutofit/>
          </a:bodyPr>
          <a:lstStyle/>
          <a:p>
            <a:pPr marL="457200" indent="-457200" algn="just">
              <a:buFont typeface="Arial" panose="020B0604020202020204" pitchFamily="34" charset="0"/>
              <a:buChar char="•"/>
            </a:pPr>
            <a:r>
              <a:rPr lang="pt-BR" sz="3200" b="1" dirty="0">
                <a:solidFill>
                  <a:schemeClr val="accent4"/>
                </a:solidFill>
              </a:rPr>
              <a:t>PREJULGADO 2401 – Manutenção de frota veicular</a:t>
            </a:r>
            <a:endParaRPr lang="pt-BR" sz="3200" b="1" dirty="0">
              <a:solidFill>
                <a:schemeClr val="bg1"/>
              </a:solidFill>
            </a:endParaRPr>
          </a:p>
        </p:txBody>
      </p:sp>
      <p:cxnSp>
        <p:nvCxnSpPr>
          <p:cNvPr id="2" name="Conector reto 2">
            <a:extLst>
              <a:ext uri="{FF2B5EF4-FFF2-40B4-BE49-F238E27FC236}">
                <a16:creationId xmlns:a16="http://schemas.microsoft.com/office/drawing/2014/main" id="{6B242983-9FF4-05C8-07BF-E34A767CBBA6}"/>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EB5498A7-87BA-5124-E1FE-0E89B752239E}"/>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7" name="CaixaDeTexto 6">
            <a:extLst>
              <a:ext uri="{FF2B5EF4-FFF2-40B4-BE49-F238E27FC236}">
                <a16:creationId xmlns:a16="http://schemas.microsoft.com/office/drawing/2014/main" id="{6E8BDE44-D28B-FC74-719E-D89221ED7DA6}"/>
              </a:ext>
            </a:extLst>
          </p:cNvPr>
          <p:cNvSpPr txBox="1"/>
          <p:nvPr/>
        </p:nvSpPr>
        <p:spPr>
          <a:xfrm>
            <a:off x="829336" y="1269936"/>
            <a:ext cx="9471985" cy="1292662"/>
          </a:xfrm>
          <a:prstGeom prst="rect">
            <a:avLst/>
          </a:prstGeom>
          <a:noFill/>
        </p:spPr>
        <p:txBody>
          <a:bodyPr wrap="square">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Nos termos do art. 40 da Lei n. 14.133/2021, a </a:t>
            </a:r>
            <a:r>
              <a:rPr lang="pt-BR" sz="2600" b="1" dirty="0">
                <a:solidFill>
                  <a:schemeClr val="bg1">
                    <a:lumMod val="95000"/>
                  </a:schemeClr>
                </a:solidFill>
              </a:rPr>
              <a:t>licitação</a:t>
            </a:r>
            <a:r>
              <a:rPr lang="pt-BR" sz="2600" dirty="0">
                <a:solidFill>
                  <a:schemeClr val="bg1">
                    <a:lumMod val="95000"/>
                  </a:schemeClr>
                </a:solidFill>
              </a:rPr>
              <a:t> para a aquisição de peças destinadas à manutenção de veículos </a:t>
            </a:r>
            <a:r>
              <a:rPr lang="pt-BR" sz="2600" dirty="0">
                <a:solidFill>
                  <a:srgbClr val="FF0000"/>
                </a:solidFill>
              </a:rPr>
              <a:t>deve ser realizada por item/itens</a:t>
            </a:r>
            <a:r>
              <a:rPr lang="pt-BR" sz="2600" dirty="0">
                <a:solidFill>
                  <a:schemeClr val="bg1">
                    <a:lumMod val="95000"/>
                  </a:schemeClr>
                </a:solidFill>
              </a:rPr>
              <a:t> [...].</a:t>
            </a:r>
          </a:p>
        </p:txBody>
      </p:sp>
      <p:sp>
        <p:nvSpPr>
          <p:cNvPr id="12" name="CaixaDeTexto 11">
            <a:extLst>
              <a:ext uri="{FF2B5EF4-FFF2-40B4-BE49-F238E27FC236}">
                <a16:creationId xmlns:a16="http://schemas.microsoft.com/office/drawing/2014/main" id="{CA067AB6-6BE4-6F7C-24E6-341C751A2020}"/>
              </a:ext>
            </a:extLst>
          </p:cNvPr>
          <p:cNvSpPr txBox="1"/>
          <p:nvPr/>
        </p:nvSpPr>
        <p:spPr>
          <a:xfrm>
            <a:off x="829336" y="2728043"/>
            <a:ext cx="9390988" cy="1292662"/>
          </a:xfrm>
          <a:prstGeom prst="rect">
            <a:avLst/>
          </a:prstGeom>
          <a:noFill/>
        </p:spPr>
        <p:txBody>
          <a:bodyPr wrap="square">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 </a:t>
            </a:r>
            <a:r>
              <a:rPr lang="pt-BR" sz="2600" dirty="0">
                <a:solidFill>
                  <a:srgbClr val="FF0000"/>
                </a:solidFill>
              </a:rPr>
              <a:t>licitação por lotes</a:t>
            </a:r>
            <a:r>
              <a:rPr lang="pt-BR" sz="2600" dirty="0">
                <a:solidFill>
                  <a:schemeClr val="bg1">
                    <a:lumMod val="95000"/>
                  </a:schemeClr>
                </a:solidFill>
              </a:rPr>
              <a:t> deve ser precedida da demonstração da inviabilidade da adjudicação por item, com a demonstração da </a:t>
            </a:r>
            <a:r>
              <a:rPr lang="pt-BR" sz="2600" b="1" dirty="0">
                <a:solidFill>
                  <a:schemeClr val="bg1">
                    <a:lumMod val="95000"/>
                  </a:schemeClr>
                </a:solidFill>
              </a:rPr>
              <a:t>vantagem técnica e econômica </a:t>
            </a:r>
            <a:r>
              <a:rPr lang="pt-BR" sz="2600" dirty="0">
                <a:solidFill>
                  <a:schemeClr val="bg1">
                    <a:lumMod val="95000"/>
                  </a:schemeClr>
                </a:solidFill>
              </a:rPr>
              <a:t>[...]. </a:t>
            </a:r>
          </a:p>
        </p:txBody>
      </p:sp>
      <p:sp>
        <p:nvSpPr>
          <p:cNvPr id="4" name="CaixaDeTexto 3">
            <a:extLst>
              <a:ext uri="{FF2B5EF4-FFF2-40B4-BE49-F238E27FC236}">
                <a16:creationId xmlns:a16="http://schemas.microsoft.com/office/drawing/2014/main" id="{68FF79B4-774E-18C5-140C-96835C18FDCF}"/>
              </a:ext>
            </a:extLst>
          </p:cNvPr>
          <p:cNvSpPr txBox="1"/>
          <p:nvPr/>
        </p:nvSpPr>
        <p:spPr>
          <a:xfrm>
            <a:off x="829336" y="4161232"/>
            <a:ext cx="9471985" cy="492443"/>
          </a:xfrm>
          <a:prstGeom prst="rect">
            <a:avLst/>
          </a:prstGeom>
          <a:noFill/>
        </p:spPr>
        <p:txBody>
          <a:bodyPr wrap="square">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É possível [...]</a:t>
            </a:r>
            <a:r>
              <a:rPr lang="pt-BR" sz="2600" dirty="0">
                <a:solidFill>
                  <a:schemeClr val="bg1"/>
                </a:solidFill>
              </a:rPr>
              <a:t> </a:t>
            </a:r>
            <a:r>
              <a:rPr lang="pt-BR" sz="2600" dirty="0">
                <a:solidFill>
                  <a:srgbClr val="FF0000"/>
                </a:solidFill>
              </a:rPr>
              <a:t>quarteirização.</a:t>
            </a:r>
            <a:endParaRPr lang="pt-BR" sz="2600" dirty="0">
              <a:solidFill>
                <a:schemeClr val="bg1">
                  <a:lumMod val="95000"/>
                </a:schemeClr>
              </a:solidFill>
            </a:endParaRPr>
          </a:p>
        </p:txBody>
      </p:sp>
      <p:sp>
        <p:nvSpPr>
          <p:cNvPr id="6" name="CaixaDeTexto 5">
            <a:extLst>
              <a:ext uri="{FF2B5EF4-FFF2-40B4-BE49-F238E27FC236}">
                <a16:creationId xmlns:a16="http://schemas.microsoft.com/office/drawing/2014/main" id="{F890A593-BFF7-3FF7-A9AC-395E933D4642}"/>
              </a:ext>
            </a:extLst>
          </p:cNvPr>
          <p:cNvSpPr txBox="1"/>
          <p:nvPr/>
        </p:nvSpPr>
        <p:spPr>
          <a:xfrm>
            <a:off x="829336" y="4794202"/>
            <a:ext cx="9471985" cy="1292662"/>
          </a:xfrm>
          <a:prstGeom prst="rect">
            <a:avLst/>
          </a:prstGeom>
          <a:noFill/>
        </p:spPr>
        <p:txBody>
          <a:bodyPr wrap="square">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Deve-se</a:t>
            </a:r>
            <a:r>
              <a:rPr lang="pt-BR" sz="2600" dirty="0">
                <a:solidFill>
                  <a:schemeClr val="bg1"/>
                </a:solidFill>
              </a:rPr>
              <a:t> </a:t>
            </a:r>
            <a:r>
              <a:rPr lang="pt-BR" sz="2600" dirty="0">
                <a:solidFill>
                  <a:srgbClr val="FF0000"/>
                </a:solidFill>
              </a:rPr>
              <a:t>comprovar a vantajosidade da adoção da quarteirização no estudo técnico preliminar</a:t>
            </a:r>
            <a:r>
              <a:rPr lang="pt-BR" sz="2600" dirty="0">
                <a:solidFill>
                  <a:schemeClr val="bg1">
                    <a:lumMod val="95000"/>
                  </a:schemeClr>
                </a:solidFill>
              </a:rPr>
              <a:t> e </a:t>
            </a:r>
            <a:r>
              <a:rPr lang="pt-BR" sz="2600" u="sng" dirty="0">
                <a:solidFill>
                  <a:schemeClr val="bg1">
                    <a:lumMod val="95000"/>
                  </a:schemeClr>
                </a:solidFill>
              </a:rPr>
              <a:t>realizar a gestão compartilhada do contrato</a:t>
            </a:r>
            <a:r>
              <a:rPr lang="pt-BR" sz="2600" dirty="0">
                <a:solidFill>
                  <a:schemeClr val="bg1">
                    <a:lumMod val="95000"/>
                  </a:schemeClr>
                </a:solidFill>
              </a:rPr>
              <a:t>, com o efetivo controle e fiscalização [...].</a:t>
            </a:r>
          </a:p>
        </p:txBody>
      </p:sp>
    </p:spTree>
    <p:extLst>
      <p:ext uri="{BB962C8B-B14F-4D97-AF65-F5344CB8AC3E}">
        <p14:creationId xmlns:p14="http://schemas.microsoft.com/office/powerpoint/2010/main" val="36922483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F8625E9-94CB-E20E-AF56-C7E7D2F14CC9}"/>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EF22DA6B-A534-EDF3-BB04-BA506DD295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06D6DDB5-0B5E-8F29-AFEB-DB04074D14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E8F6101E-B57F-676E-454E-EA97D8003696}"/>
              </a:ext>
            </a:extLst>
          </p:cNvPr>
          <p:cNvSpPr>
            <a:spLocks noGrp="1"/>
          </p:cNvSpPr>
          <p:nvPr>
            <p:ph type="subTitle" idx="1"/>
          </p:nvPr>
        </p:nvSpPr>
        <p:spPr>
          <a:xfrm>
            <a:off x="829337" y="569240"/>
            <a:ext cx="9228993" cy="535251"/>
          </a:xfrm>
        </p:spPr>
        <p:txBody>
          <a:bodyPr>
            <a:noAutofit/>
          </a:bodyPr>
          <a:lstStyle/>
          <a:p>
            <a:pPr marL="457200" indent="-457200" algn="just">
              <a:buFont typeface="Courier New" panose="02070309020205020404" pitchFamily="49" charset="0"/>
              <a:buChar char="o"/>
            </a:pPr>
            <a:r>
              <a:rPr lang="pt-BR" sz="2800" b="1" dirty="0">
                <a:solidFill>
                  <a:schemeClr val="accent4"/>
                </a:solidFill>
              </a:rPr>
              <a:t>Estudo técnico preliminar –</a:t>
            </a:r>
            <a:r>
              <a:rPr lang="pt-BR" sz="3200" b="1" dirty="0">
                <a:solidFill>
                  <a:schemeClr val="accent4"/>
                </a:solidFill>
              </a:rPr>
              <a:t> </a:t>
            </a:r>
            <a:r>
              <a:rPr lang="pt-BR" sz="2800" dirty="0">
                <a:solidFill>
                  <a:schemeClr val="accent4"/>
                </a:solidFill>
              </a:rPr>
              <a:t>elementos obrigatórios</a:t>
            </a:r>
            <a:endParaRPr lang="pt-BR" sz="2800" dirty="0">
              <a:solidFill>
                <a:schemeClr val="bg1"/>
              </a:solidFill>
            </a:endParaRPr>
          </a:p>
        </p:txBody>
      </p:sp>
      <p:cxnSp>
        <p:nvCxnSpPr>
          <p:cNvPr id="2" name="Conector reto 2">
            <a:extLst>
              <a:ext uri="{FF2B5EF4-FFF2-40B4-BE49-F238E27FC236}">
                <a16:creationId xmlns:a16="http://schemas.microsoft.com/office/drawing/2014/main" id="{A6D8008B-2D36-06DB-29B6-7BF5869983F5}"/>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CEF25ABD-6B48-F9B7-B4BF-793F8046FFD7}"/>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4" name="CaixaDeTexto 3">
            <a:extLst>
              <a:ext uri="{FF2B5EF4-FFF2-40B4-BE49-F238E27FC236}">
                <a16:creationId xmlns:a16="http://schemas.microsoft.com/office/drawing/2014/main" id="{07CB9953-CC4F-8348-5147-FEC8B8AD8976}"/>
              </a:ext>
            </a:extLst>
          </p:cNvPr>
          <p:cNvSpPr txBox="1"/>
          <p:nvPr/>
        </p:nvSpPr>
        <p:spPr>
          <a:xfrm>
            <a:off x="829336" y="1225659"/>
            <a:ext cx="9972776" cy="1692771"/>
          </a:xfrm>
          <a:prstGeom prst="rect">
            <a:avLst/>
          </a:prstGeom>
          <a:noFill/>
        </p:spPr>
        <p:txBody>
          <a:bodyPr wrap="square" rtlCol="0">
            <a:spAutoFit/>
          </a:bodyPr>
          <a:lstStyle/>
          <a:p>
            <a:r>
              <a:rPr lang="pt-BR" sz="2600" dirty="0">
                <a:solidFill>
                  <a:schemeClr val="bg1">
                    <a:lumMod val="95000"/>
                  </a:schemeClr>
                </a:solidFill>
              </a:rPr>
              <a:t>Art. 18. A fase preparatória [...] deve compatibilizar-se com o PCA, sempre que elaborado [...], bem como abordar </a:t>
            </a:r>
            <a:r>
              <a:rPr lang="pt-BR" sz="2600" b="1" dirty="0">
                <a:solidFill>
                  <a:schemeClr val="bg1">
                    <a:lumMod val="95000"/>
                  </a:schemeClr>
                </a:solidFill>
              </a:rPr>
              <a:t>todas as considerações técnicas, mercadológicas e de gestão</a:t>
            </a:r>
            <a:r>
              <a:rPr lang="pt-BR" sz="2600" dirty="0">
                <a:solidFill>
                  <a:schemeClr val="bg1">
                    <a:lumMod val="95000"/>
                  </a:schemeClr>
                </a:solidFill>
              </a:rPr>
              <a:t> que podem interferir na contratação [...]:</a:t>
            </a:r>
          </a:p>
        </p:txBody>
      </p:sp>
      <p:sp>
        <p:nvSpPr>
          <p:cNvPr id="7" name="CaixaDeTexto 6">
            <a:extLst>
              <a:ext uri="{FF2B5EF4-FFF2-40B4-BE49-F238E27FC236}">
                <a16:creationId xmlns:a16="http://schemas.microsoft.com/office/drawing/2014/main" id="{42067DA5-81B2-8B4E-06F7-191BDBAD1ECA}"/>
              </a:ext>
            </a:extLst>
          </p:cNvPr>
          <p:cNvSpPr txBox="1"/>
          <p:nvPr/>
        </p:nvSpPr>
        <p:spPr>
          <a:xfrm>
            <a:off x="829338" y="2936557"/>
            <a:ext cx="9577387" cy="492443"/>
          </a:xfrm>
          <a:prstGeom prst="rect">
            <a:avLst/>
          </a:prstGeom>
          <a:noFill/>
        </p:spPr>
        <p:txBody>
          <a:bodyPr wrap="square">
            <a:spAutoFit/>
          </a:bodyPr>
          <a:lstStyle/>
          <a:p>
            <a:r>
              <a:rPr lang="pt-BR" sz="2600" dirty="0">
                <a:solidFill>
                  <a:schemeClr val="bg1">
                    <a:lumMod val="95000"/>
                  </a:schemeClr>
                </a:solidFill>
              </a:rPr>
              <a:t>§ 1º O ETP [...] conterá os seguintes elementos (obrigatórios – § 2º):</a:t>
            </a:r>
          </a:p>
        </p:txBody>
      </p:sp>
      <p:sp>
        <p:nvSpPr>
          <p:cNvPr id="9" name="CaixaDeTexto 8">
            <a:extLst>
              <a:ext uri="{FF2B5EF4-FFF2-40B4-BE49-F238E27FC236}">
                <a16:creationId xmlns:a16="http://schemas.microsoft.com/office/drawing/2014/main" id="{BF3F1290-7E22-417A-75A9-E15050419DD4}"/>
              </a:ext>
            </a:extLst>
          </p:cNvPr>
          <p:cNvSpPr txBox="1"/>
          <p:nvPr/>
        </p:nvSpPr>
        <p:spPr>
          <a:xfrm>
            <a:off x="829336" y="3448163"/>
            <a:ext cx="9972776" cy="2492990"/>
          </a:xfrm>
          <a:prstGeom prst="rect">
            <a:avLst/>
          </a:prstGeom>
          <a:noFill/>
        </p:spPr>
        <p:txBody>
          <a:bodyPr wrap="square" rtlCol="0">
            <a:spAutoFit/>
          </a:bodyPr>
          <a:lstStyle/>
          <a:p>
            <a:pPr marL="457200" indent="-457200">
              <a:buFont typeface="Courier New" panose="02070309020205020404" pitchFamily="49" charset="0"/>
              <a:buChar char="o"/>
            </a:pPr>
            <a:r>
              <a:rPr lang="pt-BR" sz="2600" dirty="0">
                <a:solidFill>
                  <a:schemeClr val="bg1">
                    <a:lumMod val="95000"/>
                  </a:schemeClr>
                </a:solidFill>
              </a:rPr>
              <a:t>I - </a:t>
            </a:r>
            <a:r>
              <a:rPr lang="pt-BR" sz="2600" b="1" dirty="0">
                <a:solidFill>
                  <a:schemeClr val="bg1">
                    <a:lumMod val="95000"/>
                  </a:schemeClr>
                </a:solidFill>
              </a:rPr>
              <a:t>descrição da necessidade</a:t>
            </a:r>
            <a:r>
              <a:rPr lang="pt-BR" sz="2600" dirty="0">
                <a:solidFill>
                  <a:schemeClr val="bg1">
                    <a:lumMod val="95000"/>
                  </a:schemeClr>
                </a:solidFill>
              </a:rPr>
              <a:t> da contratação, considerado o problema a ser resolvido sob a perspectiva do interesse público;</a:t>
            </a:r>
          </a:p>
          <a:p>
            <a:pPr marL="457200" indent="-457200">
              <a:buFont typeface="Courier New" panose="02070309020205020404" pitchFamily="49" charset="0"/>
              <a:buChar char="o"/>
            </a:pPr>
            <a:r>
              <a:rPr lang="pt-BR" sz="2600" dirty="0">
                <a:solidFill>
                  <a:schemeClr val="bg1">
                    <a:lumMod val="95000"/>
                  </a:schemeClr>
                </a:solidFill>
              </a:rPr>
              <a:t>IV - </a:t>
            </a:r>
            <a:r>
              <a:rPr lang="pt-BR" sz="2600" b="1" dirty="0">
                <a:solidFill>
                  <a:schemeClr val="bg1">
                    <a:lumMod val="95000"/>
                  </a:schemeClr>
                </a:solidFill>
              </a:rPr>
              <a:t>estimativas das quantidades</a:t>
            </a:r>
            <a:r>
              <a:rPr lang="pt-BR" sz="2600" dirty="0">
                <a:solidFill>
                  <a:schemeClr val="bg1">
                    <a:lumMod val="95000"/>
                  </a:schemeClr>
                </a:solidFill>
              </a:rPr>
              <a:t> para a contratação[...] que </a:t>
            </a:r>
            <a:r>
              <a:rPr lang="pt-BR" sz="2600" u="sng" dirty="0">
                <a:solidFill>
                  <a:schemeClr val="bg1">
                    <a:lumMod val="95000"/>
                  </a:schemeClr>
                </a:solidFill>
              </a:rPr>
              <a:t>considerem interdependências com outras contratações</a:t>
            </a:r>
            <a:r>
              <a:rPr lang="pt-BR" sz="2600" dirty="0">
                <a:solidFill>
                  <a:schemeClr val="bg1">
                    <a:lumMod val="95000"/>
                  </a:schemeClr>
                </a:solidFill>
              </a:rPr>
              <a:t>, de modo a possibilitar economia de escala;</a:t>
            </a:r>
          </a:p>
          <a:p>
            <a:pPr marL="457200" indent="-457200">
              <a:buFont typeface="Courier New" panose="02070309020205020404" pitchFamily="49" charset="0"/>
              <a:buChar char="o"/>
            </a:pPr>
            <a:r>
              <a:rPr lang="pt-BR" sz="2600" dirty="0">
                <a:solidFill>
                  <a:schemeClr val="bg1">
                    <a:lumMod val="95000"/>
                  </a:schemeClr>
                </a:solidFill>
              </a:rPr>
              <a:t>VI - </a:t>
            </a:r>
            <a:r>
              <a:rPr lang="pt-BR" sz="2600" b="1" dirty="0">
                <a:solidFill>
                  <a:schemeClr val="bg1">
                    <a:lumMod val="95000"/>
                  </a:schemeClr>
                </a:solidFill>
              </a:rPr>
              <a:t>estimativa do valor</a:t>
            </a:r>
            <a:r>
              <a:rPr lang="pt-BR" sz="2600" dirty="0">
                <a:solidFill>
                  <a:schemeClr val="bg1">
                    <a:lumMod val="95000"/>
                  </a:schemeClr>
                </a:solidFill>
              </a:rPr>
              <a:t> da contratação [...]</a:t>
            </a:r>
          </a:p>
        </p:txBody>
      </p:sp>
    </p:spTree>
    <p:extLst>
      <p:ext uri="{BB962C8B-B14F-4D97-AF65-F5344CB8AC3E}">
        <p14:creationId xmlns:p14="http://schemas.microsoft.com/office/powerpoint/2010/main" val="40302293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354EBC2-5801-FCB0-DBD1-E1A1B1FAF6E5}"/>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BF40A0DA-95E6-0258-03F9-9D708A0A0F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E5881D61-6B9A-430E-428A-A434D94BCE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E3A277FE-C2AB-8B65-56D9-3A3D2BA81ECD}"/>
              </a:ext>
            </a:extLst>
          </p:cNvPr>
          <p:cNvSpPr>
            <a:spLocks noGrp="1"/>
          </p:cNvSpPr>
          <p:nvPr>
            <p:ph type="subTitle" idx="1"/>
          </p:nvPr>
        </p:nvSpPr>
        <p:spPr>
          <a:xfrm>
            <a:off x="829337" y="569240"/>
            <a:ext cx="9228993" cy="535251"/>
          </a:xfrm>
        </p:spPr>
        <p:txBody>
          <a:bodyPr>
            <a:noAutofit/>
          </a:bodyPr>
          <a:lstStyle/>
          <a:p>
            <a:pPr marL="457200" indent="-457200" algn="just">
              <a:buFont typeface="Courier New" panose="02070309020205020404" pitchFamily="49" charset="0"/>
              <a:buChar char="o"/>
            </a:pPr>
            <a:r>
              <a:rPr lang="pt-BR" sz="2800" b="1" dirty="0">
                <a:solidFill>
                  <a:schemeClr val="accent4"/>
                </a:solidFill>
              </a:rPr>
              <a:t>Estudo técnico preliminar –</a:t>
            </a:r>
            <a:r>
              <a:rPr lang="pt-BR" sz="3200" b="1" dirty="0">
                <a:solidFill>
                  <a:schemeClr val="accent4"/>
                </a:solidFill>
              </a:rPr>
              <a:t> </a:t>
            </a:r>
            <a:r>
              <a:rPr lang="pt-BR" sz="2800" dirty="0">
                <a:solidFill>
                  <a:schemeClr val="accent4"/>
                </a:solidFill>
              </a:rPr>
              <a:t>elementos obrigatórios</a:t>
            </a:r>
            <a:endParaRPr lang="pt-BR" sz="2800" dirty="0">
              <a:solidFill>
                <a:schemeClr val="bg1"/>
              </a:solidFill>
            </a:endParaRPr>
          </a:p>
        </p:txBody>
      </p:sp>
      <p:cxnSp>
        <p:nvCxnSpPr>
          <p:cNvPr id="2" name="Conector reto 2">
            <a:extLst>
              <a:ext uri="{FF2B5EF4-FFF2-40B4-BE49-F238E27FC236}">
                <a16:creationId xmlns:a16="http://schemas.microsoft.com/office/drawing/2014/main" id="{A1DE0A69-EBC8-231E-2B2A-9679834D4AC1}"/>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B040BCA6-59C5-0E71-1F06-D76E034B81CA}"/>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4" name="CaixaDeTexto 3">
            <a:extLst>
              <a:ext uri="{FF2B5EF4-FFF2-40B4-BE49-F238E27FC236}">
                <a16:creationId xmlns:a16="http://schemas.microsoft.com/office/drawing/2014/main" id="{AED2E501-AB06-C850-E027-F8E00FA22C7E}"/>
              </a:ext>
            </a:extLst>
          </p:cNvPr>
          <p:cNvSpPr txBox="1"/>
          <p:nvPr/>
        </p:nvSpPr>
        <p:spPr>
          <a:xfrm>
            <a:off x="829335" y="1214482"/>
            <a:ext cx="9228993" cy="1415772"/>
          </a:xfrm>
          <a:prstGeom prst="rect">
            <a:avLst/>
          </a:prstGeom>
          <a:noFill/>
        </p:spPr>
        <p:txBody>
          <a:bodyPr wrap="square" rtlCol="0">
            <a:spAutoFit/>
          </a:bodyPr>
          <a:lstStyle/>
          <a:p>
            <a:pPr marL="171450" indent="-171450">
              <a:buFont typeface="Courier New" panose="02070309020205020404" pitchFamily="49" charset="0"/>
              <a:buChar char="o"/>
            </a:pPr>
            <a:endParaRPr lang="pt-BR" sz="800" dirty="0">
              <a:solidFill>
                <a:schemeClr val="bg1">
                  <a:lumMod val="95000"/>
                </a:schemeClr>
              </a:solidFill>
            </a:endParaRPr>
          </a:p>
          <a:p>
            <a:pPr marL="457200" indent="-457200">
              <a:buFont typeface="Courier New" panose="02070309020205020404" pitchFamily="49" charset="0"/>
              <a:buChar char="o"/>
            </a:pPr>
            <a:r>
              <a:rPr lang="pt-BR" sz="2600" dirty="0">
                <a:solidFill>
                  <a:schemeClr val="bg1">
                    <a:lumMod val="95000"/>
                  </a:schemeClr>
                </a:solidFill>
              </a:rPr>
              <a:t>VIII - </a:t>
            </a:r>
            <a:r>
              <a:rPr lang="pt-BR" sz="2600" b="1" dirty="0">
                <a:solidFill>
                  <a:schemeClr val="bg1">
                    <a:lumMod val="95000"/>
                  </a:schemeClr>
                </a:solidFill>
              </a:rPr>
              <a:t>justificativas para o parcelamento</a:t>
            </a:r>
            <a:r>
              <a:rPr lang="pt-BR" sz="2600" dirty="0">
                <a:solidFill>
                  <a:schemeClr val="bg1">
                    <a:lumMod val="95000"/>
                  </a:schemeClr>
                </a:solidFill>
              </a:rPr>
              <a:t> ou não da contratação;</a:t>
            </a:r>
          </a:p>
          <a:p>
            <a:pPr marL="457200" indent="-457200">
              <a:buFont typeface="Courier New" panose="02070309020205020404" pitchFamily="49" charset="0"/>
              <a:buChar char="o"/>
            </a:pPr>
            <a:r>
              <a:rPr lang="pt-BR" sz="2600" dirty="0">
                <a:solidFill>
                  <a:schemeClr val="bg1">
                    <a:lumMod val="95000"/>
                  </a:schemeClr>
                </a:solidFill>
              </a:rPr>
              <a:t>XIII - posicionamento conclusivo sobre a adequação da contratação para o atendimento da necessidade [...].</a:t>
            </a:r>
          </a:p>
        </p:txBody>
      </p:sp>
      <p:sp>
        <p:nvSpPr>
          <p:cNvPr id="7" name="CaixaDeTexto 6">
            <a:extLst>
              <a:ext uri="{FF2B5EF4-FFF2-40B4-BE49-F238E27FC236}">
                <a16:creationId xmlns:a16="http://schemas.microsoft.com/office/drawing/2014/main" id="{D12AC11D-2FEA-A222-440F-6035A4BB506F}"/>
              </a:ext>
            </a:extLst>
          </p:cNvPr>
          <p:cNvSpPr txBox="1"/>
          <p:nvPr/>
        </p:nvSpPr>
        <p:spPr>
          <a:xfrm>
            <a:off x="829336" y="3231320"/>
            <a:ext cx="9228993" cy="1292662"/>
          </a:xfrm>
          <a:prstGeom prst="rect">
            <a:avLst/>
          </a:prstGeom>
          <a:noFill/>
        </p:spPr>
        <p:txBody>
          <a:bodyPr wrap="square">
            <a:spAutoFit/>
          </a:bodyPr>
          <a:lstStyle/>
          <a:p>
            <a:pPr marL="457200" indent="-457200">
              <a:buFont typeface="Wingdings" panose="05000000000000000000" pitchFamily="2" charset="2"/>
              <a:buChar char="v"/>
            </a:pPr>
            <a:r>
              <a:rPr lang="pt-BR" sz="2600" dirty="0">
                <a:solidFill>
                  <a:schemeClr val="bg1">
                    <a:lumMod val="95000"/>
                  </a:schemeClr>
                </a:solidFill>
              </a:rPr>
              <a:t>V - </a:t>
            </a:r>
            <a:r>
              <a:rPr lang="pt-BR" sz="2600" b="1" dirty="0">
                <a:solidFill>
                  <a:schemeClr val="bg1">
                    <a:lumMod val="95000"/>
                  </a:schemeClr>
                </a:solidFill>
              </a:rPr>
              <a:t>levantamento de mercado</a:t>
            </a:r>
            <a:r>
              <a:rPr lang="pt-BR" sz="2600" dirty="0">
                <a:solidFill>
                  <a:schemeClr val="bg1">
                    <a:lumMod val="95000"/>
                  </a:schemeClr>
                </a:solidFill>
              </a:rPr>
              <a:t>, que consiste na análise das alternativas possíveis, e justificativa técnica e econômica da escolha do tipo de solução a contratar; </a:t>
            </a:r>
            <a:r>
              <a:rPr lang="pt-BR" sz="2600" dirty="0">
                <a:solidFill>
                  <a:srgbClr val="FF0000"/>
                </a:solidFill>
              </a:rPr>
              <a:t>(não obrigatório)</a:t>
            </a:r>
          </a:p>
        </p:txBody>
      </p:sp>
    </p:spTree>
    <p:extLst>
      <p:ext uri="{BB962C8B-B14F-4D97-AF65-F5344CB8AC3E}">
        <p14:creationId xmlns:p14="http://schemas.microsoft.com/office/powerpoint/2010/main" val="37795842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B47A140-03E1-62F4-AB4C-642679022E8F}"/>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1D99125A-F862-64D6-EE00-DBED1B1257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ADCC513D-9676-5919-F176-24AA1F5FDB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85A236E2-2281-164C-D7FF-CA50434CBB42}"/>
              </a:ext>
            </a:extLst>
          </p:cNvPr>
          <p:cNvSpPr>
            <a:spLocks noGrp="1"/>
          </p:cNvSpPr>
          <p:nvPr>
            <p:ph type="subTitle" idx="1"/>
          </p:nvPr>
        </p:nvSpPr>
        <p:spPr>
          <a:xfrm>
            <a:off x="829337" y="569240"/>
            <a:ext cx="9228993" cy="535251"/>
          </a:xfrm>
        </p:spPr>
        <p:txBody>
          <a:bodyPr>
            <a:noAutofit/>
          </a:bodyPr>
          <a:lstStyle/>
          <a:p>
            <a:pPr marL="457200" indent="-457200" algn="just">
              <a:buFont typeface="Arial" panose="020B0604020202020204" pitchFamily="34" charset="0"/>
              <a:buChar char="•"/>
            </a:pPr>
            <a:r>
              <a:rPr lang="pt-BR" sz="3200" b="1" dirty="0">
                <a:solidFill>
                  <a:schemeClr val="accent4"/>
                </a:solidFill>
              </a:rPr>
              <a:t>PREJULGADO 2401 – Manutenção de frota veicular</a:t>
            </a:r>
            <a:endParaRPr lang="pt-BR" sz="3200" b="1" dirty="0">
              <a:solidFill>
                <a:schemeClr val="bg1"/>
              </a:solidFill>
            </a:endParaRPr>
          </a:p>
        </p:txBody>
      </p:sp>
      <p:cxnSp>
        <p:nvCxnSpPr>
          <p:cNvPr id="2" name="Conector reto 2">
            <a:extLst>
              <a:ext uri="{FF2B5EF4-FFF2-40B4-BE49-F238E27FC236}">
                <a16:creationId xmlns:a16="http://schemas.microsoft.com/office/drawing/2014/main" id="{FC77ADCB-D01F-0784-20F6-1EBF197EE5D4}"/>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8EEAF035-37E7-F1CC-52AB-A59EFD38C8E9}"/>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7" name="CaixaDeTexto 6">
            <a:extLst>
              <a:ext uri="{FF2B5EF4-FFF2-40B4-BE49-F238E27FC236}">
                <a16:creationId xmlns:a16="http://schemas.microsoft.com/office/drawing/2014/main" id="{89DA1DAA-7289-C42E-C997-01092AECD80C}"/>
              </a:ext>
            </a:extLst>
          </p:cNvPr>
          <p:cNvSpPr txBox="1"/>
          <p:nvPr/>
        </p:nvSpPr>
        <p:spPr>
          <a:xfrm>
            <a:off x="829322" y="2985099"/>
            <a:ext cx="9471985" cy="892552"/>
          </a:xfrm>
          <a:prstGeom prst="rect">
            <a:avLst/>
          </a:prstGeom>
          <a:noFill/>
        </p:spPr>
        <p:txBody>
          <a:bodyPr wrap="square">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É possível a formação de ARP [...] utilizando-se</a:t>
            </a:r>
            <a:r>
              <a:rPr lang="pt-BR" sz="2600" dirty="0">
                <a:solidFill>
                  <a:schemeClr val="bg1"/>
                </a:solidFill>
              </a:rPr>
              <a:t> </a:t>
            </a:r>
            <a:r>
              <a:rPr lang="pt-BR" sz="2600" dirty="0">
                <a:solidFill>
                  <a:srgbClr val="FF0000"/>
                </a:solidFill>
              </a:rPr>
              <a:t>tabelas de preços da montadora </a:t>
            </a:r>
            <a:r>
              <a:rPr lang="pt-BR" sz="2600" dirty="0">
                <a:solidFill>
                  <a:schemeClr val="bg1">
                    <a:lumMod val="95000"/>
                  </a:schemeClr>
                </a:solidFill>
              </a:rPr>
              <a:t>ou de outros sistemas [...].</a:t>
            </a:r>
            <a:r>
              <a:rPr lang="pt-BR" sz="2600" dirty="0">
                <a:solidFill>
                  <a:schemeClr val="bg1"/>
                </a:solidFill>
              </a:rPr>
              <a:t> </a:t>
            </a:r>
          </a:p>
        </p:txBody>
      </p:sp>
      <p:sp>
        <p:nvSpPr>
          <p:cNvPr id="4" name="CaixaDeTexto 3">
            <a:extLst>
              <a:ext uri="{FF2B5EF4-FFF2-40B4-BE49-F238E27FC236}">
                <a16:creationId xmlns:a16="http://schemas.microsoft.com/office/drawing/2014/main" id="{3BBBDEE7-48BC-399B-D3E8-053A52E88F43}"/>
              </a:ext>
            </a:extLst>
          </p:cNvPr>
          <p:cNvSpPr txBox="1"/>
          <p:nvPr/>
        </p:nvSpPr>
        <p:spPr>
          <a:xfrm>
            <a:off x="829322" y="4240652"/>
            <a:ext cx="9471985" cy="892552"/>
          </a:xfrm>
          <a:prstGeom prst="rect">
            <a:avLst/>
          </a:prstGeom>
          <a:noFill/>
        </p:spPr>
        <p:txBody>
          <a:bodyPr wrap="square">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Para reduzir o risco de [...] sobrepreço, recomenda-se prever no edital um </a:t>
            </a:r>
            <a:r>
              <a:rPr lang="pt-BR" sz="2600" dirty="0">
                <a:solidFill>
                  <a:srgbClr val="FF0000"/>
                </a:solidFill>
              </a:rPr>
              <a:t>desconto inicial mínimo sobre as tabelas</a:t>
            </a:r>
            <a:r>
              <a:rPr lang="pt-BR" sz="2600" b="1" dirty="0">
                <a:solidFill>
                  <a:schemeClr val="bg1"/>
                </a:solidFill>
              </a:rPr>
              <a:t> </a:t>
            </a:r>
            <a:r>
              <a:rPr lang="pt-BR" sz="2600" dirty="0">
                <a:solidFill>
                  <a:schemeClr val="bg1">
                    <a:lumMod val="95000"/>
                  </a:schemeClr>
                </a:solidFill>
              </a:rPr>
              <a:t>[...].</a:t>
            </a:r>
          </a:p>
        </p:txBody>
      </p:sp>
      <p:sp>
        <p:nvSpPr>
          <p:cNvPr id="12" name="CaixaDeTexto 11">
            <a:extLst>
              <a:ext uri="{FF2B5EF4-FFF2-40B4-BE49-F238E27FC236}">
                <a16:creationId xmlns:a16="http://schemas.microsoft.com/office/drawing/2014/main" id="{763B74E5-4750-5DCB-A39F-3BE3C3CEF4BF}"/>
              </a:ext>
            </a:extLst>
          </p:cNvPr>
          <p:cNvSpPr txBox="1"/>
          <p:nvPr/>
        </p:nvSpPr>
        <p:spPr>
          <a:xfrm>
            <a:off x="829321" y="1729546"/>
            <a:ext cx="9471985" cy="892552"/>
          </a:xfrm>
          <a:prstGeom prst="rect">
            <a:avLst/>
          </a:prstGeom>
          <a:noFill/>
        </p:spPr>
        <p:txBody>
          <a:bodyPr wrap="square">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A Administração pode adotar os critérios de julgamento das propostas de</a:t>
            </a:r>
            <a:r>
              <a:rPr lang="pt-BR" sz="2600" dirty="0">
                <a:solidFill>
                  <a:schemeClr val="bg1"/>
                </a:solidFill>
              </a:rPr>
              <a:t> </a:t>
            </a:r>
            <a:r>
              <a:rPr lang="pt-BR" sz="2600" dirty="0">
                <a:solidFill>
                  <a:srgbClr val="FF0000"/>
                </a:solidFill>
              </a:rPr>
              <a:t>menor preço ou maior desconto</a:t>
            </a:r>
            <a:r>
              <a:rPr lang="pt-BR" sz="2600" dirty="0">
                <a:solidFill>
                  <a:schemeClr val="bg1">
                    <a:lumMod val="95000"/>
                  </a:schemeClr>
                </a:solidFill>
              </a:rPr>
              <a:t> [...]. </a:t>
            </a:r>
          </a:p>
        </p:txBody>
      </p:sp>
    </p:spTree>
    <p:extLst>
      <p:ext uri="{BB962C8B-B14F-4D97-AF65-F5344CB8AC3E}">
        <p14:creationId xmlns:p14="http://schemas.microsoft.com/office/powerpoint/2010/main" val="427967562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2518B8-A212-A861-F63B-99FF1A3080C0}"/>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13BF7BA2-A153-9093-FBF0-27D6BAC758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C084DE2D-5E4E-7256-538E-12F54C1944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8B1C63EC-6347-0107-2711-32F213B5A6D1}"/>
              </a:ext>
            </a:extLst>
          </p:cNvPr>
          <p:cNvSpPr>
            <a:spLocks noGrp="1"/>
          </p:cNvSpPr>
          <p:nvPr>
            <p:ph type="subTitle" idx="1"/>
          </p:nvPr>
        </p:nvSpPr>
        <p:spPr>
          <a:xfrm>
            <a:off x="829337" y="569240"/>
            <a:ext cx="9228993" cy="535251"/>
          </a:xfrm>
        </p:spPr>
        <p:txBody>
          <a:bodyPr>
            <a:noAutofit/>
          </a:bodyPr>
          <a:lstStyle/>
          <a:p>
            <a:pPr marL="457200" indent="-457200" algn="just">
              <a:buFont typeface="Arial" panose="020B0604020202020204" pitchFamily="34" charset="0"/>
              <a:buChar char="•"/>
            </a:pPr>
            <a:r>
              <a:rPr lang="pt-BR" sz="3200" b="1" dirty="0">
                <a:solidFill>
                  <a:schemeClr val="accent4"/>
                </a:solidFill>
              </a:rPr>
              <a:t>PREJULGADO 2401 – Manutenção de frota veicular</a:t>
            </a:r>
            <a:endParaRPr lang="pt-BR" sz="3200" b="1" dirty="0">
              <a:solidFill>
                <a:schemeClr val="bg1"/>
              </a:solidFill>
            </a:endParaRPr>
          </a:p>
        </p:txBody>
      </p:sp>
      <p:cxnSp>
        <p:nvCxnSpPr>
          <p:cNvPr id="2" name="Conector reto 2">
            <a:extLst>
              <a:ext uri="{FF2B5EF4-FFF2-40B4-BE49-F238E27FC236}">
                <a16:creationId xmlns:a16="http://schemas.microsoft.com/office/drawing/2014/main" id="{58D54849-CB2B-7C45-E9CE-5B87778E0B75}"/>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6D6A0EF4-5C92-A15A-AEBB-2A26A6F14983}"/>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6" name="CaixaDeTexto 5">
            <a:extLst>
              <a:ext uri="{FF2B5EF4-FFF2-40B4-BE49-F238E27FC236}">
                <a16:creationId xmlns:a16="http://schemas.microsoft.com/office/drawing/2014/main" id="{ECEE8A4E-4233-DFC4-7BA7-BC4694A22E3F}"/>
              </a:ext>
            </a:extLst>
          </p:cNvPr>
          <p:cNvSpPr txBox="1"/>
          <p:nvPr/>
        </p:nvSpPr>
        <p:spPr>
          <a:xfrm>
            <a:off x="829322" y="3292124"/>
            <a:ext cx="9972789" cy="2492990"/>
          </a:xfrm>
          <a:prstGeom prst="rect">
            <a:avLst/>
          </a:prstGeom>
          <a:noFill/>
        </p:spPr>
        <p:txBody>
          <a:bodyPr wrap="square">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As contratações diretas realizadas para a manutenção de veículos automotores, incluído o fornecimento de peças, cujos valores</a:t>
            </a:r>
            <a:r>
              <a:rPr lang="pt-BR" sz="2600" dirty="0">
                <a:solidFill>
                  <a:srgbClr val="FF0000"/>
                </a:solidFill>
              </a:rPr>
              <a:t> </a:t>
            </a:r>
            <a:r>
              <a:rPr lang="pt-BR" sz="2600" b="1" u="sng" dirty="0">
                <a:solidFill>
                  <a:schemeClr val="bg1">
                    <a:lumMod val="95000"/>
                  </a:schemeClr>
                </a:solidFill>
              </a:rPr>
              <a:t>individualmente considerados</a:t>
            </a:r>
            <a:r>
              <a:rPr lang="pt-BR" sz="2600" dirty="0">
                <a:solidFill>
                  <a:srgbClr val="FF0000"/>
                </a:solidFill>
              </a:rPr>
              <a:t> </a:t>
            </a:r>
            <a:r>
              <a:rPr lang="pt-BR" sz="2600" dirty="0">
                <a:solidFill>
                  <a:schemeClr val="bg1">
                    <a:lumMod val="95000"/>
                  </a:schemeClr>
                </a:solidFill>
              </a:rPr>
              <a:t>não ultrapassarem </a:t>
            </a:r>
            <a:r>
              <a:rPr lang="pt-BR" sz="2600" dirty="0">
                <a:solidFill>
                  <a:srgbClr val="FF0000"/>
                </a:solidFill>
              </a:rPr>
              <a:t>R$ 10.036,10</a:t>
            </a:r>
            <a:r>
              <a:rPr lang="pt-BR" sz="2600" dirty="0">
                <a:solidFill>
                  <a:schemeClr val="bg1">
                    <a:lumMod val="95000"/>
                  </a:schemeClr>
                </a:solidFill>
              </a:rPr>
              <a:t>, não serão considerados para fins de somatório das despesas anualmente despendidas pela Unidade Gestora [...], </a:t>
            </a:r>
            <a:r>
              <a:rPr lang="pt-BR" sz="2600" b="1" dirty="0">
                <a:solidFill>
                  <a:schemeClr val="bg1">
                    <a:lumMod val="95000"/>
                  </a:schemeClr>
                </a:solidFill>
              </a:rPr>
              <a:t>sendo irregular o fracionamento da despesa</a:t>
            </a:r>
            <a:r>
              <a:rPr lang="pt-BR" sz="2600" dirty="0">
                <a:solidFill>
                  <a:schemeClr val="bg1">
                    <a:lumMod val="95000"/>
                  </a:schemeClr>
                </a:solidFill>
              </a:rPr>
              <a:t> [...].</a:t>
            </a:r>
          </a:p>
        </p:txBody>
      </p:sp>
      <p:sp>
        <p:nvSpPr>
          <p:cNvPr id="12" name="CaixaDeTexto 11">
            <a:extLst>
              <a:ext uri="{FF2B5EF4-FFF2-40B4-BE49-F238E27FC236}">
                <a16:creationId xmlns:a16="http://schemas.microsoft.com/office/drawing/2014/main" id="{5DE4891D-4B24-B67C-3B8A-9ED95FC9A59C}"/>
              </a:ext>
            </a:extLst>
          </p:cNvPr>
          <p:cNvSpPr txBox="1"/>
          <p:nvPr/>
        </p:nvSpPr>
        <p:spPr>
          <a:xfrm>
            <a:off x="829322" y="1440930"/>
            <a:ext cx="9972789" cy="1692771"/>
          </a:xfrm>
          <a:prstGeom prst="rect">
            <a:avLst/>
          </a:prstGeom>
          <a:noFill/>
        </p:spPr>
        <p:txBody>
          <a:bodyPr wrap="square">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Em situações em que o</a:t>
            </a:r>
            <a:r>
              <a:rPr lang="pt-BR" sz="2600" dirty="0">
                <a:solidFill>
                  <a:schemeClr val="bg1"/>
                </a:solidFill>
              </a:rPr>
              <a:t> </a:t>
            </a:r>
            <a:r>
              <a:rPr lang="pt-BR" sz="2600" u="sng" dirty="0">
                <a:solidFill>
                  <a:schemeClr val="bg1">
                    <a:lumMod val="95000"/>
                  </a:schemeClr>
                </a:solidFill>
              </a:rPr>
              <a:t>somatório anual das despesas com manutenção de veículos automotores</a:t>
            </a:r>
            <a:r>
              <a:rPr lang="pt-BR" sz="2600" dirty="0">
                <a:solidFill>
                  <a:schemeClr val="bg1">
                    <a:lumMod val="95000"/>
                  </a:schemeClr>
                </a:solidFill>
              </a:rPr>
              <a:t> da Unidade Gestora não ultrapasse </a:t>
            </a:r>
            <a:r>
              <a:rPr lang="pt-BR" sz="2600" dirty="0">
                <a:solidFill>
                  <a:srgbClr val="FF0000"/>
                </a:solidFill>
              </a:rPr>
              <a:t>R$ 125.451,15</a:t>
            </a:r>
            <a:r>
              <a:rPr lang="pt-BR" sz="2600" b="1" dirty="0">
                <a:solidFill>
                  <a:schemeClr val="bg1">
                    <a:lumMod val="95000"/>
                  </a:schemeClr>
                </a:solidFill>
              </a:rPr>
              <a:t>,</a:t>
            </a:r>
            <a:r>
              <a:rPr lang="pt-BR" sz="2600" dirty="0">
                <a:solidFill>
                  <a:schemeClr val="bg1">
                    <a:lumMod val="95000"/>
                  </a:schemeClr>
                </a:solidFill>
              </a:rPr>
              <a:t> o gestor público poderá autorizar a contratação direta [...].</a:t>
            </a:r>
            <a:endParaRPr lang="pt-BR" sz="2600" dirty="0"/>
          </a:p>
        </p:txBody>
      </p:sp>
    </p:spTree>
    <p:extLst>
      <p:ext uri="{BB962C8B-B14F-4D97-AF65-F5344CB8AC3E}">
        <p14:creationId xmlns:p14="http://schemas.microsoft.com/office/powerpoint/2010/main" val="12668844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FD2D950-BECF-E4BD-9A20-232CBCEA19BF}"/>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500B2EF7-A852-A1DC-7190-3253BDDFE4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7BEB8AB4-0FD4-AE9F-9DF3-61E0E09EA4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FD529DD2-CF1A-83EE-2E4E-7D8274E858EB}"/>
              </a:ext>
            </a:extLst>
          </p:cNvPr>
          <p:cNvSpPr>
            <a:spLocks noGrp="1"/>
          </p:cNvSpPr>
          <p:nvPr>
            <p:ph type="subTitle" idx="1"/>
          </p:nvPr>
        </p:nvSpPr>
        <p:spPr>
          <a:xfrm>
            <a:off x="829337" y="569240"/>
            <a:ext cx="9228993" cy="535251"/>
          </a:xfrm>
        </p:spPr>
        <p:txBody>
          <a:bodyPr>
            <a:noAutofit/>
          </a:bodyPr>
          <a:lstStyle/>
          <a:p>
            <a:pPr marL="457200" indent="-457200" algn="just">
              <a:buFont typeface="Arial" panose="020B0604020202020204" pitchFamily="34" charset="0"/>
              <a:buChar char="•"/>
            </a:pPr>
            <a:r>
              <a:rPr lang="pt-BR" sz="3200" b="1" dirty="0">
                <a:solidFill>
                  <a:schemeClr val="accent4"/>
                </a:solidFill>
              </a:rPr>
              <a:t>PREJULGADO 2401 – </a:t>
            </a:r>
            <a:r>
              <a:rPr lang="pt-BR" sz="2800" dirty="0">
                <a:solidFill>
                  <a:schemeClr val="accent4"/>
                </a:solidFill>
              </a:rPr>
              <a:t>Principais aspectos orientativos</a:t>
            </a:r>
            <a:endParaRPr lang="pt-BR" sz="2800" dirty="0">
              <a:solidFill>
                <a:schemeClr val="bg1"/>
              </a:solidFill>
            </a:endParaRPr>
          </a:p>
        </p:txBody>
      </p:sp>
      <p:sp>
        <p:nvSpPr>
          <p:cNvPr id="9" name="Subtítulo 2">
            <a:extLst>
              <a:ext uri="{FF2B5EF4-FFF2-40B4-BE49-F238E27FC236}">
                <a16:creationId xmlns:a16="http://schemas.microsoft.com/office/drawing/2014/main" id="{D19B4D49-33AB-A4C3-E73F-46B6FB890563}"/>
              </a:ext>
            </a:extLst>
          </p:cNvPr>
          <p:cNvSpPr txBox="1">
            <a:spLocks/>
          </p:cNvSpPr>
          <p:nvPr/>
        </p:nvSpPr>
        <p:spPr>
          <a:xfrm>
            <a:off x="829339" y="4683697"/>
            <a:ext cx="9577387" cy="1112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a:solidFill>
                <a:schemeClr val="bg1"/>
              </a:solidFill>
              <a:latin typeface="Microsoft JhengHei" panose="020B0604030504040204" pitchFamily="34" charset="-120"/>
              <a:ea typeface="Microsoft JhengHei" panose="020B0604030504040204" pitchFamily="34" charset="-120"/>
            </a:endParaRPr>
          </a:p>
        </p:txBody>
      </p:sp>
      <p:cxnSp>
        <p:nvCxnSpPr>
          <p:cNvPr id="2" name="Conector reto 2">
            <a:extLst>
              <a:ext uri="{FF2B5EF4-FFF2-40B4-BE49-F238E27FC236}">
                <a16:creationId xmlns:a16="http://schemas.microsoft.com/office/drawing/2014/main" id="{0D5544AF-9D6F-E3F7-3017-C5D822963C4D}"/>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BE672682-46DA-A464-D015-F034FCB66132}"/>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6" name="Subtítulo 2">
            <a:extLst>
              <a:ext uri="{FF2B5EF4-FFF2-40B4-BE49-F238E27FC236}">
                <a16:creationId xmlns:a16="http://schemas.microsoft.com/office/drawing/2014/main" id="{2F4C69A9-EF16-D01B-C7FF-64F89D4CAA09}"/>
              </a:ext>
            </a:extLst>
          </p:cNvPr>
          <p:cNvSpPr txBox="1">
            <a:spLocks/>
          </p:cNvSpPr>
          <p:nvPr/>
        </p:nvSpPr>
        <p:spPr>
          <a:xfrm>
            <a:off x="829338" y="1423518"/>
            <a:ext cx="9577387" cy="46862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chemeClr val="accent4"/>
              </a:buClr>
              <a:buFont typeface="Wingdings" panose="05000000000000000000" pitchFamily="2" charset="2"/>
              <a:buChar char="v"/>
            </a:pPr>
            <a:r>
              <a:rPr lang="pt-BR" sz="2600" dirty="0">
                <a:solidFill>
                  <a:schemeClr val="bg1">
                    <a:lumMod val="95000"/>
                  </a:schemeClr>
                </a:solidFill>
              </a:rPr>
              <a:t>Planejem as contratações anuais para manutenção de veículos.</a:t>
            </a:r>
          </a:p>
          <a:p>
            <a:pPr marL="457200" indent="-457200" algn="l">
              <a:buClr>
                <a:schemeClr val="accent4"/>
              </a:buClr>
              <a:buFont typeface="Wingdings" panose="05000000000000000000" pitchFamily="2" charset="2"/>
              <a:buChar char="v"/>
            </a:pPr>
            <a:r>
              <a:rPr lang="pt-BR" sz="2600" dirty="0">
                <a:solidFill>
                  <a:schemeClr val="bg1">
                    <a:lumMod val="95000"/>
                  </a:schemeClr>
                </a:solidFill>
              </a:rPr>
              <a:t>Licitem preferencialmente por item.</a:t>
            </a:r>
          </a:p>
          <a:p>
            <a:pPr marL="457200" indent="-457200" algn="l">
              <a:buClr>
                <a:schemeClr val="accent4"/>
              </a:buClr>
              <a:buFont typeface="Wingdings" panose="05000000000000000000" pitchFamily="2" charset="2"/>
              <a:buChar char="v"/>
            </a:pPr>
            <a:r>
              <a:rPr lang="pt-BR" sz="2600" dirty="0">
                <a:solidFill>
                  <a:schemeClr val="bg1">
                    <a:lumMod val="95000"/>
                  </a:schemeClr>
                </a:solidFill>
              </a:rPr>
              <a:t>Elaborem bons </a:t>
            </a:r>
            <a:r>
              <a:rPr lang="pt-BR" sz="2600" dirty="0" err="1">
                <a:solidFill>
                  <a:schemeClr val="bg1">
                    <a:lumMod val="95000"/>
                  </a:schemeClr>
                </a:solidFill>
              </a:rPr>
              <a:t>ETPs</a:t>
            </a:r>
            <a:r>
              <a:rPr lang="pt-BR" sz="2600" dirty="0">
                <a:solidFill>
                  <a:schemeClr val="bg1">
                    <a:lumMod val="95000"/>
                  </a:schemeClr>
                </a:solidFill>
              </a:rPr>
              <a:t>.</a:t>
            </a:r>
          </a:p>
          <a:p>
            <a:pPr marL="457200" indent="-457200" algn="l">
              <a:buClr>
                <a:schemeClr val="accent4"/>
              </a:buClr>
              <a:buFont typeface="Wingdings" panose="05000000000000000000" pitchFamily="2" charset="2"/>
              <a:buChar char="v"/>
            </a:pPr>
            <a:r>
              <a:rPr lang="pt-BR" sz="2600" dirty="0">
                <a:solidFill>
                  <a:schemeClr val="bg1">
                    <a:lumMod val="95000"/>
                  </a:schemeClr>
                </a:solidFill>
              </a:rPr>
              <a:t>Avaliem o estabelecimento de desconto inicial mínimo ao utilizar tabela de preços de montadoras.</a:t>
            </a:r>
          </a:p>
          <a:p>
            <a:pPr marL="457200" indent="-457200" algn="l">
              <a:buClr>
                <a:schemeClr val="accent4"/>
              </a:buClr>
              <a:buFont typeface="Wingdings" panose="05000000000000000000" pitchFamily="2" charset="2"/>
              <a:buChar char="v"/>
            </a:pPr>
            <a:r>
              <a:rPr lang="pt-BR" sz="2600" dirty="0">
                <a:solidFill>
                  <a:schemeClr val="bg1">
                    <a:lumMod val="95000"/>
                  </a:schemeClr>
                </a:solidFill>
              </a:rPr>
              <a:t>Exerçam gestão compartilhada, se a solução alcançada for a quarteirização.</a:t>
            </a:r>
          </a:p>
          <a:p>
            <a:pPr marL="457200" indent="-457200" algn="l">
              <a:buClr>
                <a:schemeClr val="accent4"/>
              </a:buClr>
              <a:buFont typeface="Wingdings" panose="05000000000000000000" pitchFamily="2" charset="2"/>
              <a:buChar char="v"/>
            </a:pPr>
            <a:r>
              <a:rPr lang="pt-BR" sz="2600" dirty="0">
                <a:solidFill>
                  <a:schemeClr val="bg1">
                    <a:lumMod val="95000"/>
                  </a:schemeClr>
                </a:solidFill>
              </a:rPr>
              <a:t>Atentem-se ao procedimento do aviso prévio, ou justifiquem sua dispensa, ao lançar mão de contratação direta, nos moldes do inciso I, do art. 75; bem como atentem-se ao não fracionamento do objeto, no caso de emprego do § 7º, do art. 75.</a:t>
            </a:r>
          </a:p>
        </p:txBody>
      </p:sp>
    </p:spTree>
    <p:extLst>
      <p:ext uri="{BB962C8B-B14F-4D97-AF65-F5344CB8AC3E}">
        <p14:creationId xmlns:p14="http://schemas.microsoft.com/office/powerpoint/2010/main" val="47246391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7EC5855-F3E4-0C1B-1235-2F0706CC9343}"/>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02BAE2EB-F335-36BE-A525-CDA56468CC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30825D1A-D880-891E-0794-67C1AEEFE3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6" name="Subtítulo 5">
            <a:extLst>
              <a:ext uri="{FF2B5EF4-FFF2-40B4-BE49-F238E27FC236}">
                <a16:creationId xmlns:a16="http://schemas.microsoft.com/office/drawing/2014/main" id="{F9547DA2-F225-4645-B4C2-4DFCFCF591A6}"/>
              </a:ext>
            </a:extLst>
          </p:cNvPr>
          <p:cNvSpPr>
            <a:spLocks noGrp="1"/>
          </p:cNvSpPr>
          <p:nvPr>
            <p:ph type="subTitle" idx="1"/>
          </p:nvPr>
        </p:nvSpPr>
        <p:spPr>
          <a:xfrm>
            <a:off x="1055556" y="2050497"/>
            <a:ext cx="9144000" cy="2757005"/>
          </a:xfrm>
        </p:spPr>
        <p:txBody>
          <a:bodyPr>
            <a:noAutofit/>
          </a:bodyPr>
          <a:lstStyle/>
          <a:p>
            <a:r>
              <a:rPr lang="pt-BR" sz="8000" dirty="0">
                <a:solidFill>
                  <a:schemeClr val="accent4"/>
                </a:solidFill>
              </a:rPr>
              <a:t>AQUISIÇÃO DE MEDICAMENTOS</a:t>
            </a:r>
            <a:endParaRPr lang="pt-BR" sz="8000" dirty="0"/>
          </a:p>
        </p:txBody>
      </p:sp>
    </p:spTree>
    <p:extLst>
      <p:ext uri="{BB962C8B-B14F-4D97-AF65-F5344CB8AC3E}">
        <p14:creationId xmlns:p14="http://schemas.microsoft.com/office/powerpoint/2010/main" val="71991107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p:cNvSpPr>
            <a:spLocks noGrp="1"/>
          </p:cNvSpPr>
          <p:nvPr>
            <p:ph type="subTitle" idx="1"/>
          </p:nvPr>
        </p:nvSpPr>
        <p:spPr>
          <a:xfrm>
            <a:off x="879347" y="214755"/>
            <a:ext cx="9228993" cy="910438"/>
          </a:xfrm>
        </p:spPr>
        <p:txBody>
          <a:bodyPr>
            <a:noAutofit/>
          </a:bodyPr>
          <a:lstStyle/>
          <a:p>
            <a:pPr algn="just"/>
            <a:r>
              <a:rPr lang="pt-BR" sz="3200" b="1" dirty="0">
                <a:solidFill>
                  <a:schemeClr val="accent4"/>
                </a:solidFill>
                <a:latin typeface="Arial" panose="020B0604020202020204" pitchFamily="34" charset="0"/>
                <a:ea typeface="Microsoft JhengHei" panose="020B0604030504040204" pitchFamily="34" charset="-120"/>
                <a:cs typeface="Arial" panose="020B0604020202020204" pitchFamily="34" charset="0"/>
              </a:rPr>
              <a:t>CONTRATAÇÕES PÚBLICAS À LUZ DOS PREJULGADOS DO TCE/SC</a:t>
            </a:r>
          </a:p>
        </p:txBody>
      </p:sp>
      <p:sp>
        <p:nvSpPr>
          <p:cNvPr id="9" name="Subtítulo 2"/>
          <p:cNvSpPr txBox="1">
            <a:spLocks/>
          </p:cNvSpPr>
          <p:nvPr/>
        </p:nvSpPr>
        <p:spPr>
          <a:xfrm>
            <a:off x="829339" y="4683697"/>
            <a:ext cx="9577387" cy="1112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a:solidFill>
                <a:schemeClr val="bg1"/>
              </a:solidFill>
              <a:latin typeface="Microsoft JhengHei" panose="020B0604030504040204" pitchFamily="34" charset="-120"/>
              <a:ea typeface="Microsoft JhengHei" panose="020B0604030504040204" pitchFamily="34" charset="-120"/>
            </a:endParaRPr>
          </a:p>
        </p:txBody>
      </p:sp>
      <p:cxnSp>
        <p:nvCxnSpPr>
          <p:cNvPr id="2" name="Conector reto 2">
            <a:extLst>
              <a:ext uri="{FF2B5EF4-FFF2-40B4-BE49-F238E27FC236}">
                <a16:creationId xmlns:a16="http://schemas.microsoft.com/office/drawing/2014/main" id="{56548319-8475-7F61-6760-730AB9F80F9D}"/>
              </a:ext>
            </a:extLst>
          </p:cNvPr>
          <p:cNvCxnSpPr>
            <a:cxnSpLocks/>
          </p:cNvCxnSpPr>
          <p:nvPr/>
        </p:nvCxnSpPr>
        <p:spPr>
          <a:xfrm>
            <a:off x="879347" y="1211604"/>
            <a:ext cx="9477372"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7FA5084D-47B3-4557-6C7F-77492ECBD3EE}"/>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Clr>
                <a:schemeClr val="accent4"/>
              </a:buClr>
              <a:buFont typeface="Arial" panose="020B0604020202020204" pitchFamily="34" charset="0"/>
              <a:buChar char="•"/>
            </a:pPr>
            <a:r>
              <a:rPr lang="pt-BR" sz="2600" b="1" dirty="0">
                <a:solidFill>
                  <a:schemeClr val="accent4"/>
                </a:solidFill>
              </a:rPr>
              <a:t>CONSULTA E PREJULGADOS</a:t>
            </a:r>
          </a:p>
          <a:p>
            <a:pPr marL="457200" indent="-457200" algn="just">
              <a:buClr>
                <a:schemeClr val="accent4"/>
              </a:buClr>
              <a:buFont typeface="Arial" panose="020B0604020202020204" pitchFamily="34" charset="0"/>
              <a:buChar char="•"/>
            </a:pPr>
            <a:r>
              <a:rPr lang="pt-BR" sz="2600" b="1" dirty="0">
                <a:solidFill>
                  <a:schemeClr val="accent4"/>
                </a:solidFill>
              </a:rPr>
              <a:t>PREJULGADO 2401</a:t>
            </a:r>
            <a:r>
              <a:rPr lang="pt-BR" sz="2600" b="1" dirty="0">
                <a:solidFill>
                  <a:schemeClr val="bg1"/>
                </a:solidFill>
              </a:rPr>
              <a:t> </a:t>
            </a:r>
            <a:r>
              <a:rPr lang="pt-BR" sz="2600" b="1" dirty="0">
                <a:solidFill>
                  <a:schemeClr val="bg1">
                    <a:lumMod val="95000"/>
                  </a:schemeClr>
                </a:solidFill>
              </a:rPr>
              <a:t>– MANUTENÇÃO DE FROTA VEICULAR</a:t>
            </a:r>
          </a:p>
          <a:p>
            <a:pPr marL="800100" lvl="1" indent="-342900" algn="just">
              <a:buClr>
                <a:schemeClr val="accent4"/>
              </a:buClr>
              <a:buFont typeface="Courier New" panose="02070309020205020404" pitchFamily="49" charset="0"/>
              <a:buChar char="o"/>
            </a:pPr>
            <a:r>
              <a:rPr lang="pt-BR" sz="2400" dirty="0">
                <a:solidFill>
                  <a:schemeClr val="bg1">
                    <a:lumMod val="95000"/>
                  </a:schemeClr>
                </a:solidFill>
              </a:rPr>
              <a:t>PCA</a:t>
            </a:r>
          </a:p>
          <a:p>
            <a:pPr marL="800100" lvl="1" indent="-342900" algn="just">
              <a:buClr>
                <a:schemeClr val="accent4"/>
              </a:buClr>
              <a:buFont typeface="Courier New" panose="02070309020205020404" pitchFamily="49" charset="0"/>
              <a:buChar char="o"/>
            </a:pPr>
            <a:r>
              <a:rPr lang="pt-BR" sz="2400" dirty="0">
                <a:solidFill>
                  <a:schemeClr val="bg1">
                    <a:lumMod val="95000"/>
                  </a:schemeClr>
                </a:solidFill>
              </a:rPr>
              <a:t>ETP</a:t>
            </a:r>
          </a:p>
          <a:p>
            <a:pPr marL="457200" indent="-457200" algn="just">
              <a:buFont typeface="Arial" panose="020B0604020202020204" pitchFamily="34" charset="0"/>
              <a:buChar char="•"/>
            </a:pPr>
            <a:r>
              <a:rPr lang="pt-BR" sz="2600" b="1" dirty="0">
                <a:solidFill>
                  <a:schemeClr val="accent4"/>
                </a:solidFill>
              </a:rPr>
              <a:t>PREJULGADO</a:t>
            </a:r>
            <a:r>
              <a:rPr lang="pt-BR" sz="2600" b="1" dirty="0">
                <a:solidFill>
                  <a:schemeClr val="bg1"/>
                </a:solidFill>
              </a:rPr>
              <a:t> </a:t>
            </a:r>
            <a:r>
              <a:rPr lang="pt-BR" sz="2600" b="1" dirty="0">
                <a:solidFill>
                  <a:schemeClr val="accent4"/>
                </a:solidFill>
              </a:rPr>
              <a:t>2469</a:t>
            </a:r>
            <a:r>
              <a:rPr lang="pt-BR" sz="2600" b="1" dirty="0">
                <a:solidFill>
                  <a:schemeClr val="bg1"/>
                </a:solidFill>
              </a:rPr>
              <a:t> </a:t>
            </a:r>
            <a:r>
              <a:rPr lang="pt-BR" sz="2600" b="1" dirty="0">
                <a:solidFill>
                  <a:schemeClr val="bg1">
                    <a:lumMod val="95000"/>
                  </a:schemeClr>
                </a:solidFill>
              </a:rPr>
              <a:t>– AQUISIÇÃO DE MEDICAMENTOS</a:t>
            </a:r>
          </a:p>
          <a:p>
            <a:pPr marL="800100" lvl="1" indent="-342900" algn="just">
              <a:buClr>
                <a:schemeClr val="accent4"/>
              </a:buClr>
              <a:buFont typeface="Courier New" panose="02070309020205020404" pitchFamily="49" charset="0"/>
              <a:buChar char="o"/>
            </a:pPr>
            <a:r>
              <a:rPr lang="pt-BR" sz="2400" dirty="0">
                <a:solidFill>
                  <a:schemeClr val="bg1">
                    <a:lumMod val="95000"/>
                  </a:schemeClr>
                </a:solidFill>
              </a:rPr>
              <a:t>Pesquisa de Preços</a:t>
            </a:r>
          </a:p>
          <a:p>
            <a:pPr marL="800100" lvl="1" indent="-342900" algn="just">
              <a:buClr>
                <a:schemeClr val="accent4"/>
              </a:buClr>
              <a:buFont typeface="Courier New" panose="02070309020205020404" pitchFamily="49" charset="0"/>
              <a:buChar char="o"/>
            </a:pPr>
            <a:r>
              <a:rPr lang="pt-BR" sz="2400" dirty="0">
                <a:solidFill>
                  <a:schemeClr val="bg1">
                    <a:lumMod val="95000"/>
                  </a:schemeClr>
                </a:solidFill>
              </a:rPr>
              <a:t>Dispensa Eletrônica</a:t>
            </a:r>
            <a:endParaRPr lang="pt-BR" sz="2200" dirty="0">
              <a:solidFill>
                <a:schemeClr val="bg1">
                  <a:lumMod val="95000"/>
                </a:schemeClr>
              </a:solidFill>
            </a:endParaRPr>
          </a:p>
          <a:p>
            <a:pPr marL="457200" indent="-457200" algn="just">
              <a:buFont typeface="Arial" panose="020B0604020202020204" pitchFamily="34" charset="0"/>
              <a:buChar char="•"/>
            </a:pPr>
            <a:r>
              <a:rPr lang="pt-BR" sz="2600" b="1" dirty="0">
                <a:solidFill>
                  <a:schemeClr val="accent4"/>
                </a:solidFill>
              </a:rPr>
              <a:t>PREJULGADOS 2516, 2461, 2510</a:t>
            </a:r>
            <a:r>
              <a:rPr lang="pt-BR" sz="2600" b="1" dirty="0">
                <a:solidFill>
                  <a:schemeClr val="bg1"/>
                </a:solidFill>
              </a:rPr>
              <a:t> </a:t>
            </a:r>
            <a:r>
              <a:rPr lang="pt-BR" sz="2600" b="1" dirty="0">
                <a:solidFill>
                  <a:schemeClr val="bg1">
                    <a:lumMod val="95000"/>
                  </a:schemeClr>
                </a:solidFill>
              </a:rPr>
              <a:t>– ESPECIFICIDADES DO SRP</a:t>
            </a:r>
          </a:p>
          <a:p>
            <a:pPr marL="742950" lvl="1" indent="-285750" algn="just">
              <a:buClr>
                <a:schemeClr val="accent4"/>
              </a:buClr>
              <a:buFont typeface="Courier New" panose="02070309020205020404" pitchFamily="49" charset="0"/>
              <a:buChar char="o"/>
            </a:pPr>
            <a:r>
              <a:rPr lang="pt-BR" sz="2400" dirty="0">
                <a:solidFill>
                  <a:schemeClr val="bg1">
                    <a:lumMod val="95000"/>
                  </a:schemeClr>
                </a:solidFill>
              </a:rPr>
              <a:t>Mudança de marca</a:t>
            </a:r>
          </a:p>
          <a:p>
            <a:pPr marL="742950" lvl="1" indent="-285750" algn="just">
              <a:buClr>
                <a:schemeClr val="accent4"/>
              </a:buClr>
              <a:buFont typeface="Courier New" panose="02070309020205020404" pitchFamily="49" charset="0"/>
              <a:buChar char="o"/>
            </a:pPr>
            <a:r>
              <a:rPr lang="pt-BR" sz="2400" dirty="0">
                <a:solidFill>
                  <a:schemeClr val="bg1">
                    <a:lumMod val="95000"/>
                  </a:schemeClr>
                </a:solidFill>
              </a:rPr>
              <a:t>Atas simultâneas</a:t>
            </a:r>
          </a:p>
          <a:p>
            <a:pPr marL="742950" lvl="1" indent="-285750" algn="just">
              <a:buClr>
                <a:schemeClr val="accent4"/>
              </a:buClr>
              <a:buFont typeface="Courier New" panose="02070309020205020404" pitchFamily="49" charset="0"/>
              <a:buChar char="o"/>
            </a:pPr>
            <a:r>
              <a:rPr lang="pt-BR" sz="2400" dirty="0">
                <a:solidFill>
                  <a:schemeClr val="bg1">
                    <a:lumMod val="95000"/>
                  </a:schemeClr>
                </a:solidFill>
              </a:rPr>
              <a:t>Adesão (“carona”)</a:t>
            </a:r>
          </a:p>
        </p:txBody>
      </p:sp>
    </p:spTree>
    <p:extLst>
      <p:ext uri="{BB962C8B-B14F-4D97-AF65-F5344CB8AC3E}">
        <p14:creationId xmlns:p14="http://schemas.microsoft.com/office/powerpoint/2010/main" val="12210935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C21A97A-0A56-5089-D2AD-6CDCE11ADE63}"/>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DE731347-EFE1-B00C-F99B-0A4B541D2D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5055FCB8-F916-0869-446C-CBD7D42819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9165936D-873E-2D72-641D-2EEFACA1A700}"/>
              </a:ext>
            </a:extLst>
          </p:cNvPr>
          <p:cNvSpPr>
            <a:spLocks noGrp="1"/>
          </p:cNvSpPr>
          <p:nvPr>
            <p:ph type="subTitle" idx="1"/>
          </p:nvPr>
        </p:nvSpPr>
        <p:spPr>
          <a:xfrm>
            <a:off x="829337" y="569240"/>
            <a:ext cx="9228993" cy="535251"/>
          </a:xfrm>
        </p:spPr>
        <p:txBody>
          <a:bodyPr>
            <a:noAutofit/>
          </a:bodyPr>
          <a:lstStyle/>
          <a:p>
            <a:pPr marL="457200" indent="-457200" algn="just">
              <a:buFont typeface="Arial" panose="020B0604020202020204" pitchFamily="34" charset="0"/>
              <a:buChar char="•"/>
            </a:pPr>
            <a:r>
              <a:rPr lang="pt-BR" sz="3200" b="1" dirty="0">
                <a:solidFill>
                  <a:schemeClr val="accent4"/>
                </a:solidFill>
              </a:rPr>
              <a:t>PREJULGADO 2469 – Aquisição de medicamentos</a:t>
            </a:r>
            <a:endParaRPr lang="pt-BR" sz="3200" b="1" dirty="0">
              <a:solidFill>
                <a:schemeClr val="bg1"/>
              </a:solidFill>
            </a:endParaRPr>
          </a:p>
        </p:txBody>
      </p:sp>
      <p:sp>
        <p:nvSpPr>
          <p:cNvPr id="9" name="Subtítulo 2">
            <a:extLst>
              <a:ext uri="{FF2B5EF4-FFF2-40B4-BE49-F238E27FC236}">
                <a16:creationId xmlns:a16="http://schemas.microsoft.com/office/drawing/2014/main" id="{A7B5704D-234D-C428-DDFF-F384F7E04FD2}"/>
              </a:ext>
            </a:extLst>
          </p:cNvPr>
          <p:cNvSpPr txBox="1">
            <a:spLocks/>
          </p:cNvSpPr>
          <p:nvPr/>
        </p:nvSpPr>
        <p:spPr>
          <a:xfrm>
            <a:off x="829339" y="4683697"/>
            <a:ext cx="9577387" cy="1112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a:solidFill>
                <a:schemeClr val="bg1"/>
              </a:solidFill>
              <a:latin typeface="Microsoft JhengHei" panose="020B0604030504040204" pitchFamily="34" charset="-120"/>
              <a:ea typeface="Microsoft JhengHei" panose="020B0604030504040204" pitchFamily="34" charset="-120"/>
            </a:endParaRPr>
          </a:p>
        </p:txBody>
      </p:sp>
      <p:cxnSp>
        <p:nvCxnSpPr>
          <p:cNvPr id="2" name="Conector reto 2">
            <a:extLst>
              <a:ext uri="{FF2B5EF4-FFF2-40B4-BE49-F238E27FC236}">
                <a16:creationId xmlns:a16="http://schemas.microsoft.com/office/drawing/2014/main" id="{DBCB4048-6CB6-A456-AA6E-B2C444880791}"/>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6C057237-915E-4919-3E90-E92E2FA2512C}"/>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4" name="CaixaDeTexto 3">
            <a:extLst>
              <a:ext uri="{FF2B5EF4-FFF2-40B4-BE49-F238E27FC236}">
                <a16:creationId xmlns:a16="http://schemas.microsoft.com/office/drawing/2014/main" id="{C937898F-4021-91F4-A4A6-4C0E57B4E5A9}"/>
              </a:ext>
            </a:extLst>
          </p:cNvPr>
          <p:cNvSpPr txBox="1"/>
          <p:nvPr/>
        </p:nvSpPr>
        <p:spPr>
          <a:xfrm>
            <a:off x="829337" y="2213282"/>
            <a:ext cx="9228993" cy="2492990"/>
          </a:xfrm>
          <a:prstGeom prst="rect">
            <a:avLst/>
          </a:prstGeom>
          <a:noFill/>
        </p:spPr>
        <p:txBody>
          <a:bodyPr wrap="square" rtlCol="0">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Consoante jurisprudência do TCU, não é recomendável adotar a tabela de preços máximos da Associação Brasileira do Comércio Farmacêutico (ABCFARMA) ou uma das tabelas de preços máximos da Câmara de Regulação do Mercado de Medicamentos (CMED) como única fonte referencial de preços em licitação.</a:t>
            </a:r>
          </a:p>
        </p:txBody>
      </p:sp>
    </p:spTree>
    <p:extLst>
      <p:ext uri="{BB962C8B-B14F-4D97-AF65-F5344CB8AC3E}">
        <p14:creationId xmlns:p14="http://schemas.microsoft.com/office/powerpoint/2010/main" val="39033060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CE882E-4EE6-DEA8-5B1F-F63D96C3AEE1}"/>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938CA599-EDDC-4100-C1C3-56423EEE29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A386639C-0902-308B-F4DA-D4C5B2277D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02811871-0992-F429-6632-F44821E6AAEB}"/>
              </a:ext>
            </a:extLst>
          </p:cNvPr>
          <p:cNvSpPr>
            <a:spLocks noGrp="1"/>
          </p:cNvSpPr>
          <p:nvPr>
            <p:ph type="subTitle" idx="1"/>
          </p:nvPr>
        </p:nvSpPr>
        <p:spPr>
          <a:xfrm>
            <a:off x="829337" y="632183"/>
            <a:ext cx="9228993" cy="377744"/>
          </a:xfrm>
        </p:spPr>
        <p:txBody>
          <a:bodyPr>
            <a:noAutofit/>
          </a:bodyPr>
          <a:lstStyle/>
          <a:p>
            <a:pPr marL="457200" indent="-457200" algn="just">
              <a:buFont typeface="Courier New" panose="02070309020205020404" pitchFamily="49" charset="0"/>
              <a:buChar char="o"/>
            </a:pPr>
            <a:r>
              <a:rPr lang="pt-BR" sz="2800" b="1" dirty="0">
                <a:solidFill>
                  <a:schemeClr val="accent4"/>
                </a:solidFill>
              </a:rPr>
              <a:t>Pesquisa de preços – </a:t>
            </a:r>
            <a:r>
              <a:rPr lang="pt-BR" sz="2800" dirty="0">
                <a:solidFill>
                  <a:schemeClr val="accent4"/>
                </a:solidFill>
              </a:rPr>
              <a:t>previsão normativa (NLL)</a:t>
            </a:r>
            <a:endParaRPr lang="pt-BR" sz="2800" dirty="0">
              <a:solidFill>
                <a:schemeClr val="bg1"/>
              </a:solidFill>
            </a:endParaRPr>
          </a:p>
        </p:txBody>
      </p:sp>
      <p:cxnSp>
        <p:nvCxnSpPr>
          <p:cNvPr id="2" name="Conector reto 2">
            <a:extLst>
              <a:ext uri="{FF2B5EF4-FFF2-40B4-BE49-F238E27FC236}">
                <a16:creationId xmlns:a16="http://schemas.microsoft.com/office/drawing/2014/main" id="{AEB1D4E6-CB70-CD37-1622-F0F33373E9D4}"/>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8EE8DBAE-CDAE-C989-A9AF-6B86F7788EDF}"/>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4" name="CaixaDeTexto 3">
            <a:extLst>
              <a:ext uri="{FF2B5EF4-FFF2-40B4-BE49-F238E27FC236}">
                <a16:creationId xmlns:a16="http://schemas.microsoft.com/office/drawing/2014/main" id="{8CC0587A-0305-7AB8-F0F9-CDF399CE4ABA}"/>
              </a:ext>
            </a:extLst>
          </p:cNvPr>
          <p:cNvSpPr txBox="1"/>
          <p:nvPr/>
        </p:nvSpPr>
        <p:spPr>
          <a:xfrm>
            <a:off x="829337" y="1222782"/>
            <a:ext cx="9706657" cy="1692771"/>
          </a:xfrm>
          <a:prstGeom prst="rect">
            <a:avLst/>
          </a:prstGeom>
          <a:noFill/>
        </p:spPr>
        <p:txBody>
          <a:bodyPr wrap="square" rtlCol="0">
            <a:spAutoFit/>
          </a:bodyPr>
          <a:lstStyle/>
          <a:p>
            <a:r>
              <a:rPr lang="pt-BR" sz="2600" dirty="0">
                <a:solidFill>
                  <a:schemeClr val="bg1">
                    <a:lumMod val="95000"/>
                  </a:schemeClr>
                </a:solidFill>
              </a:rPr>
              <a:t>Art. 23.</a:t>
            </a:r>
            <a:r>
              <a:rPr lang="pt-BR" sz="2600" b="1" dirty="0">
                <a:solidFill>
                  <a:schemeClr val="bg1">
                    <a:lumMod val="95000"/>
                  </a:schemeClr>
                </a:solidFill>
              </a:rPr>
              <a:t> </a:t>
            </a:r>
            <a:r>
              <a:rPr lang="pt-BR" sz="2600" dirty="0">
                <a:solidFill>
                  <a:schemeClr val="bg1">
                    <a:lumMod val="95000"/>
                  </a:schemeClr>
                </a:solidFill>
              </a:rPr>
              <a:t>O valor [...] deverá ser compatível com os valores praticados pelo mercado, </a:t>
            </a:r>
            <a:r>
              <a:rPr lang="pt-BR" sz="2600" u="sng" dirty="0">
                <a:solidFill>
                  <a:schemeClr val="bg1">
                    <a:lumMod val="95000"/>
                  </a:schemeClr>
                </a:solidFill>
              </a:rPr>
              <a:t>considerados os preços constantes de bancos de dados públicos</a:t>
            </a:r>
            <a:r>
              <a:rPr lang="pt-BR" sz="2600" dirty="0">
                <a:solidFill>
                  <a:schemeClr val="bg1">
                    <a:lumMod val="95000"/>
                  </a:schemeClr>
                </a:solidFill>
              </a:rPr>
              <a:t> e as quantidades a serem contratadas, observadas [...] economia de escala e peculiaridades do local de execução do objeto.</a:t>
            </a:r>
          </a:p>
        </p:txBody>
      </p:sp>
      <p:sp>
        <p:nvSpPr>
          <p:cNvPr id="6" name="CaixaDeTexto 5">
            <a:extLst>
              <a:ext uri="{FF2B5EF4-FFF2-40B4-BE49-F238E27FC236}">
                <a16:creationId xmlns:a16="http://schemas.microsoft.com/office/drawing/2014/main" id="{9482118D-8163-0A79-5072-35A9C6AE889B}"/>
              </a:ext>
            </a:extLst>
          </p:cNvPr>
          <p:cNvSpPr txBox="1"/>
          <p:nvPr/>
        </p:nvSpPr>
        <p:spPr>
          <a:xfrm>
            <a:off x="829336" y="2915553"/>
            <a:ext cx="9972776" cy="3293209"/>
          </a:xfrm>
          <a:prstGeom prst="rect">
            <a:avLst/>
          </a:prstGeom>
          <a:noFill/>
        </p:spPr>
        <p:txBody>
          <a:bodyPr wrap="square" rtlCol="0">
            <a:spAutoFit/>
          </a:bodyPr>
          <a:lstStyle/>
          <a:p>
            <a:r>
              <a:rPr lang="pt-BR" sz="2600" dirty="0">
                <a:solidFill>
                  <a:schemeClr val="bg1">
                    <a:lumMod val="95000"/>
                  </a:schemeClr>
                </a:solidFill>
              </a:rPr>
              <a:t>§ 1º [...] para aquisição de bens e contratação de serviços em geral, conforme regulamento, o valor estimado será definido [...] por meio [...] dos seguintes parâmetros, adotados de forma combinada ou não:</a:t>
            </a:r>
          </a:p>
          <a:p>
            <a:r>
              <a:rPr lang="pt-BR" sz="2600" dirty="0">
                <a:solidFill>
                  <a:schemeClr val="bg1">
                    <a:lumMod val="95000"/>
                  </a:schemeClr>
                </a:solidFill>
              </a:rPr>
              <a:t>I - composição de custos unitários menores ou iguais à mediana do item correspondente no painel para consulta de preços ou no BPS (PNCP);</a:t>
            </a:r>
          </a:p>
          <a:p>
            <a:r>
              <a:rPr lang="pt-BR" sz="2600" dirty="0">
                <a:solidFill>
                  <a:schemeClr val="bg1">
                    <a:lumMod val="95000"/>
                  </a:schemeClr>
                </a:solidFill>
              </a:rPr>
              <a:t>II - contratações similares feitas pela Administração Pública, em execução ou concluídas no período de 1 (um) ano anterior à data da pesquisa de preços (observada atualização de preços);</a:t>
            </a:r>
          </a:p>
        </p:txBody>
      </p:sp>
    </p:spTree>
    <p:extLst>
      <p:ext uri="{BB962C8B-B14F-4D97-AF65-F5344CB8AC3E}">
        <p14:creationId xmlns:p14="http://schemas.microsoft.com/office/powerpoint/2010/main" val="139842379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682E1D-6968-7585-98D9-1FC0FAC20635}"/>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7DB81A26-2E84-98A6-EC6D-6E0118AC1F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809D8738-93D8-BB61-9E8C-BFF10B6371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6FD88A2C-E8BC-864A-6885-4E87FE4BE830}"/>
              </a:ext>
            </a:extLst>
          </p:cNvPr>
          <p:cNvSpPr>
            <a:spLocks noGrp="1"/>
          </p:cNvSpPr>
          <p:nvPr>
            <p:ph type="subTitle" idx="1"/>
          </p:nvPr>
        </p:nvSpPr>
        <p:spPr>
          <a:xfrm>
            <a:off x="829337" y="569240"/>
            <a:ext cx="9228993" cy="535251"/>
          </a:xfrm>
        </p:spPr>
        <p:txBody>
          <a:bodyPr>
            <a:noAutofit/>
          </a:bodyPr>
          <a:lstStyle/>
          <a:p>
            <a:pPr marL="457200" indent="-457200" algn="just">
              <a:buFont typeface="Courier New" panose="02070309020205020404" pitchFamily="49" charset="0"/>
              <a:buChar char="o"/>
            </a:pPr>
            <a:r>
              <a:rPr lang="pt-BR" sz="2800" b="1" dirty="0">
                <a:solidFill>
                  <a:schemeClr val="accent4"/>
                </a:solidFill>
              </a:rPr>
              <a:t>Pesquisa de preços –</a:t>
            </a:r>
            <a:r>
              <a:rPr lang="pt-BR" sz="3200" b="1" dirty="0">
                <a:solidFill>
                  <a:schemeClr val="accent4"/>
                </a:solidFill>
              </a:rPr>
              <a:t> </a:t>
            </a:r>
            <a:r>
              <a:rPr lang="pt-BR" sz="2800" dirty="0">
                <a:solidFill>
                  <a:schemeClr val="accent4"/>
                </a:solidFill>
              </a:rPr>
              <a:t>previsão normativa (NLL)</a:t>
            </a:r>
            <a:endParaRPr lang="pt-BR" sz="2800" dirty="0">
              <a:solidFill>
                <a:schemeClr val="bg1"/>
              </a:solidFill>
            </a:endParaRPr>
          </a:p>
        </p:txBody>
      </p:sp>
      <p:cxnSp>
        <p:nvCxnSpPr>
          <p:cNvPr id="2" name="Conector reto 2">
            <a:extLst>
              <a:ext uri="{FF2B5EF4-FFF2-40B4-BE49-F238E27FC236}">
                <a16:creationId xmlns:a16="http://schemas.microsoft.com/office/drawing/2014/main" id="{6F07B1A2-E3DE-23CC-7F77-7BEAE2C6CE65}"/>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17BE416A-8FFF-3D87-C5A2-CF19C537BF5A}"/>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4" name="CaixaDeTexto 3">
            <a:extLst>
              <a:ext uri="{FF2B5EF4-FFF2-40B4-BE49-F238E27FC236}">
                <a16:creationId xmlns:a16="http://schemas.microsoft.com/office/drawing/2014/main" id="{A16721CE-93B7-8575-9A92-9C776A729924}"/>
              </a:ext>
            </a:extLst>
          </p:cNvPr>
          <p:cNvSpPr txBox="1"/>
          <p:nvPr/>
        </p:nvSpPr>
        <p:spPr>
          <a:xfrm>
            <a:off x="829337" y="1553492"/>
            <a:ext cx="9972776" cy="4493538"/>
          </a:xfrm>
          <a:prstGeom prst="rect">
            <a:avLst/>
          </a:prstGeom>
          <a:noFill/>
        </p:spPr>
        <p:txBody>
          <a:bodyPr wrap="square" rtlCol="0">
            <a:spAutoFit/>
          </a:bodyPr>
          <a:lstStyle/>
          <a:p>
            <a:r>
              <a:rPr lang="pt-BR" sz="2600" dirty="0">
                <a:solidFill>
                  <a:schemeClr val="bg1">
                    <a:lumMod val="95000"/>
                  </a:schemeClr>
                </a:solidFill>
              </a:rPr>
              <a:t>III - utilização de dados de pesquisa publicada em mídia especializada, de tabela de referência formalmente aprovada pelo Poder Executivo federal e de sítios eletrônicos especializados ou de domínio amplo, desde que contenham a data e hora de acesso;</a:t>
            </a:r>
          </a:p>
          <a:p>
            <a:r>
              <a:rPr lang="pt-BR" sz="2600" dirty="0">
                <a:solidFill>
                  <a:schemeClr val="bg1">
                    <a:lumMod val="95000"/>
                  </a:schemeClr>
                </a:solidFill>
              </a:rPr>
              <a:t>IV - pesquisa direta com no mínimo 3 (três) fornecedores, mediante </a:t>
            </a:r>
            <a:r>
              <a:rPr lang="pt-BR" sz="2600" u="sng" dirty="0">
                <a:solidFill>
                  <a:schemeClr val="bg1">
                    <a:lumMod val="95000"/>
                  </a:schemeClr>
                </a:solidFill>
              </a:rPr>
              <a:t>solicitação formal de cotação</a:t>
            </a:r>
            <a:r>
              <a:rPr lang="pt-BR" sz="2600" dirty="0">
                <a:solidFill>
                  <a:schemeClr val="bg1">
                    <a:lumMod val="95000"/>
                  </a:schemeClr>
                </a:solidFill>
              </a:rPr>
              <a:t>, desde que seja </a:t>
            </a:r>
            <a:r>
              <a:rPr lang="pt-BR" sz="2600" u="sng" dirty="0">
                <a:solidFill>
                  <a:schemeClr val="bg1">
                    <a:lumMod val="95000"/>
                  </a:schemeClr>
                </a:solidFill>
              </a:rPr>
              <a:t>apresentada justificativa da escolha desses fornecedores</a:t>
            </a:r>
            <a:r>
              <a:rPr lang="pt-BR" sz="2600" dirty="0">
                <a:solidFill>
                  <a:schemeClr val="bg1">
                    <a:lumMod val="95000"/>
                  </a:schemeClr>
                </a:solidFill>
              </a:rPr>
              <a:t> e que não tenham sido obtidos os orçamentos com mais de 6 (seis) meses de antecedência da data de divulgação do edital;</a:t>
            </a:r>
          </a:p>
          <a:p>
            <a:r>
              <a:rPr lang="pt-BR" sz="2600" dirty="0">
                <a:solidFill>
                  <a:schemeClr val="bg1">
                    <a:lumMod val="95000"/>
                  </a:schemeClr>
                </a:solidFill>
              </a:rPr>
              <a:t>V - pesquisa na base nacional de notas fiscais eletrônicas, na forma de regulamento.</a:t>
            </a:r>
          </a:p>
        </p:txBody>
      </p:sp>
    </p:spTree>
    <p:extLst>
      <p:ext uri="{BB962C8B-B14F-4D97-AF65-F5344CB8AC3E}">
        <p14:creationId xmlns:p14="http://schemas.microsoft.com/office/powerpoint/2010/main" val="9379798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CC820F-B154-00AA-1E42-95C1DDB9983F}"/>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AEEA6D74-27A5-184E-25F5-AC488CA223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440AFA9F-6BF6-8B62-9984-2117CE1398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EABD4EF9-50B2-E547-1019-9C7446C090E9}"/>
              </a:ext>
            </a:extLst>
          </p:cNvPr>
          <p:cNvSpPr>
            <a:spLocks noGrp="1"/>
          </p:cNvSpPr>
          <p:nvPr>
            <p:ph type="subTitle" idx="1"/>
          </p:nvPr>
        </p:nvSpPr>
        <p:spPr>
          <a:xfrm>
            <a:off x="829337" y="569240"/>
            <a:ext cx="9228993" cy="535251"/>
          </a:xfrm>
        </p:spPr>
        <p:txBody>
          <a:bodyPr>
            <a:noAutofit/>
          </a:bodyPr>
          <a:lstStyle/>
          <a:p>
            <a:pPr marL="457200" indent="-457200" algn="just">
              <a:buFont typeface="Courier New" panose="02070309020205020404" pitchFamily="49" charset="0"/>
              <a:buChar char="o"/>
            </a:pPr>
            <a:r>
              <a:rPr lang="pt-BR" sz="2800" b="1" dirty="0">
                <a:solidFill>
                  <a:schemeClr val="accent4"/>
                </a:solidFill>
              </a:rPr>
              <a:t>Pesquisa de preços –</a:t>
            </a:r>
            <a:r>
              <a:rPr lang="pt-BR" sz="3200" b="1" dirty="0">
                <a:solidFill>
                  <a:schemeClr val="accent4"/>
                </a:solidFill>
              </a:rPr>
              <a:t> </a:t>
            </a:r>
            <a:r>
              <a:rPr lang="pt-BR" sz="2800" dirty="0">
                <a:solidFill>
                  <a:schemeClr val="accent4"/>
                </a:solidFill>
              </a:rPr>
              <a:t>como realizar uma boa pesquisa?</a:t>
            </a:r>
            <a:endParaRPr lang="pt-BR" sz="2800" dirty="0">
              <a:solidFill>
                <a:schemeClr val="bg1"/>
              </a:solidFill>
            </a:endParaRPr>
          </a:p>
        </p:txBody>
      </p:sp>
      <p:cxnSp>
        <p:nvCxnSpPr>
          <p:cNvPr id="2" name="Conector reto 2">
            <a:extLst>
              <a:ext uri="{FF2B5EF4-FFF2-40B4-BE49-F238E27FC236}">
                <a16:creationId xmlns:a16="http://schemas.microsoft.com/office/drawing/2014/main" id="{9052CF22-8102-F563-80AE-4693F7D01BCB}"/>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CDDC513E-200C-E2BC-FB35-6774DF95DC77}"/>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4" name="CaixaDeTexto 3">
            <a:extLst>
              <a:ext uri="{FF2B5EF4-FFF2-40B4-BE49-F238E27FC236}">
                <a16:creationId xmlns:a16="http://schemas.microsoft.com/office/drawing/2014/main" id="{6F1D3E48-C11C-9A27-8BFD-3C2CAEA78658}"/>
              </a:ext>
            </a:extLst>
          </p:cNvPr>
          <p:cNvSpPr txBox="1"/>
          <p:nvPr/>
        </p:nvSpPr>
        <p:spPr>
          <a:xfrm>
            <a:off x="829336" y="1753027"/>
            <a:ext cx="9972776" cy="3693319"/>
          </a:xfrm>
          <a:prstGeom prst="rect">
            <a:avLst/>
          </a:prstGeom>
          <a:noFill/>
        </p:spPr>
        <p:txBody>
          <a:bodyPr wrap="square" rtlCol="0">
            <a:spAutoFit/>
          </a:bodyPr>
          <a:lstStyle/>
          <a:p>
            <a:pPr marL="457200" indent="-457200">
              <a:buFont typeface="Courier New" panose="02070309020205020404" pitchFamily="49" charset="0"/>
              <a:buChar char="o"/>
            </a:pPr>
            <a:r>
              <a:rPr lang="pt-BR" sz="2600" dirty="0">
                <a:solidFill>
                  <a:schemeClr val="bg1">
                    <a:lumMod val="95000"/>
                  </a:schemeClr>
                </a:solidFill>
              </a:rPr>
              <a:t>Diversificação;</a:t>
            </a:r>
          </a:p>
          <a:p>
            <a:endParaRPr lang="pt-BR" sz="2600" dirty="0">
              <a:solidFill>
                <a:schemeClr val="bg1">
                  <a:lumMod val="95000"/>
                </a:schemeClr>
              </a:solidFill>
            </a:endParaRPr>
          </a:p>
          <a:p>
            <a:pPr marL="457200" indent="-457200">
              <a:buFont typeface="Courier New" panose="02070309020205020404" pitchFamily="49" charset="0"/>
              <a:buChar char="o"/>
            </a:pPr>
            <a:r>
              <a:rPr lang="pt-BR" sz="2600" dirty="0">
                <a:solidFill>
                  <a:schemeClr val="bg1">
                    <a:lumMod val="95000"/>
                  </a:schemeClr>
                </a:solidFill>
              </a:rPr>
              <a:t>Validação;</a:t>
            </a:r>
          </a:p>
          <a:p>
            <a:endParaRPr lang="pt-BR" sz="2600" dirty="0">
              <a:solidFill>
                <a:schemeClr val="bg1">
                  <a:lumMod val="95000"/>
                </a:schemeClr>
              </a:solidFill>
            </a:endParaRPr>
          </a:p>
          <a:p>
            <a:pPr marL="457200" indent="-457200">
              <a:buFont typeface="Courier New" panose="02070309020205020404" pitchFamily="49" charset="0"/>
              <a:buChar char="o"/>
            </a:pPr>
            <a:r>
              <a:rPr lang="pt-BR" sz="2600" dirty="0">
                <a:solidFill>
                  <a:schemeClr val="bg1">
                    <a:lumMod val="95000"/>
                  </a:schemeClr>
                </a:solidFill>
              </a:rPr>
              <a:t>Análise crítica;</a:t>
            </a:r>
          </a:p>
          <a:p>
            <a:endParaRPr lang="pt-BR" sz="2600" dirty="0">
              <a:solidFill>
                <a:schemeClr val="bg1">
                  <a:lumMod val="95000"/>
                </a:schemeClr>
              </a:solidFill>
            </a:endParaRPr>
          </a:p>
          <a:p>
            <a:pPr marL="457200" indent="-457200">
              <a:buFont typeface="Courier New" panose="02070309020205020404" pitchFamily="49" charset="0"/>
              <a:buChar char="o"/>
            </a:pPr>
            <a:r>
              <a:rPr lang="pt-BR" sz="2600" dirty="0">
                <a:solidFill>
                  <a:schemeClr val="bg1">
                    <a:lumMod val="95000"/>
                  </a:schemeClr>
                </a:solidFill>
              </a:rPr>
              <a:t>Planilhamento;</a:t>
            </a:r>
          </a:p>
          <a:p>
            <a:endParaRPr lang="pt-BR" sz="2600" dirty="0">
              <a:solidFill>
                <a:schemeClr val="bg1">
                  <a:lumMod val="95000"/>
                </a:schemeClr>
              </a:solidFill>
            </a:endParaRPr>
          </a:p>
          <a:p>
            <a:pPr marL="457200" indent="-457200">
              <a:buFont typeface="Courier New" panose="02070309020205020404" pitchFamily="49" charset="0"/>
              <a:buChar char="o"/>
            </a:pPr>
            <a:r>
              <a:rPr lang="pt-BR" sz="2600" dirty="0">
                <a:solidFill>
                  <a:schemeClr val="bg1">
                    <a:lumMod val="95000"/>
                  </a:schemeClr>
                </a:solidFill>
              </a:rPr>
              <a:t>Instrução.</a:t>
            </a:r>
          </a:p>
        </p:txBody>
      </p:sp>
      <p:sp>
        <p:nvSpPr>
          <p:cNvPr id="7" name="CaixaDeTexto 6">
            <a:extLst>
              <a:ext uri="{FF2B5EF4-FFF2-40B4-BE49-F238E27FC236}">
                <a16:creationId xmlns:a16="http://schemas.microsoft.com/office/drawing/2014/main" id="{C50218D0-C4D8-6355-3815-D7A229D742FD}"/>
              </a:ext>
            </a:extLst>
          </p:cNvPr>
          <p:cNvSpPr txBox="1"/>
          <p:nvPr/>
        </p:nvSpPr>
        <p:spPr>
          <a:xfrm>
            <a:off x="829336" y="5710331"/>
            <a:ext cx="6094562" cy="646331"/>
          </a:xfrm>
          <a:prstGeom prst="rect">
            <a:avLst/>
          </a:prstGeom>
          <a:noFill/>
        </p:spPr>
        <p:txBody>
          <a:bodyPr wrap="square">
            <a:spAutoFit/>
          </a:bodyPr>
          <a:lstStyle/>
          <a:p>
            <a:pPr marL="285750" indent="-285750">
              <a:buFont typeface="Wingdings" panose="05000000000000000000" pitchFamily="2" charset="2"/>
              <a:buChar char="v"/>
            </a:pPr>
            <a:r>
              <a:rPr lang="pt-BR" dirty="0">
                <a:solidFill>
                  <a:schemeClr val="accent4"/>
                </a:solidFill>
              </a:rPr>
              <a:t>Nota Técnica N. TC-001/2021.</a:t>
            </a:r>
          </a:p>
          <a:p>
            <a:pPr marL="285750" indent="-285750">
              <a:buFont typeface="Wingdings" panose="05000000000000000000" pitchFamily="2" charset="2"/>
              <a:buChar char="v"/>
            </a:pPr>
            <a:r>
              <a:rPr lang="pt-BR" dirty="0">
                <a:solidFill>
                  <a:schemeClr val="accent4"/>
                </a:solidFill>
              </a:rPr>
              <a:t>Acórdão 355/2019-TCU-Plenário </a:t>
            </a:r>
          </a:p>
        </p:txBody>
      </p:sp>
    </p:spTree>
    <p:extLst>
      <p:ext uri="{BB962C8B-B14F-4D97-AF65-F5344CB8AC3E}">
        <p14:creationId xmlns:p14="http://schemas.microsoft.com/office/powerpoint/2010/main" val="375086302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32A63F-B8EC-23C2-C334-486DED19D686}"/>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8B1B3B0D-A045-8460-6FDC-4957DBBA07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77745C61-2E0B-8078-4C28-CB0B8FC46B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1C047F01-1941-25B2-686B-6C535A144815}"/>
              </a:ext>
            </a:extLst>
          </p:cNvPr>
          <p:cNvSpPr>
            <a:spLocks noGrp="1"/>
          </p:cNvSpPr>
          <p:nvPr>
            <p:ph type="subTitle" idx="1"/>
          </p:nvPr>
        </p:nvSpPr>
        <p:spPr>
          <a:xfrm>
            <a:off x="829337" y="569240"/>
            <a:ext cx="9228993" cy="535251"/>
          </a:xfrm>
        </p:spPr>
        <p:txBody>
          <a:bodyPr>
            <a:noAutofit/>
          </a:bodyPr>
          <a:lstStyle/>
          <a:p>
            <a:pPr marL="457200" indent="-457200" algn="just">
              <a:buFont typeface="Arial" panose="020B0604020202020204" pitchFamily="34" charset="0"/>
              <a:buChar char="•"/>
            </a:pPr>
            <a:r>
              <a:rPr lang="pt-BR" sz="3200" b="1" dirty="0">
                <a:solidFill>
                  <a:schemeClr val="accent4"/>
                </a:solidFill>
              </a:rPr>
              <a:t>PREJULGADO 2469 – Aquisição de medicamentos</a:t>
            </a:r>
            <a:endParaRPr lang="pt-BR" sz="3200" b="1" dirty="0">
              <a:solidFill>
                <a:schemeClr val="bg1"/>
              </a:solidFill>
            </a:endParaRPr>
          </a:p>
        </p:txBody>
      </p:sp>
      <p:cxnSp>
        <p:nvCxnSpPr>
          <p:cNvPr id="2" name="Conector reto 2">
            <a:extLst>
              <a:ext uri="{FF2B5EF4-FFF2-40B4-BE49-F238E27FC236}">
                <a16:creationId xmlns:a16="http://schemas.microsoft.com/office/drawing/2014/main" id="{91F392E9-71E5-0632-7256-5AD90E22A574}"/>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2F189AD8-4DB2-3D55-D0B0-731139FBCA55}"/>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4" name="CaixaDeTexto 3">
            <a:extLst>
              <a:ext uri="{FF2B5EF4-FFF2-40B4-BE49-F238E27FC236}">
                <a16:creationId xmlns:a16="http://schemas.microsoft.com/office/drawing/2014/main" id="{6E18499E-EBBC-685E-6939-2520AF5F1D42}"/>
              </a:ext>
            </a:extLst>
          </p:cNvPr>
          <p:cNvSpPr txBox="1"/>
          <p:nvPr/>
        </p:nvSpPr>
        <p:spPr>
          <a:xfrm>
            <a:off x="829337" y="2182505"/>
            <a:ext cx="9577387" cy="2492990"/>
          </a:xfrm>
          <a:prstGeom prst="rect">
            <a:avLst/>
          </a:prstGeom>
          <a:noFill/>
        </p:spPr>
        <p:txBody>
          <a:bodyPr wrap="square" rtlCol="0">
            <a:spAutoFit/>
          </a:bodyPr>
          <a:lstStyle/>
          <a:p>
            <a:pPr marL="457200" indent="-457200">
              <a:buClr>
                <a:schemeClr val="accent4"/>
              </a:buClr>
              <a:buFont typeface="Courier New" panose="02070309020205020404" pitchFamily="49" charset="0"/>
              <a:buChar char="o"/>
            </a:pPr>
            <a:r>
              <a:rPr lang="pt-BR" sz="2600" dirty="0">
                <a:solidFill>
                  <a:schemeClr val="bg1"/>
                </a:solidFill>
              </a:rPr>
              <a:t>O mercado de medicamentos não se caracteriza como mercado fluido, impossibilitando a adoção do credenciamento para a sua aquisição. Por se tratar de bem comum, a modalidade adequada para a aquisição é o pregão, preferencialmente o eletrônico, podendo a Administração se valer do procedimento auxiliar do Sistema de Registro de Preços.</a:t>
            </a:r>
            <a:endParaRPr lang="pt-BR" sz="2600" dirty="0">
              <a:solidFill>
                <a:schemeClr val="bg1">
                  <a:lumMod val="95000"/>
                </a:schemeClr>
              </a:solidFill>
            </a:endParaRPr>
          </a:p>
        </p:txBody>
      </p:sp>
    </p:spTree>
    <p:extLst>
      <p:ext uri="{BB962C8B-B14F-4D97-AF65-F5344CB8AC3E}">
        <p14:creationId xmlns:p14="http://schemas.microsoft.com/office/powerpoint/2010/main" val="232871231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9330DB-B0AC-93B7-4DA8-6F94BCAA40CD}"/>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EC5DFFF2-B3A7-163A-7A3F-40E4E8024B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A4475AB1-6E68-65D6-F186-3964CFA494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0F48E179-83E1-27D3-F9BB-926ABAD747B8}"/>
              </a:ext>
            </a:extLst>
          </p:cNvPr>
          <p:cNvSpPr>
            <a:spLocks noGrp="1"/>
          </p:cNvSpPr>
          <p:nvPr>
            <p:ph type="subTitle" idx="1"/>
          </p:nvPr>
        </p:nvSpPr>
        <p:spPr>
          <a:xfrm>
            <a:off x="829337" y="569240"/>
            <a:ext cx="9228993" cy="535251"/>
          </a:xfrm>
        </p:spPr>
        <p:txBody>
          <a:bodyPr>
            <a:noAutofit/>
          </a:bodyPr>
          <a:lstStyle/>
          <a:p>
            <a:pPr marL="457200" indent="-457200" algn="just">
              <a:buFont typeface="Courier New" panose="02070309020205020404" pitchFamily="49" charset="0"/>
              <a:buChar char="o"/>
            </a:pPr>
            <a:r>
              <a:rPr lang="pt-BR" sz="2800" b="1" dirty="0">
                <a:solidFill>
                  <a:schemeClr val="accent4"/>
                </a:solidFill>
              </a:rPr>
              <a:t>Credenciamento –</a:t>
            </a:r>
            <a:r>
              <a:rPr lang="pt-BR" sz="3200" b="1" dirty="0">
                <a:solidFill>
                  <a:schemeClr val="accent4"/>
                </a:solidFill>
              </a:rPr>
              <a:t> </a:t>
            </a:r>
            <a:r>
              <a:rPr lang="pt-BR" sz="2800" dirty="0">
                <a:solidFill>
                  <a:schemeClr val="accent4"/>
                </a:solidFill>
              </a:rPr>
              <a:t>hipóteses legais (NLL)</a:t>
            </a:r>
            <a:endParaRPr lang="pt-BR" sz="2800" dirty="0">
              <a:solidFill>
                <a:schemeClr val="bg1"/>
              </a:solidFill>
            </a:endParaRPr>
          </a:p>
        </p:txBody>
      </p:sp>
      <p:cxnSp>
        <p:nvCxnSpPr>
          <p:cNvPr id="2" name="Conector reto 2">
            <a:extLst>
              <a:ext uri="{FF2B5EF4-FFF2-40B4-BE49-F238E27FC236}">
                <a16:creationId xmlns:a16="http://schemas.microsoft.com/office/drawing/2014/main" id="{0B59B56F-E787-C480-71EE-5D83D17E4385}"/>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B4E9D0AB-7846-9DBE-FF5C-8DF0C3016656}"/>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4" name="CaixaDeTexto 3">
            <a:extLst>
              <a:ext uri="{FF2B5EF4-FFF2-40B4-BE49-F238E27FC236}">
                <a16:creationId xmlns:a16="http://schemas.microsoft.com/office/drawing/2014/main" id="{3BFC397D-B5BE-F433-C913-54561B261479}"/>
              </a:ext>
            </a:extLst>
          </p:cNvPr>
          <p:cNvSpPr txBox="1"/>
          <p:nvPr/>
        </p:nvSpPr>
        <p:spPr>
          <a:xfrm>
            <a:off x="829336" y="2182505"/>
            <a:ext cx="9972776" cy="2492990"/>
          </a:xfrm>
          <a:prstGeom prst="rect">
            <a:avLst/>
          </a:prstGeom>
          <a:noFill/>
        </p:spPr>
        <p:txBody>
          <a:bodyPr wrap="square" rtlCol="0">
            <a:spAutoFit/>
          </a:bodyPr>
          <a:lstStyle/>
          <a:p>
            <a:r>
              <a:rPr lang="pt-BR" sz="2600" dirty="0">
                <a:solidFill>
                  <a:schemeClr val="bg1">
                    <a:lumMod val="95000"/>
                  </a:schemeClr>
                </a:solidFill>
              </a:rPr>
              <a:t>Art. 79. [...] hipóteses de contratação:</a:t>
            </a:r>
          </a:p>
          <a:p>
            <a:r>
              <a:rPr lang="pt-BR" sz="2600" dirty="0">
                <a:solidFill>
                  <a:schemeClr val="bg1">
                    <a:lumMod val="95000"/>
                  </a:schemeClr>
                </a:solidFill>
              </a:rPr>
              <a:t>I - </a:t>
            </a:r>
            <a:r>
              <a:rPr lang="pt-BR" sz="2600" b="1" dirty="0">
                <a:solidFill>
                  <a:schemeClr val="bg1">
                    <a:lumMod val="95000"/>
                  </a:schemeClr>
                </a:solidFill>
              </a:rPr>
              <a:t>paralela e não excludente</a:t>
            </a:r>
            <a:r>
              <a:rPr lang="pt-BR" sz="2600" dirty="0">
                <a:solidFill>
                  <a:schemeClr val="bg1">
                    <a:lumMod val="95000"/>
                  </a:schemeClr>
                </a:solidFill>
              </a:rPr>
              <a:t> [...];</a:t>
            </a:r>
          </a:p>
          <a:p>
            <a:r>
              <a:rPr lang="pt-BR" sz="2600" dirty="0">
                <a:solidFill>
                  <a:schemeClr val="bg1">
                    <a:lumMod val="95000"/>
                  </a:schemeClr>
                </a:solidFill>
              </a:rPr>
              <a:t>II - </a:t>
            </a:r>
            <a:r>
              <a:rPr lang="pt-BR" sz="2600" b="1" dirty="0">
                <a:solidFill>
                  <a:schemeClr val="bg1">
                    <a:lumMod val="95000"/>
                  </a:schemeClr>
                </a:solidFill>
              </a:rPr>
              <a:t>com seleção a critério de terceiros</a:t>
            </a:r>
            <a:r>
              <a:rPr lang="pt-BR" sz="2600" dirty="0">
                <a:solidFill>
                  <a:schemeClr val="bg1">
                    <a:lumMod val="95000"/>
                  </a:schemeClr>
                </a:solidFill>
              </a:rPr>
              <a:t> [...];</a:t>
            </a:r>
          </a:p>
          <a:p>
            <a:r>
              <a:rPr lang="pt-BR" sz="2600" dirty="0">
                <a:solidFill>
                  <a:schemeClr val="bg1">
                    <a:lumMod val="95000"/>
                  </a:schemeClr>
                </a:solidFill>
              </a:rPr>
              <a:t>III - </a:t>
            </a:r>
            <a:r>
              <a:rPr lang="pt-BR" sz="2600" b="1" dirty="0">
                <a:solidFill>
                  <a:schemeClr val="bg1">
                    <a:lumMod val="95000"/>
                  </a:schemeClr>
                </a:solidFill>
              </a:rPr>
              <a:t>em mercados fluidos</a:t>
            </a:r>
            <a:r>
              <a:rPr lang="pt-BR" sz="2600" dirty="0">
                <a:solidFill>
                  <a:schemeClr val="bg1">
                    <a:lumMod val="95000"/>
                  </a:schemeClr>
                </a:solidFill>
              </a:rPr>
              <a:t> [...].</a:t>
            </a:r>
          </a:p>
          <a:p>
            <a:r>
              <a:rPr lang="pt-BR" sz="2600" dirty="0">
                <a:solidFill>
                  <a:schemeClr val="bg1">
                    <a:lumMod val="95000"/>
                  </a:schemeClr>
                </a:solidFill>
              </a:rPr>
              <a:t>Parágrafo único. Os procedimentos de credenciamento serão definidos em </a:t>
            </a:r>
            <a:r>
              <a:rPr lang="pt-BR" sz="2600" dirty="0">
                <a:solidFill>
                  <a:srgbClr val="FF0000"/>
                </a:solidFill>
              </a:rPr>
              <a:t>regulamento</a:t>
            </a:r>
            <a:r>
              <a:rPr lang="pt-BR" sz="2600" dirty="0">
                <a:solidFill>
                  <a:schemeClr val="bg1">
                    <a:lumMod val="95000"/>
                  </a:schemeClr>
                </a:solidFill>
              </a:rPr>
              <a:t> [...]</a:t>
            </a:r>
          </a:p>
        </p:txBody>
      </p:sp>
    </p:spTree>
    <p:extLst>
      <p:ext uri="{BB962C8B-B14F-4D97-AF65-F5344CB8AC3E}">
        <p14:creationId xmlns:p14="http://schemas.microsoft.com/office/powerpoint/2010/main" val="31847635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69F3D30-5A9E-13D5-A341-13DBD83E6DA3}"/>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CEFEDE78-C32E-A536-8119-6088B8B8F5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0FCEE71C-1C5D-557A-C703-AEA9F14C1C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176AD528-A7BB-01A0-DA9D-355C003C0306}"/>
              </a:ext>
            </a:extLst>
          </p:cNvPr>
          <p:cNvSpPr>
            <a:spLocks noGrp="1"/>
          </p:cNvSpPr>
          <p:nvPr>
            <p:ph type="subTitle" idx="1"/>
          </p:nvPr>
        </p:nvSpPr>
        <p:spPr>
          <a:xfrm>
            <a:off x="829337" y="569240"/>
            <a:ext cx="9228993" cy="535251"/>
          </a:xfrm>
        </p:spPr>
        <p:txBody>
          <a:bodyPr>
            <a:noAutofit/>
          </a:bodyPr>
          <a:lstStyle/>
          <a:p>
            <a:pPr marL="457200" indent="-457200" algn="just">
              <a:buFont typeface="Arial" panose="020B0604020202020204" pitchFamily="34" charset="0"/>
              <a:buChar char="•"/>
            </a:pPr>
            <a:r>
              <a:rPr lang="pt-BR" sz="3200" b="1" dirty="0">
                <a:solidFill>
                  <a:schemeClr val="accent4"/>
                </a:solidFill>
              </a:rPr>
              <a:t>PREJULGADO 2469 – Aquisição de medicamentos</a:t>
            </a:r>
            <a:endParaRPr lang="pt-BR" sz="3200" b="1" dirty="0">
              <a:solidFill>
                <a:schemeClr val="bg1"/>
              </a:solidFill>
            </a:endParaRPr>
          </a:p>
        </p:txBody>
      </p:sp>
      <p:cxnSp>
        <p:nvCxnSpPr>
          <p:cNvPr id="2" name="Conector reto 2">
            <a:extLst>
              <a:ext uri="{FF2B5EF4-FFF2-40B4-BE49-F238E27FC236}">
                <a16:creationId xmlns:a16="http://schemas.microsoft.com/office/drawing/2014/main" id="{ED288928-BA02-1825-0D61-52FA90493F18}"/>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B4A9F7C7-98E6-4B1A-812D-9036022DDF69}"/>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4" name="CaixaDeTexto 3">
            <a:extLst>
              <a:ext uri="{FF2B5EF4-FFF2-40B4-BE49-F238E27FC236}">
                <a16:creationId xmlns:a16="http://schemas.microsoft.com/office/drawing/2014/main" id="{526FA9F7-187C-A163-9799-896CBB162B99}"/>
              </a:ext>
            </a:extLst>
          </p:cNvPr>
          <p:cNvSpPr txBox="1"/>
          <p:nvPr/>
        </p:nvSpPr>
        <p:spPr>
          <a:xfrm>
            <a:off x="829337" y="1261270"/>
            <a:ext cx="9577387" cy="1692771"/>
          </a:xfrm>
          <a:prstGeom prst="rect">
            <a:avLst/>
          </a:prstGeom>
          <a:noFill/>
        </p:spPr>
        <p:txBody>
          <a:bodyPr wrap="square" rtlCol="0">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Para aquisições emergenciais, o gestor poderá utilizar o procedimento da dispensa de licitação [...], sem prejuízo de outras formas de aquisição, tais como o uso de Atas de Registro de Preços do Ministério da Saúde.</a:t>
            </a:r>
          </a:p>
        </p:txBody>
      </p:sp>
      <p:sp>
        <p:nvSpPr>
          <p:cNvPr id="9" name="CaixaDeTexto 8">
            <a:extLst>
              <a:ext uri="{FF2B5EF4-FFF2-40B4-BE49-F238E27FC236}">
                <a16:creationId xmlns:a16="http://schemas.microsoft.com/office/drawing/2014/main" id="{DA0EF0D9-E72A-07E2-0C62-F3304A3FDCFA}"/>
              </a:ext>
            </a:extLst>
          </p:cNvPr>
          <p:cNvSpPr txBox="1"/>
          <p:nvPr/>
        </p:nvSpPr>
        <p:spPr>
          <a:xfrm>
            <a:off x="829336" y="2954041"/>
            <a:ext cx="9577387" cy="2092881"/>
          </a:xfrm>
          <a:prstGeom prst="rect">
            <a:avLst/>
          </a:prstGeom>
          <a:noFill/>
        </p:spPr>
        <p:txBody>
          <a:bodyPr wrap="square" rtlCol="0">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A adoção de </a:t>
            </a:r>
            <a:r>
              <a:rPr lang="pt-BR" sz="2600" dirty="0">
                <a:solidFill>
                  <a:srgbClr val="FF0000"/>
                </a:solidFill>
              </a:rPr>
              <a:t>Dispensa Eletrônica</a:t>
            </a:r>
            <a:r>
              <a:rPr lang="pt-BR" sz="2600" dirty="0">
                <a:solidFill>
                  <a:schemeClr val="bg1">
                    <a:lumMod val="95000"/>
                  </a:schemeClr>
                </a:solidFill>
              </a:rPr>
              <a:t> [...], instituto que possibilita a convocação de empresas do ramo para cotar preços em situações de necessidade da Administração, pode ser uma alternativa para a aquisição de medicamentos, </a:t>
            </a:r>
            <a:r>
              <a:rPr lang="pt-BR" sz="2600" dirty="0">
                <a:solidFill>
                  <a:srgbClr val="FF0000"/>
                </a:solidFill>
              </a:rPr>
              <a:t>devendo ser regulamentada </a:t>
            </a:r>
            <a:r>
              <a:rPr lang="pt-BR" sz="2600" dirty="0">
                <a:solidFill>
                  <a:schemeClr val="bg1">
                    <a:lumMod val="95000"/>
                  </a:schemeClr>
                </a:solidFill>
              </a:rPr>
              <a:t>pelo órgão/entidade promotora da contratação [...].</a:t>
            </a:r>
          </a:p>
        </p:txBody>
      </p:sp>
      <p:sp>
        <p:nvSpPr>
          <p:cNvPr id="11" name="CaixaDeTexto 10">
            <a:extLst>
              <a:ext uri="{FF2B5EF4-FFF2-40B4-BE49-F238E27FC236}">
                <a16:creationId xmlns:a16="http://schemas.microsoft.com/office/drawing/2014/main" id="{1EE0752C-B9BB-E9CA-D6FE-C23962661761}"/>
              </a:ext>
            </a:extLst>
          </p:cNvPr>
          <p:cNvSpPr txBox="1"/>
          <p:nvPr/>
        </p:nvSpPr>
        <p:spPr>
          <a:xfrm>
            <a:off x="829334" y="4996098"/>
            <a:ext cx="9577387" cy="1292662"/>
          </a:xfrm>
          <a:prstGeom prst="rect">
            <a:avLst/>
          </a:prstGeom>
          <a:noFill/>
        </p:spPr>
        <p:txBody>
          <a:bodyPr wrap="square" rtlCol="0">
            <a:spAutoFit/>
          </a:bodyPr>
          <a:lstStyle/>
          <a:p>
            <a:pPr marL="457200" indent="-457200">
              <a:buClr>
                <a:schemeClr val="accent4"/>
              </a:buClr>
              <a:buFont typeface="Courier New" panose="02070309020205020404" pitchFamily="49" charset="0"/>
              <a:buChar char="o"/>
            </a:pPr>
            <a:r>
              <a:rPr lang="pt-BR" sz="2600" dirty="0">
                <a:solidFill>
                  <a:schemeClr val="bg1"/>
                </a:solidFill>
              </a:rPr>
              <a:t>Em casos em que o direito à saúde da população estiver em risco, o gestor poderá utilizar o procedimento da Dispensa Eletrônica [...] para a aquisição de medicamentos de forma emergencial.</a:t>
            </a:r>
            <a:endParaRPr lang="pt-BR" sz="2600" dirty="0">
              <a:solidFill>
                <a:schemeClr val="bg1">
                  <a:lumMod val="95000"/>
                </a:schemeClr>
              </a:solidFill>
            </a:endParaRPr>
          </a:p>
        </p:txBody>
      </p:sp>
    </p:spTree>
    <p:extLst>
      <p:ext uri="{BB962C8B-B14F-4D97-AF65-F5344CB8AC3E}">
        <p14:creationId xmlns:p14="http://schemas.microsoft.com/office/powerpoint/2010/main" val="238427062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79DC589-99DE-C3A2-1060-4DDD0667D330}"/>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7A73499F-941F-F12D-C655-C843DFCDE8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64730B44-56BB-FB89-CE43-11A2A5FCD7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00A97529-AAC3-C7AA-D101-B04DC8311B84}"/>
              </a:ext>
            </a:extLst>
          </p:cNvPr>
          <p:cNvSpPr>
            <a:spLocks noGrp="1"/>
          </p:cNvSpPr>
          <p:nvPr>
            <p:ph type="subTitle" idx="1"/>
          </p:nvPr>
        </p:nvSpPr>
        <p:spPr>
          <a:xfrm>
            <a:off x="829337" y="569240"/>
            <a:ext cx="9228993" cy="535251"/>
          </a:xfrm>
        </p:spPr>
        <p:txBody>
          <a:bodyPr>
            <a:noAutofit/>
          </a:bodyPr>
          <a:lstStyle/>
          <a:p>
            <a:pPr marL="457200" indent="-457200" algn="just">
              <a:buFont typeface="Arial" panose="020B0604020202020204" pitchFamily="34" charset="0"/>
              <a:buChar char="•"/>
            </a:pPr>
            <a:r>
              <a:rPr lang="pt-BR" sz="2800" b="1" dirty="0">
                <a:solidFill>
                  <a:schemeClr val="accent4"/>
                </a:solidFill>
              </a:rPr>
              <a:t>Dispensa eletrônica – (?)</a:t>
            </a:r>
            <a:endParaRPr lang="pt-BR" sz="2800" b="1" dirty="0">
              <a:solidFill>
                <a:schemeClr val="bg1"/>
              </a:solidFill>
            </a:endParaRPr>
          </a:p>
        </p:txBody>
      </p:sp>
      <p:cxnSp>
        <p:nvCxnSpPr>
          <p:cNvPr id="2" name="Conector reto 2">
            <a:extLst>
              <a:ext uri="{FF2B5EF4-FFF2-40B4-BE49-F238E27FC236}">
                <a16:creationId xmlns:a16="http://schemas.microsoft.com/office/drawing/2014/main" id="{2FE26696-72C7-8BAF-F2F8-568B89FDDB6B}"/>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98D89850-14C8-B104-64AC-11919688C969}"/>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9" name="CaixaDeTexto 8">
            <a:extLst>
              <a:ext uri="{FF2B5EF4-FFF2-40B4-BE49-F238E27FC236}">
                <a16:creationId xmlns:a16="http://schemas.microsoft.com/office/drawing/2014/main" id="{EF27E5D6-D56D-F72A-472C-8484A81537B3}"/>
              </a:ext>
            </a:extLst>
          </p:cNvPr>
          <p:cNvSpPr txBox="1"/>
          <p:nvPr/>
        </p:nvSpPr>
        <p:spPr>
          <a:xfrm>
            <a:off x="829336" y="4442100"/>
            <a:ext cx="8865728" cy="369332"/>
          </a:xfrm>
          <a:prstGeom prst="rect">
            <a:avLst/>
          </a:prstGeom>
          <a:noFill/>
        </p:spPr>
        <p:txBody>
          <a:bodyPr wrap="square">
            <a:spAutoFit/>
          </a:bodyPr>
          <a:lstStyle/>
          <a:p>
            <a:pPr marL="457200" indent="-457200">
              <a:buClr>
                <a:schemeClr val="accent4"/>
              </a:buClr>
              <a:buFont typeface="Wingdings" panose="05000000000000000000" pitchFamily="2" charset="2"/>
              <a:buChar char="v"/>
            </a:pPr>
            <a:r>
              <a:rPr lang="pt-BR" dirty="0">
                <a:solidFill>
                  <a:schemeClr val="accent4"/>
                </a:solidFill>
              </a:rPr>
              <a:t>Instrução Normativa SEGES/ME Nº 65/2021</a:t>
            </a:r>
          </a:p>
        </p:txBody>
      </p:sp>
      <p:sp>
        <p:nvSpPr>
          <p:cNvPr id="12" name="CaixaDeTexto 11">
            <a:extLst>
              <a:ext uri="{FF2B5EF4-FFF2-40B4-BE49-F238E27FC236}">
                <a16:creationId xmlns:a16="http://schemas.microsoft.com/office/drawing/2014/main" id="{128DC1FE-3815-340E-A8CB-54D95132304F}"/>
              </a:ext>
            </a:extLst>
          </p:cNvPr>
          <p:cNvSpPr txBox="1"/>
          <p:nvPr/>
        </p:nvSpPr>
        <p:spPr>
          <a:xfrm>
            <a:off x="820711" y="1260725"/>
            <a:ext cx="9228992" cy="2677656"/>
          </a:xfrm>
          <a:prstGeom prst="rect">
            <a:avLst/>
          </a:prstGeom>
          <a:noFill/>
        </p:spPr>
        <p:txBody>
          <a:bodyPr wrap="square">
            <a:spAutoFit/>
          </a:bodyPr>
          <a:lstStyle/>
          <a:p>
            <a:pPr marL="457200" indent="-457200">
              <a:buClr>
                <a:schemeClr val="accent4"/>
              </a:buClr>
              <a:buFont typeface="Courier New" panose="02070309020205020404" pitchFamily="49" charset="0"/>
              <a:buChar char="o"/>
            </a:pPr>
            <a:r>
              <a:rPr lang="pt-BR" sz="2400" dirty="0">
                <a:solidFill>
                  <a:schemeClr val="bg1">
                    <a:lumMod val="95000"/>
                  </a:schemeClr>
                </a:solidFill>
              </a:rPr>
              <a:t>§ 3º As contratações de que tratam os incisos I e II [...] serão </a:t>
            </a:r>
            <a:r>
              <a:rPr lang="pt-BR" sz="2400" dirty="0">
                <a:solidFill>
                  <a:srgbClr val="FF0000"/>
                </a:solidFill>
              </a:rPr>
              <a:t>preferencialmente</a:t>
            </a:r>
            <a:r>
              <a:rPr lang="pt-BR" sz="2400" dirty="0">
                <a:solidFill>
                  <a:schemeClr val="bg1">
                    <a:lumMod val="95000"/>
                  </a:schemeClr>
                </a:solidFill>
              </a:rPr>
              <a:t> precedidas de divulgação de aviso em sítio eletrônico oficial, pelo prazo mínimo de 3 (três) dias úteis, com a especificação do objeto pretendido e com a manifestação de interesse da Administração em obter propostas adicionais de eventuais interessados, devendo ser selecionada a proposta mais vantajosa.</a:t>
            </a:r>
          </a:p>
        </p:txBody>
      </p:sp>
      <p:sp>
        <p:nvSpPr>
          <p:cNvPr id="6" name="CaixaDeTexto 5">
            <a:extLst>
              <a:ext uri="{FF2B5EF4-FFF2-40B4-BE49-F238E27FC236}">
                <a16:creationId xmlns:a16="http://schemas.microsoft.com/office/drawing/2014/main" id="{5126579C-33CA-B660-202F-27DEE5183888}"/>
              </a:ext>
            </a:extLst>
          </p:cNvPr>
          <p:cNvSpPr txBox="1"/>
          <p:nvPr/>
        </p:nvSpPr>
        <p:spPr>
          <a:xfrm>
            <a:off x="829336" y="4811432"/>
            <a:ext cx="9143930" cy="1477328"/>
          </a:xfrm>
          <a:prstGeom prst="rect">
            <a:avLst/>
          </a:prstGeom>
          <a:noFill/>
        </p:spPr>
        <p:txBody>
          <a:bodyPr wrap="square">
            <a:spAutoFit/>
          </a:bodyPr>
          <a:lstStyle/>
          <a:p>
            <a:r>
              <a:rPr lang="pt-BR" dirty="0">
                <a:solidFill>
                  <a:schemeClr val="bg1">
                    <a:lumMod val="95000"/>
                  </a:schemeClr>
                </a:solidFill>
              </a:rPr>
              <a:t>Art. 15 [...] § 1º Na hipótese de a estimativa de preços ser realizada concomitantemente à seleção da proposta economicamente mais vantajosa, nos termos do § 4º do art. 7º da Instrução Normativa nº 65, de 2021, a verificação quanto à compatibilidade de preços será formal e deverá considerar, no mínimo, o número de concorrentes no procedimento e os valores por eles ofertados.</a:t>
            </a:r>
          </a:p>
        </p:txBody>
      </p:sp>
    </p:spTree>
    <p:extLst>
      <p:ext uri="{BB962C8B-B14F-4D97-AF65-F5344CB8AC3E}">
        <p14:creationId xmlns:p14="http://schemas.microsoft.com/office/powerpoint/2010/main" val="262904486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432B255-DFA2-93B9-7191-61115E85474A}"/>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8828A3F5-910E-2EAD-EB02-D637805BC8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61CC7976-5B46-8F84-E249-295D63CCCC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48469313-CCE3-F5D4-AA10-C891CBD334FE}"/>
              </a:ext>
            </a:extLst>
          </p:cNvPr>
          <p:cNvSpPr>
            <a:spLocks noGrp="1"/>
          </p:cNvSpPr>
          <p:nvPr>
            <p:ph type="subTitle" idx="1"/>
          </p:nvPr>
        </p:nvSpPr>
        <p:spPr>
          <a:xfrm>
            <a:off x="829337" y="569240"/>
            <a:ext cx="9228993" cy="535251"/>
          </a:xfrm>
        </p:spPr>
        <p:txBody>
          <a:bodyPr>
            <a:noAutofit/>
          </a:bodyPr>
          <a:lstStyle/>
          <a:p>
            <a:pPr algn="just"/>
            <a:r>
              <a:rPr lang="pt-BR" sz="3200" b="1" dirty="0">
                <a:solidFill>
                  <a:schemeClr val="accent4"/>
                </a:solidFill>
              </a:rPr>
              <a:t>PREJULGADO 2469 – </a:t>
            </a:r>
            <a:r>
              <a:rPr lang="pt-BR" sz="2800" dirty="0">
                <a:solidFill>
                  <a:schemeClr val="accent4"/>
                </a:solidFill>
              </a:rPr>
              <a:t>Principais aspectos orientativos</a:t>
            </a:r>
            <a:endParaRPr lang="pt-BR" sz="2800" dirty="0">
              <a:solidFill>
                <a:schemeClr val="bg1"/>
              </a:solidFill>
            </a:endParaRPr>
          </a:p>
        </p:txBody>
      </p:sp>
      <p:cxnSp>
        <p:nvCxnSpPr>
          <p:cNvPr id="2" name="Conector reto 2">
            <a:extLst>
              <a:ext uri="{FF2B5EF4-FFF2-40B4-BE49-F238E27FC236}">
                <a16:creationId xmlns:a16="http://schemas.microsoft.com/office/drawing/2014/main" id="{298A739B-5385-A43B-5907-576D7506A1EC}"/>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Subtítulo 2">
            <a:extLst>
              <a:ext uri="{FF2B5EF4-FFF2-40B4-BE49-F238E27FC236}">
                <a16:creationId xmlns:a16="http://schemas.microsoft.com/office/drawing/2014/main" id="{4CF74385-5083-5238-E329-F8B87D9B8783}"/>
              </a:ext>
            </a:extLst>
          </p:cNvPr>
          <p:cNvSpPr txBox="1">
            <a:spLocks/>
          </p:cNvSpPr>
          <p:nvPr/>
        </p:nvSpPr>
        <p:spPr>
          <a:xfrm>
            <a:off x="829338" y="1765939"/>
            <a:ext cx="9577387" cy="33261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chemeClr val="accent4"/>
              </a:buClr>
              <a:buFont typeface="Wingdings" panose="05000000000000000000" pitchFamily="2" charset="2"/>
              <a:buChar char="v"/>
            </a:pPr>
            <a:r>
              <a:rPr lang="pt-BR" sz="2600" dirty="0">
                <a:solidFill>
                  <a:schemeClr val="bg1">
                    <a:lumMod val="95000"/>
                  </a:schemeClr>
                </a:solidFill>
              </a:rPr>
              <a:t>Diversifiquem os parâmetros para definição do preço, de forma a não adotar unicamente tabela de preços máximos.</a:t>
            </a:r>
          </a:p>
          <a:p>
            <a:pPr marL="457200" indent="-457200" algn="l">
              <a:buClr>
                <a:schemeClr val="accent4"/>
              </a:buClr>
              <a:buFont typeface="Wingdings" panose="05000000000000000000" pitchFamily="2" charset="2"/>
              <a:buChar char="v"/>
            </a:pPr>
            <a:r>
              <a:rPr lang="pt-BR" sz="2600" dirty="0">
                <a:solidFill>
                  <a:schemeClr val="bg1">
                    <a:lumMod val="95000"/>
                  </a:schemeClr>
                </a:solidFill>
              </a:rPr>
              <a:t>O mercado de medicamentos não se caracteriza como fluido, restando impossibilitado o credenciamento sob esse parâmetro.</a:t>
            </a:r>
          </a:p>
          <a:p>
            <a:pPr marL="457200" indent="-457200" algn="l">
              <a:buClr>
                <a:schemeClr val="accent4"/>
              </a:buClr>
              <a:buFont typeface="Wingdings" panose="05000000000000000000" pitchFamily="2" charset="2"/>
              <a:buChar char="v"/>
            </a:pPr>
            <a:r>
              <a:rPr lang="pt-BR" sz="2600" dirty="0">
                <a:solidFill>
                  <a:schemeClr val="bg1">
                    <a:lumMod val="95000"/>
                  </a:schemeClr>
                </a:solidFill>
              </a:rPr>
              <a:t>A aquisição de medicamentos em caráter de emergência pode ser realizada diretamente.</a:t>
            </a:r>
          </a:p>
          <a:p>
            <a:pPr marL="457200" indent="-457200" algn="l">
              <a:buClr>
                <a:schemeClr val="accent4"/>
              </a:buClr>
              <a:buFont typeface="Wingdings" panose="05000000000000000000" pitchFamily="2" charset="2"/>
              <a:buChar char="v"/>
            </a:pPr>
            <a:r>
              <a:rPr lang="pt-BR" sz="2600" dirty="0">
                <a:solidFill>
                  <a:schemeClr val="bg1">
                    <a:lumMod val="95000"/>
                  </a:schemeClr>
                </a:solidFill>
              </a:rPr>
              <a:t>A dispensa eletrônica pode ser regulamentada para a aquisição de medicamentos.</a:t>
            </a:r>
          </a:p>
        </p:txBody>
      </p:sp>
    </p:spTree>
    <p:extLst>
      <p:ext uri="{BB962C8B-B14F-4D97-AF65-F5344CB8AC3E}">
        <p14:creationId xmlns:p14="http://schemas.microsoft.com/office/powerpoint/2010/main" val="187388569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39891E-BDAF-6194-D2F1-F9347FAC30CD}"/>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D2345FD2-4A85-8D75-91ED-FE492C942A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AD6ACBBE-8DB3-2361-163F-EF0EBAA126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6" name="Subtítulo 5">
            <a:extLst>
              <a:ext uri="{FF2B5EF4-FFF2-40B4-BE49-F238E27FC236}">
                <a16:creationId xmlns:a16="http://schemas.microsoft.com/office/drawing/2014/main" id="{3FE1F092-8F21-5239-064A-FD91B1321716}"/>
              </a:ext>
            </a:extLst>
          </p:cNvPr>
          <p:cNvSpPr>
            <a:spLocks noGrp="1"/>
          </p:cNvSpPr>
          <p:nvPr>
            <p:ph type="subTitle" idx="1"/>
          </p:nvPr>
        </p:nvSpPr>
        <p:spPr>
          <a:xfrm>
            <a:off x="1055556" y="2050497"/>
            <a:ext cx="9144000" cy="2757005"/>
          </a:xfrm>
        </p:spPr>
        <p:txBody>
          <a:bodyPr>
            <a:noAutofit/>
          </a:bodyPr>
          <a:lstStyle/>
          <a:p>
            <a:r>
              <a:rPr lang="pt-BR" sz="8000" dirty="0">
                <a:solidFill>
                  <a:schemeClr val="accent4"/>
                </a:solidFill>
              </a:rPr>
              <a:t>ESPECIFICIDADES DO SRP</a:t>
            </a:r>
          </a:p>
        </p:txBody>
      </p:sp>
    </p:spTree>
    <p:extLst>
      <p:ext uri="{BB962C8B-B14F-4D97-AF65-F5344CB8AC3E}">
        <p14:creationId xmlns:p14="http://schemas.microsoft.com/office/powerpoint/2010/main" val="25018911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6D5BC2-AC78-B075-E63A-EA8E873F971F}"/>
            </a:ext>
          </a:extLst>
        </p:cNvPr>
        <p:cNvGrpSpPr/>
        <p:nvPr/>
      </p:nvGrpSpPr>
      <p:grpSpPr>
        <a:xfrm>
          <a:off x="0" y="0"/>
          <a:ext cx="0" cy="0"/>
          <a:chOff x="0" y="0"/>
          <a:chExt cx="0" cy="0"/>
        </a:xfrm>
      </p:grpSpPr>
      <p:pic>
        <p:nvPicPr>
          <p:cNvPr id="19" name="Imagem 18">
            <a:extLst>
              <a:ext uri="{FF2B5EF4-FFF2-40B4-BE49-F238E27FC236}">
                <a16:creationId xmlns:a16="http://schemas.microsoft.com/office/drawing/2014/main" id="{E528A425-C526-FEAD-9F3A-D32C6AA954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20" name="Imagem 19">
            <a:extLst>
              <a:ext uri="{FF2B5EF4-FFF2-40B4-BE49-F238E27FC236}">
                <a16:creationId xmlns:a16="http://schemas.microsoft.com/office/drawing/2014/main" id="{8E88C65F-07FE-E40D-7707-9C16298FAE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21" name="Subtítulo 2">
            <a:extLst>
              <a:ext uri="{FF2B5EF4-FFF2-40B4-BE49-F238E27FC236}">
                <a16:creationId xmlns:a16="http://schemas.microsoft.com/office/drawing/2014/main" id="{2BF2ACF5-45FE-B196-1CB0-FCD844341873}"/>
              </a:ext>
            </a:extLst>
          </p:cNvPr>
          <p:cNvSpPr>
            <a:spLocks noGrp="1"/>
          </p:cNvSpPr>
          <p:nvPr>
            <p:ph type="subTitle" idx="1"/>
          </p:nvPr>
        </p:nvSpPr>
        <p:spPr>
          <a:xfrm>
            <a:off x="829337" y="569240"/>
            <a:ext cx="9228993" cy="535251"/>
          </a:xfrm>
        </p:spPr>
        <p:txBody>
          <a:bodyPr>
            <a:noAutofit/>
          </a:bodyPr>
          <a:lstStyle/>
          <a:p>
            <a:pPr marL="457200" indent="-457200" algn="just">
              <a:buFont typeface="Arial" panose="020B0604020202020204" pitchFamily="34" charset="0"/>
              <a:buChar char="•"/>
            </a:pPr>
            <a:r>
              <a:rPr lang="pt-BR" sz="3200" b="1" dirty="0">
                <a:solidFill>
                  <a:schemeClr val="accent4"/>
                </a:solidFill>
              </a:rPr>
              <a:t>CONSULTAS E PREJULGADOS – </a:t>
            </a:r>
            <a:r>
              <a:rPr lang="pt-BR" sz="3200" dirty="0">
                <a:solidFill>
                  <a:schemeClr val="accent4"/>
                </a:solidFill>
              </a:rPr>
              <a:t>R.I. TCE/SC</a:t>
            </a:r>
            <a:endParaRPr lang="pt-BR" sz="3200" b="1" dirty="0">
              <a:solidFill>
                <a:schemeClr val="bg1"/>
              </a:solidFill>
            </a:endParaRPr>
          </a:p>
        </p:txBody>
      </p:sp>
      <p:sp>
        <p:nvSpPr>
          <p:cNvPr id="22" name="Subtítulo 2">
            <a:extLst>
              <a:ext uri="{FF2B5EF4-FFF2-40B4-BE49-F238E27FC236}">
                <a16:creationId xmlns:a16="http://schemas.microsoft.com/office/drawing/2014/main" id="{956713EF-3E22-D073-1159-E300DC073CB0}"/>
              </a:ext>
            </a:extLst>
          </p:cNvPr>
          <p:cNvSpPr txBox="1">
            <a:spLocks/>
          </p:cNvSpPr>
          <p:nvPr/>
        </p:nvSpPr>
        <p:spPr>
          <a:xfrm>
            <a:off x="829339" y="4683697"/>
            <a:ext cx="9577387" cy="1112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a:solidFill>
                <a:schemeClr val="bg1"/>
              </a:solidFill>
              <a:latin typeface="Microsoft JhengHei" panose="020B0604030504040204" pitchFamily="34" charset="-120"/>
              <a:ea typeface="Microsoft JhengHei" panose="020B0604030504040204" pitchFamily="34" charset="-120"/>
            </a:endParaRPr>
          </a:p>
        </p:txBody>
      </p:sp>
      <p:cxnSp>
        <p:nvCxnSpPr>
          <p:cNvPr id="23" name="Conector reto 2">
            <a:extLst>
              <a:ext uri="{FF2B5EF4-FFF2-40B4-BE49-F238E27FC236}">
                <a16:creationId xmlns:a16="http://schemas.microsoft.com/office/drawing/2014/main" id="{D767DF43-ADDB-FBC5-D91B-DD6E6ED65CAA}"/>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Subtítulo 2">
            <a:extLst>
              <a:ext uri="{FF2B5EF4-FFF2-40B4-BE49-F238E27FC236}">
                <a16:creationId xmlns:a16="http://schemas.microsoft.com/office/drawing/2014/main" id="{B1A3BC56-D996-CD06-C3C2-C4C3251F0CDA}"/>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25" name="CaixaDeTexto 24">
            <a:extLst>
              <a:ext uri="{FF2B5EF4-FFF2-40B4-BE49-F238E27FC236}">
                <a16:creationId xmlns:a16="http://schemas.microsoft.com/office/drawing/2014/main" id="{9FA584D8-0CFB-A367-43C3-B24AA0B1BBCE}"/>
              </a:ext>
            </a:extLst>
          </p:cNvPr>
          <p:cNvSpPr txBox="1"/>
          <p:nvPr/>
        </p:nvSpPr>
        <p:spPr>
          <a:xfrm>
            <a:off x="829337" y="1669921"/>
            <a:ext cx="9371938" cy="2677656"/>
          </a:xfrm>
          <a:prstGeom prst="rect">
            <a:avLst/>
          </a:prstGeom>
          <a:noFill/>
        </p:spPr>
        <p:txBody>
          <a:bodyPr wrap="square">
            <a:spAutoFit/>
          </a:bodyPr>
          <a:lstStyle/>
          <a:p>
            <a:pPr marL="342900" indent="-342900" algn="just">
              <a:buClr>
                <a:schemeClr val="accent4"/>
              </a:buClr>
              <a:buFont typeface="Courier New" panose="02070309020205020404" pitchFamily="49" charset="0"/>
              <a:buChar char="o"/>
            </a:pPr>
            <a:r>
              <a:rPr lang="pt-BR" sz="2400" dirty="0">
                <a:solidFill>
                  <a:schemeClr val="bg1">
                    <a:lumMod val="95000"/>
                  </a:schemeClr>
                </a:solidFill>
              </a:rPr>
              <a:t>Art. 104. A </a:t>
            </a:r>
            <a:r>
              <a:rPr lang="pt-BR" sz="2400" dirty="0">
                <a:solidFill>
                  <a:srgbClr val="FF0000"/>
                </a:solidFill>
              </a:rPr>
              <a:t>consulta</a:t>
            </a:r>
            <a:r>
              <a:rPr lang="pt-BR" sz="2400" dirty="0">
                <a:solidFill>
                  <a:schemeClr val="bg1">
                    <a:lumMod val="95000"/>
                  </a:schemeClr>
                </a:solidFill>
              </a:rPr>
              <a:t> deverá revestir-se das seguintes formalidades:</a:t>
            </a:r>
            <a:br>
              <a:rPr lang="pt-BR" sz="2400" dirty="0">
                <a:solidFill>
                  <a:schemeClr val="bg1">
                    <a:lumMod val="95000"/>
                  </a:schemeClr>
                </a:solidFill>
              </a:rPr>
            </a:br>
            <a:r>
              <a:rPr lang="pt-BR" sz="2400" dirty="0">
                <a:solidFill>
                  <a:schemeClr val="bg1">
                    <a:lumMod val="95000"/>
                  </a:schemeClr>
                </a:solidFill>
              </a:rPr>
              <a:t>I – referir-se à matéria de competência do Tribunal;</a:t>
            </a:r>
            <a:br>
              <a:rPr lang="pt-BR" sz="2400" dirty="0">
                <a:solidFill>
                  <a:schemeClr val="bg1">
                    <a:lumMod val="95000"/>
                  </a:schemeClr>
                </a:solidFill>
              </a:rPr>
            </a:br>
            <a:r>
              <a:rPr lang="pt-BR" sz="2400" dirty="0">
                <a:solidFill>
                  <a:schemeClr val="bg1">
                    <a:lumMod val="95000"/>
                  </a:schemeClr>
                </a:solidFill>
              </a:rPr>
              <a:t>II – versar sobre interpretação de lei ou questão formulada em tese;</a:t>
            </a:r>
            <a:br>
              <a:rPr lang="pt-BR" sz="2400" dirty="0">
                <a:solidFill>
                  <a:schemeClr val="bg1">
                    <a:lumMod val="95000"/>
                  </a:schemeClr>
                </a:solidFill>
              </a:rPr>
            </a:br>
            <a:r>
              <a:rPr lang="pt-BR" sz="2400" dirty="0">
                <a:solidFill>
                  <a:schemeClr val="bg1">
                    <a:lumMod val="95000"/>
                  </a:schemeClr>
                </a:solidFill>
              </a:rPr>
              <a:t>III – ser subscrita por autoridade competente (art. 103);</a:t>
            </a:r>
            <a:br>
              <a:rPr lang="pt-BR" sz="2400" dirty="0">
                <a:solidFill>
                  <a:schemeClr val="bg1">
                    <a:lumMod val="95000"/>
                  </a:schemeClr>
                </a:solidFill>
              </a:rPr>
            </a:br>
            <a:r>
              <a:rPr lang="pt-BR" sz="2400" dirty="0">
                <a:solidFill>
                  <a:schemeClr val="bg1">
                    <a:lumMod val="95000"/>
                  </a:schemeClr>
                </a:solidFill>
              </a:rPr>
              <a:t>IV – conter indicação precisa da dúvida ou controvérsia suscitada;</a:t>
            </a:r>
            <a:br>
              <a:rPr lang="pt-BR" sz="2400" dirty="0">
                <a:solidFill>
                  <a:schemeClr val="bg1">
                    <a:lumMod val="95000"/>
                  </a:schemeClr>
                </a:solidFill>
              </a:rPr>
            </a:br>
            <a:r>
              <a:rPr lang="pt-BR" sz="2400" dirty="0">
                <a:solidFill>
                  <a:schemeClr val="bg1">
                    <a:lumMod val="95000"/>
                  </a:schemeClr>
                </a:solidFill>
              </a:rPr>
              <a:t>V – ser instruída com parecer de assessoria técnica ou jurídica, se existente, da entidade a que se vincula a autoridade consulente.</a:t>
            </a:r>
          </a:p>
        </p:txBody>
      </p:sp>
      <p:sp>
        <p:nvSpPr>
          <p:cNvPr id="26" name="CaixaDeTexto 25">
            <a:extLst>
              <a:ext uri="{FF2B5EF4-FFF2-40B4-BE49-F238E27FC236}">
                <a16:creationId xmlns:a16="http://schemas.microsoft.com/office/drawing/2014/main" id="{ED0219A5-1BA5-0521-F9F7-0C9B6645F225}"/>
              </a:ext>
            </a:extLst>
          </p:cNvPr>
          <p:cNvSpPr txBox="1"/>
          <p:nvPr/>
        </p:nvSpPr>
        <p:spPr>
          <a:xfrm>
            <a:off x="829337" y="4409118"/>
            <a:ext cx="9371938" cy="830997"/>
          </a:xfrm>
          <a:prstGeom prst="rect">
            <a:avLst/>
          </a:prstGeom>
          <a:noFill/>
        </p:spPr>
        <p:txBody>
          <a:bodyPr wrap="square">
            <a:spAutoFit/>
          </a:bodyPr>
          <a:lstStyle/>
          <a:p>
            <a:pPr marL="342900" indent="-342900">
              <a:buClr>
                <a:schemeClr val="accent4"/>
              </a:buClr>
              <a:buFont typeface="Courier New" panose="02070309020205020404" pitchFamily="49" charset="0"/>
              <a:buChar char="o"/>
            </a:pPr>
            <a:r>
              <a:rPr lang="pt-BR" sz="2400" dirty="0">
                <a:solidFill>
                  <a:schemeClr val="bg1">
                    <a:lumMod val="95000"/>
                  </a:schemeClr>
                </a:solidFill>
              </a:rPr>
              <a:t>Art. 154. Considera-se </a:t>
            </a:r>
            <a:r>
              <a:rPr lang="pt-BR" sz="2400" dirty="0">
                <a:solidFill>
                  <a:srgbClr val="FF0000"/>
                </a:solidFill>
              </a:rPr>
              <a:t>prejulgado</a:t>
            </a:r>
            <a:r>
              <a:rPr lang="pt-BR" sz="2400" dirty="0">
                <a:solidFill>
                  <a:schemeClr val="bg1">
                    <a:lumMod val="95000"/>
                  </a:schemeClr>
                </a:solidFill>
              </a:rPr>
              <a:t> o pronunciamento prévio do Tribunal Pleno, de natureza interpretativa de direito em tese [...].</a:t>
            </a:r>
          </a:p>
        </p:txBody>
      </p:sp>
    </p:spTree>
    <p:extLst>
      <p:ext uri="{BB962C8B-B14F-4D97-AF65-F5344CB8AC3E}">
        <p14:creationId xmlns:p14="http://schemas.microsoft.com/office/powerpoint/2010/main" val="394776411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FD5B32-145B-0F46-BF53-DC8CE91DAF4C}"/>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8C965A7C-EFB1-F9EF-464D-CBC0AD81DA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17F1C7C3-B4C1-313C-AD9E-2A591A49A6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A6B6BDEF-7DE6-9068-C42A-5983EB5DD644}"/>
              </a:ext>
            </a:extLst>
          </p:cNvPr>
          <p:cNvSpPr>
            <a:spLocks noGrp="1"/>
          </p:cNvSpPr>
          <p:nvPr>
            <p:ph type="subTitle" idx="1"/>
          </p:nvPr>
        </p:nvSpPr>
        <p:spPr>
          <a:xfrm>
            <a:off x="829338" y="587932"/>
            <a:ext cx="10196943" cy="535251"/>
          </a:xfrm>
        </p:spPr>
        <p:txBody>
          <a:bodyPr>
            <a:noAutofit/>
          </a:bodyPr>
          <a:lstStyle/>
          <a:p>
            <a:pPr algn="just"/>
            <a:r>
              <a:rPr lang="pt-BR" sz="3200" b="1" dirty="0">
                <a:solidFill>
                  <a:schemeClr val="accent4"/>
                </a:solidFill>
              </a:rPr>
              <a:t>PREJULGADOS 2516, 2461, 2510 – Especificidades do SRP</a:t>
            </a:r>
          </a:p>
        </p:txBody>
      </p:sp>
      <p:sp>
        <p:nvSpPr>
          <p:cNvPr id="9" name="Subtítulo 2">
            <a:extLst>
              <a:ext uri="{FF2B5EF4-FFF2-40B4-BE49-F238E27FC236}">
                <a16:creationId xmlns:a16="http://schemas.microsoft.com/office/drawing/2014/main" id="{BD01AA9A-4929-6BBB-D719-2B7819998FFD}"/>
              </a:ext>
            </a:extLst>
          </p:cNvPr>
          <p:cNvSpPr txBox="1">
            <a:spLocks/>
          </p:cNvSpPr>
          <p:nvPr/>
        </p:nvSpPr>
        <p:spPr>
          <a:xfrm>
            <a:off x="829339" y="4683697"/>
            <a:ext cx="9577387" cy="1112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a:solidFill>
                <a:schemeClr val="bg1"/>
              </a:solidFill>
              <a:latin typeface="Microsoft JhengHei" panose="020B0604030504040204" pitchFamily="34" charset="-120"/>
              <a:ea typeface="Microsoft JhengHei" panose="020B0604030504040204" pitchFamily="34" charset="-120"/>
            </a:endParaRPr>
          </a:p>
        </p:txBody>
      </p:sp>
      <p:cxnSp>
        <p:nvCxnSpPr>
          <p:cNvPr id="2" name="Conector reto 2">
            <a:extLst>
              <a:ext uri="{FF2B5EF4-FFF2-40B4-BE49-F238E27FC236}">
                <a16:creationId xmlns:a16="http://schemas.microsoft.com/office/drawing/2014/main" id="{FC4407CE-16AD-A50B-23DC-C47B6C9E157B}"/>
              </a:ext>
            </a:extLst>
          </p:cNvPr>
          <p:cNvCxnSpPr>
            <a:cxnSpLocks/>
          </p:cNvCxnSpPr>
          <p:nvPr/>
        </p:nvCxnSpPr>
        <p:spPr>
          <a:xfrm>
            <a:off x="829338" y="1123183"/>
            <a:ext cx="9867237"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E364CE1F-B10C-6817-B4B1-394BDC3AAC2D}"/>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15" name="CaixaDeTexto 14">
            <a:extLst>
              <a:ext uri="{FF2B5EF4-FFF2-40B4-BE49-F238E27FC236}">
                <a16:creationId xmlns:a16="http://schemas.microsoft.com/office/drawing/2014/main" id="{BCD0B200-1310-3D7E-EDA3-B7C4DCEB1C6F}"/>
              </a:ext>
            </a:extLst>
          </p:cNvPr>
          <p:cNvSpPr txBox="1"/>
          <p:nvPr/>
        </p:nvSpPr>
        <p:spPr>
          <a:xfrm>
            <a:off x="829338" y="1178511"/>
            <a:ext cx="9987203" cy="4267835"/>
          </a:xfrm>
          <a:prstGeom prst="rect">
            <a:avLst/>
          </a:prstGeom>
          <a:noFill/>
        </p:spPr>
        <p:txBody>
          <a:bodyPr wrap="square">
            <a:spAutoFit/>
          </a:bodyPr>
          <a:lstStyle/>
          <a:p>
            <a:pPr marL="342900" indent="-342900">
              <a:lnSpc>
                <a:spcPct val="115000"/>
              </a:lnSpc>
              <a:spcAft>
                <a:spcPts val="800"/>
              </a:spcAft>
              <a:buFont typeface="Wingdings" panose="05000000000000000000" pitchFamily="2" charset="2"/>
              <a:buChar char="v"/>
              <a:tabLst>
                <a:tab pos="1028700" algn="l"/>
              </a:tabLst>
            </a:pPr>
            <a:r>
              <a:rPr lang="pt-BR" sz="2400" kern="100" dirty="0">
                <a:solidFill>
                  <a:schemeClr val="accent4"/>
                </a:solidFill>
                <a:effectLst/>
                <a:ea typeface="Aptos" panose="020B0004020202020204" pitchFamily="34" charset="0"/>
                <a:cs typeface="Times New Roman" panose="02020603050405020304" pitchFamily="18" charset="0"/>
              </a:rPr>
              <a:t>Prejulgado 2516</a:t>
            </a:r>
          </a:p>
          <a:p>
            <a:pPr>
              <a:lnSpc>
                <a:spcPct val="115000"/>
              </a:lnSpc>
              <a:spcAft>
                <a:spcPts val="800"/>
              </a:spcAft>
              <a:buNone/>
              <a:tabLst>
                <a:tab pos="1028700" algn="l"/>
              </a:tabLst>
            </a:pPr>
            <a:r>
              <a:rPr lang="pt-BR" sz="2400" kern="100" dirty="0">
                <a:solidFill>
                  <a:schemeClr val="bg1">
                    <a:lumMod val="95000"/>
                  </a:schemeClr>
                </a:solidFill>
                <a:effectLst/>
                <a:ea typeface="Aptos" panose="020B0004020202020204" pitchFamily="34" charset="0"/>
                <a:cs typeface="Times New Roman" panose="02020603050405020304" pitchFamily="18" charset="0"/>
              </a:rPr>
              <a:t>1. </a:t>
            </a:r>
            <a:r>
              <a:rPr lang="pt-BR" sz="2400" kern="100" dirty="0">
                <a:solidFill>
                  <a:schemeClr val="bg1">
                    <a:lumMod val="95000"/>
                  </a:schemeClr>
                </a:solidFill>
                <a:ea typeface="Aptos" panose="020B0004020202020204" pitchFamily="34" charset="0"/>
                <a:cs typeface="Times New Roman" panose="02020603050405020304" pitchFamily="18" charset="0"/>
              </a:rPr>
              <a:t>[...] n</a:t>
            </a:r>
            <a:r>
              <a:rPr lang="pt-BR" sz="2400" kern="100" dirty="0">
                <a:solidFill>
                  <a:schemeClr val="bg1">
                    <a:lumMod val="95000"/>
                  </a:schemeClr>
                </a:solidFill>
                <a:effectLst/>
                <a:ea typeface="Aptos" panose="020B0004020202020204" pitchFamily="34" charset="0"/>
                <a:cs typeface="Times New Roman" panose="02020603050405020304" pitchFamily="18" charset="0"/>
              </a:rPr>
              <a:t>ão é possível que os municípios gerenciem ou participem – inclusive por meio de consórcios dos quais são entes consorciados – de mais de uma ata de registro de preços com o mesmo objeto, salvo na ocorrência de ata que tenha registrado quantitativo inferior ao máximo previsto no edital.</a:t>
            </a:r>
          </a:p>
          <a:p>
            <a:pPr>
              <a:buNone/>
            </a:pPr>
            <a:r>
              <a:rPr lang="pt-BR" sz="2400" dirty="0">
                <a:solidFill>
                  <a:schemeClr val="bg1">
                    <a:lumMod val="95000"/>
                  </a:schemeClr>
                </a:solidFill>
                <a:effectLst/>
                <a:ea typeface="Aptos" panose="020B0004020202020204" pitchFamily="34" charset="0"/>
                <a:cs typeface="Times New Roman" panose="02020603050405020304" pitchFamily="18" charset="0"/>
              </a:rPr>
              <a:t>2. Não há impedimento legal para adesão a outra ata por parte de municípios que gerenciem ou participem [...], de ata de registro de preços com o mesmo objeto, desde que a referida adesão seja devidamente justificada à luz de sua vantajosidade para o interesse público, observados os §§ 2° a 7°, do art. 86, da Lei n. 14.133/2021.</a:t>
            </a:r>
            <a:endParaRPr lang="pt-BR" sz="2400" dirty="0">
              <a:solidFill>
                <a:schemeClr val="bg1">
                  <a:lumMod val="95000"/>
                </a:schemeClr>
              </a:solidFill>
            </a:endParaRPr>
          </a:p>
        </p:txBody>
      </p:sp>
    </p:spTree>
    <p:extLst>
      <p:ext uri="{BB962C8B-B14F-4D97-AF65-F5344CB8AC3E}">
        <p14:creationId xmlns:p14="http://schemas.microsoft.com/office/powerpoint/2010/main" val="262243982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876A291-44B2-1344-4AB5-5B4DF5AE4699}"/>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5C474A1E-530A-6CE5-9000-D0CCE4F38C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77F5ABD7-072D-14C1-59B9-349274B369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83BB89C1-2C0D-816B-E9B4-E8F615F498E4}"/>
              </a:ext>
            </a:extLst>
          </p:cNvPr>
          <p:cNvSpPr>
            <a:spLocks noGrp="1"/>
          </p:cNvSpPr>
          <p:nvPr>
            <p:ph type="subTitle" idx="1"/>
          </p:nvPr>
        </p:nvSpPr>
        <p:spPr>
          <a:xfrm>
            <a:off x="829338" y="587932"/>
            <a:ext cx="10196943" cy="535251"/>
          </a:xfrm>
        </p:spPr>
        <p:txBody>
          <a:bodyPr>
            <a:noAutofit/>
          </a:bodyPr>
          <a:lstStyle/>
          <a:p>
            <a:pPr algn="just"/>
            <a:r>
              <a:rPr lang="pt-BR" sz="3200" b="1" dirty="0">
                <a:solidFill>
                  <a:schemeClr val="accent4"/>
                </a:solidFill>
              </a:rPr>
              <a:t>PREJULGADOS 2516, 2461, 2510 – Especificidades do SRP</a:t>
            </a:r>
          </a:p>
        </p:txBody>
      </p:sp>
      <p:sp>
        <p:nvSpPr>
          <p:cNvPr id="9" name="Subtítulo 2">
            <a:extLst>
              <a:ext uri="{FF2B5EF4-FFF2-40B4-BE49-F238E27FC236}">
                <a16:creationId xmlns:a16="http://schemas.microsoft.com/office/drawing/2014/main" id="{2395B957-9FCC-D239-94A7-2E1FBE0844A3}"/>
              </a:ext>
            </a:extLst>
          </p:cNvPr>
          <p:cNvSpPr txBox="1">
            <a:spLocks/>
          </p:cNvSpPr>
          <p:nvPr/>
        </p:nvSpPr>
        <p:spPr>
          <a:xfrm>
            <a:off x="829339" y="4683697"/>
            <a:ext cx="9577387" cy="1112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a:solidFill>
                <a:schemeClr val="bg1"/>
              </a:solidFill>
              <a:latin typeface="Microsoft JhengHei" panose="020B0604030504040204" pitchFamily="34" charset="-120"/>
              <a:ea typeface="Microsoft JhengHei" panose="020B0604030504040204" pitchFamily="34" charset="-120"/>
            </a:endParaRPr>
          </a:p>
        </p:txBody>
      </p:sp>
      <p:cxnSp>
        <p:nvCxnSpPr>
          <p:cNvPr id="2" name="Conector reto 2">
            <a:extLst>
              <a:ext uri="{FF2B5EF4-FFF2-40B4-BE49-F238E27FC236}">
                <a16:creationId xmlns:a16="http://schemas.microsoft.com/office/drawing/2014/main" id="{AC3828A7-2578-C54C-2CCE-E3708F67CBBC}"/>
              </a:ext>
            </a:extLst>
          </p:cNvPr>
          <p:cNvCxnSpPr>
            <a:cxnSpLocks/>
          </p:cNvCxnSpPr>
          <p:nvPr/>
        </p:nvCxnSpPr>
        <p:spPr>
          <a:xfrm>
            <a:off x="829338" y="1123183"/>
            <a:ext cx="9867237"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F9356BB2-59CF-CA89-3072-543590B24EF0}"/>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4" name="CaixaDeTexto 3">
            <a:extLst>
              <a:ext uri="{FF2B5EF4-FFF2-40B4-BE49-F238E27FC236}">
                <a16:creationId xmlns:a16="http://schemas.microsoft.com/office/drawing/2014/main" id="{1D19A5A4-7D9E-FD0B-A9C4-6213D8E91581}"/>
              </a:ext>
            </a:extLst>
          </p:cNvPr>
          <p:cNvSpPr txBox="1"/>
          <p:nvPr/>
        </p:nvSpPr>
        <p:spPr>
          <a:xfrm>
            <a:off x="829338" y="1199482"/>
            <a:ext cx="9987203" cy="5051639"/>
          </a:xfrm>
          <a:prstGeom prst="rect">
            <a:avLst/>
          </a:prstGeom>
          <a:noFill/>
        </p:spPr>
        <p:txBody>
          <a:bodyPr wrap="square">
            <a:spAutoFit/>
          </a:bodyPr>
          <a:lstStyle/>
          <a:p>
            <a:pPr marL="342900" indent="-342900">
              <a:lnSpc>
                <a:spcPct val="115000"/>
              </a:lnSpc>
              <a:spcAft>
                <a:spcPts val="800"/>
              </a:spcAft>
              <a:buFont typeface="Wingdings" panose="05000000000000000000" pitchFamily="2" charset="2"/>
              <a:buChar char="v"/>
              <a:tabLst>
                <a:tab pos="1028700" algn="l"/>
              </a:tabLst>
            </a:pPr>
            <a:r>
              <a:rPr lang="pt-BR" sz="2400" kern="100" dirty="0">
                <a:solidFill>
                  <a:schemeClr val="accent4"/>
                </a:solidFill>
                <a:effectLst/>
                <a:ea typeface="Aptos" panose="020B0004020202020204" pitchFamily="34" charset="0"/>
                <a:cs typeface="Times New Roman" panose="02020603050405020304" pitchFamily="18" charset="0"/>
              </a:rPr>
              <a:t>Prejulgado 2461</a:t>
            </a:r>
            <a:endParaRPr lang="pt-BR" sz="2400" dirty="0">
              <a:solidFill>
                <a:schemeClr val="bg1">
                  <a:lumMod val="95000"/>
                </a:schemeClr>
              </a:solidFill>
            </a:endParaRPr>
          </a:p>
          <a:p>
            <a:r>
              <a:rPr lang="pt-BR" sz="2400" dirty="0">
                <a:solidFill>
                  <a:schemeClr val="bg1">
                    <a:lumMod val="95000"/>
                  </a:schemeClr>
                </a:solidFill>
              </a:rPr>
              <a:t>2. Nos casos excepcionais em que seja necessária a mudança de marca do item registrado em ata, a Administração deve tomar as seguintes salvaguardas:</a:t>
            </a:r>
          </a:p>
          <a:p>
            <a:r>
              <a:rPr lang="pt-BR" sz="2400" dirty="0">
                <a:solidFill>
                  <a:schemeClr val="bg1">
                    <a:lumMod val="95000"/>
                  </a:schemeClr>
                </a:solidFill>
              </a:rPr>
              <a:t>2.1. Diante da impossibilidade de entrega da marca anteriormente consignada, analisar a justificativa, por meio de pedido formal apresentado pelo fornecedor, ponderando a sua plausibilidade e a sua razoabilidade;</a:t>
            </a:r>
          </a:p>
          <a:p>
            <a:r>
              <a:rPr lang="pt-BR" sz="2400" dirty="0">
                <a:solidFill>
                  <a:schemeClr val="bg1">
                    <a:lumMod val="95000"/>
                  </a:schemeClr>
                </a:solidFill>
              </a:rPr>
              <a:t>2.2. Promover a análise técnica do novo produto apresentado, atestando que esse atende ao descritivo do edital, bem como possui qualidade igual ou superior ao anteriormente cotado; e</a:t>
            </a:r>
          </a:p>
          <a:p>
            <a:r>
              <a:rPr lang="pt-BR" sz="2400" dirty="0">
                <a:solidFill>
                  <a:schemeClr val="bg1">
                    <a:lumMod val="95000"/>
                  </a:schemeClr>
                </a:solidFill>
              </a:rPr>
              <a:t>2.3. Comprovar que o preço do novo produto apresentado é igual ou menor que o valor da proposta, sem dispêndios adicionais ao erário, e, se necessário, efetuar o ajuste de valor a ser pago, quando o preço de mercado do novo produto for inferior ao registrado em ata.</a:t>
            </a:r>
          </a:p>
        </p:txBody>
      </p:sp>
    </p:spTree>
    <p:extLst>
      <p:ext uri="{BB962C8B-B14F-4D97-AF65-F5344CB8AC3E}">
        <p14:creationId xmlns:p14="http://schemas.microsoft.com/office/powerpoint/2010/main" val="174095567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64D5624-E8F6-4367-F8C7-C01983CD2C4D}"/>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334084C0-67B5-41C4-6399-046BE498EF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D323834D-8F30-449C-4DCD-6C6CF909DB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E4E1F38F-F262-8011-34A4-591D6ED3F2FD}"/>
              </a:ext>
            </a:extLst>
          </p:cNvPr>
          <p:cNvSpPr>
            <a:spLocks noGrp="1"/>
          </p:cNvSpPr>
          <p:nvPr>
            <p:ph type="subTitle" idx="1"/>
          </p:nvPr>
        </p:nvSpPr>
        <p:spPr>
          <a:xfrm>
            <a:off x="829338" y="587932"/>
            <a:ext cx="10196943" cy="535251"/>
          </a:xfrm>
        </p:spPr>
        <p:txBody>
          <a:bodyPr>
            <a:noAutofit/>
          </a:bodyPr>
          <a:lstStyle/>
          <a:p>
            <a:pPr algn="just"/>
            <a:r>
              <a:rPr lang="pt-BR" sz="3200" b="1" dirty="0">
                <a:solidFill>
                  <a:schemeClr val="accent4"/>
                </a:solidFill>
              </a:rPr>
              <a:t>PREJULGADOS 2516, 2461, 2510 – Especificidades do SRP</a:t>
            </a:r>
          </a:p>
        </p:txBody>
      </p:sp>
      <p:sp>
        <p:nvSpPr>
          <p:cNvPr id="9" name="Subtítulo 2">
            <a:extLst>
              <a:ext uri="{FF2B5EF4-FFF2-40B4-BE49-F238E27FC236}">
                <a16:creationId xmlns:a16="http://schemas.microsoft.com/office/drawing/2014/main" id="{A4559897-A6F8-8A58-187B-408C587416C4}"/>
              </a:ext>
            </a:extLst>
          </p:cNvPr>
          <p:cNvSpPr txBox="1">
            <a:spLocks/>
          </p:cNvSpPr>
          <p:nvPr/>
        </p:nvSpPr>
        <p:spPr>
          <a:xfrm>
            <a:off x="829339" y="4683697"/>
            <a:ext cx="9577387" cy="1112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a:solidFill>
                <a:schemeClr val="bg1"/>
              </a:solidFill>
              <a:latin typeface="Microsoft JhengHei" panose="020B0604030504040204" pitchFamily="34" charset="-120"/>
              <a:ea typeface="Microsoft JhengHei" panose="020B0604030504040204" pitchFamily="34" charset="-120"/>
            </a:endParaRPr>
          </a:p>
        </p:txBody>
      </p:sp>
      <p:cxnSp>
        <p:nvCxnSpPr>
          <p:cNvPr id="2" name="Conector reto 2">
            <a:extLst>
              <a:ext uri="{FF2B5EF4-FFF2-40B4-BE49-F238E27FC236}">
                <a16:creationId xmlns:a16="http://schemas.microsoft.com/office/drawing/2014/main" id="{8D3B7FDD-3645-8FBF-383F-14336AEE1D69}"/>
              </a:ext>
            </a:extLst>
          </p:cNvPr>
          <p:cNvCxnSpPr>
            <a:cxnSpLocks/>
          </p:cNvCxnSpPr>
          <p:nvPr/>
        </p:nvCxnSpPr>
        <p:spPr>
          <a:xfrm>
            <a:off x="829338" y="1123183"/>
            <a:ext cx="9867237"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49EDC632-115D-2533-E8C3-B308B88774FC}"/>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4" name="CaixaDeTexto 3">
            <a:extLst>
              <a:ext uri="{FF2B5EF4-FFF2-40B4-BE49-F238E27FC236}">
                <a16:creationId xmlns:a16="http://schemas.microsoft.com/office/drawing/2014/main" id="{DD030D01-6715-37FF-3CEE-B8E6F5ABEF22}"/>
              </a:ext>
            </a:extLst>
          </p:cNvPr>
          <p:cNvSpPr txBox="1"/>
          <p:nvPr/>
        </p:nvSpPr>
        <p:spPr>
          <a:xfrm>
            <a:off x="829338" y="1167165"/>
            <a:ext cx="9987203" cy="5420971"/>
          </a:xfrm>
          <a:prstGeom prst="rect">
            <a:avLst/>
          </a:prstGeom>
          <a:noFill/>
        </p:spPr>
        <p:txBody>
          <a:bodyPr wrap="square">
            <a:spAutoFit/>
          </a:bodyPr>
          <a:lstStyle/>
          <a:p>
            <a:pPr marL="342900" indent="-342900">
              <a:lnSpc>
                <a:spcPct val="115000"/>
              </a:lnSpc>
              <a:spcAft>
                <a:spcPts val="800"/>
              </a:spcAft>
              <a:buFont typeface="Wingdings" panose="05000000000000000000" pitchFamily="2" charset="2"/>
              <a:buChar char="v"/>
              <a:tabLst>
                <a:tab pos="1028700" algn="l"/>
              </a:tabLst>
            </a:pPr>
            <a:r>
              <a:rPr lang="pt-BR" sz="2400" kern="100" dirty="0">
                <a:solidFill>
                  <a:schemeClr val="accent4"/>
                </a:solidFill>
                <a:effectLst/>
                <a:ea typeface="Aptos" panose="020B0004020202020204" pitchFamily="34" charset="0"/>
                <a:cs typeface="Times New Roman" panose="02020603050405020304" pitchFamily="18" charset="0"/>
              </a:rPr>
              <a:t>Prejulgado 2510</a:t>
            </a:r>
            <a:endParaRPr lang="pt-BR" sz="2400" dirty="0">
              <a:solidFill>
                <a:schemeClr val="accent4"/>
              </a:solidFill>
            </a:endParaRPr>
          </a:p>
          <a:p>
            <a:r>
              <a:rPr lang="pt-BR" sz="2400" dirty="0">
                <a:solidFill>
                  <a:schemeClr val="bg1">
                    <a:lumMod val="95000"/>
                  </a:schemeClr>
                </a:solidFill>
              </a:rPr>
              <a:t>2. Nas licitações realizadas pelos consórcios públicos no SRP: </a:t>
            </a:r>
          </a:p>
          <a:p>
            <a:r>
              <a:rPr lang="pt-BR" sz="2400" dirty="0">
                <a:solidFill>
                  <a:schemeClr val="bg1">
                    <a:lumMod val="95000"/>
                  </a:schemeClr>
                </a:solidFill>
              </a:rPr>
              <a:t>2.1. cada órgão ou entidade consorciada deve realizar previamente seus próprios estudos técnicos, demonstrando a adequação da solução ao objeto da licitação conduzida pelo consórcio público, quando manifestar interesse na </a:t>
            </a:r>
            <a:r>
              <a:rPr lang="pt-BR" sz="2400" u="sng" dirty="0">
                <a:solidFill>
                  <a:schemeClr val="bg1">
                    <a:lumMod val="95000"/>
                  </a:schemeClr>
                </a:solidFill>
              </a:rPr>
              <a:t>intenção de registro de preços</a:t>
            </a:r>
            <a:r>
              <a:rPr lang="pt-BR" sz="2400" dirty="0">
                <a:solidFill>
                  <a:schemeClr val="bg1">
                    <a:lumMod val="95000"/>
                  </a:schemeClr>
                </a:solidFill>
              </a:rPr>
              <a:t>; e </a:t>
            </a:r>
          </a:p>
          <a:p>
            <a:r>
              <a:rPr lang="pt-BR" sz="2400" dirty="0">
                <a:solidFill>
                  <a:schemeClr val="bg1">
                    <a:lumMod val="95000"/>
                  </a:schemeClr>
                </a:solidFill>
              </a:rPr>
              <a:t>2.2. cabe ao consórcio público [...], a partir das informações disponibilizadas pelos entes consorciados interessados, consolidar os dados e elaborar o anteprojeto, o termo de referência ou o projeto básico, aglutinando todas as necessidades apontadas e aprovadas na fase da intenção de registro de preços. </a:t>
            </a:r>
          </a:p>
          <a:p>
            <a:r>
              <a:rPr lang="pt-BR" sz="2400" dirty="0">
                <a:solidFill>
                  <a:schemeClr val="bg1">
                    <a:lumMod val="95000"/>
                  </a:schemeClr>
                </a:solidFill>
              </a:rPr>
              <a:t>3. Para adesão às atas de registro de preços de outro órgão ou entidade [...], o órgão ou entidade aderente deve realizar seus próprios estudos técnicos preparatórios e demonstrar a vantajosidade da adesão, com base nos resultados obtidos. </a:t>
            </a:r>
          </a:p>
        </p:txBody>
      </p:sp>
    </p:spTree>
    <p:extLst>
      <p:ext uri="{BB962C8B-B14F-4D97-AF65-F5344CB8AC3E}">
        <p14:creationId xmlns:p14="http://schemas.microsoft.com/office/powerpoint/2010/main" val="100177459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7" name="Título 1"/>
          <p:cNvSpPr>
            <a:spLocks noGrp="1"/>
          </p:cNvSpPr>
          <p:nvPr>
            <p:ph type="ctrTitle"/>
          </p:nvPr>
        </p:nvSpPr>
        <p:spPr>
          <a:xfrm>
            <a:off x="985551" y="841914"/>
            <a:ext cx="5835968" cy="1851752"/>
          </a:xfrm>
        </p:spPr>
        <p:txBody>
          <a:bodyPr anchor="t">
            <a:noAutofit/>
          </a:bodyPr>
          <a:lstStyle/>
          <a:p>
            <a:pPr algn="l">
              <a:lnSpc>
                <a:spcPts val="5100"/>
              </a:lnSpc>
            </a:pPr>
            <a:r>
              <a:rPr lang="pt-BR" sz="4000" dirty="0">
                <a:solidFill>
                  <a:schemeClr val="bg1"/>
                </a:solidFill>
                <a:latin typeface="Microsoft JhengHei" panose="020B0604030504040204" pitchFamily="34" charset="-120"/>
                <a:ea typeface="Microsoft JhengHei" panose="020B0604030504040204" pitchFamily="34" charset="-120"/>
              </a:rPr>
              <a:t>Obrigado</a:t>
            </a:r>
            <a:br>
              <a:rPr lang="pt-BR" sz="4000" dirty="0">
                <a:solidFill>
                  <a:schemeClr val="bg1"/>
                </a:solidFill>
                <a:latin typeface="Microsoft JhengHei" panose="020B0604030504040204" pitchFamily="34" charset="-120"/>
                <a:ea typeface="Microsoft JhengHei" panose="020B0604030504040204" pitchFamily="34" charset="-120"/>
              </a:rPr>
            </a:br>
            <a:r>
              <a:rPr lang="pt-BR" sz="4000" dirty="0">
                <a:solidFill>
                  <a:schemeClr val="bg1"/>
                </a:solidFill>
                <a:latin typeface="Microsoft JhengHei" panose="020B0604030504040204" pitchFamily="34" charset="-120"/>
                <a:ea typeface="Microsoft JhengHei" panose="020B0604030504040204" pitchFamily="34" charset="-120"/>
              </a:rPr>
              <a:t>por fazerem parte</a:t>
            </a:r>
            <a:br>
              <a:rPr lang="pt-BR" sz="4000" dirty="0">
                <a:solidFill>
                  <a:schemeClr val="bg1"/>
                </a:solidFill>
                <a:latin typeface="Microsoft JhengHei" panose="020B0604030504040204" pitchFamily="34" charset="-120"/>
                <a:ea typeface="Microsoft JhengHei" panose="020B0604030504040204" pitchFamily="34" charset="-120"/>
              </a:rPr>
            </a:br>
            <a:r>
              <a:rPr lang="pt-BR" sz="4000" dirty="0">
                <a:solidFill>
                  <a:schemeClr val="bg1"/>
                </a:solidFill>
                <a:latin typeface="Microsoft JhengHei" panose="020B0604030504040204" pitchFamily="34" charset="-120"/>
                <a:ea typeface="Microsoft JhengHei" panose="020B0604030504040204" pitchFamily="34" charset="-120"/>
              </a:rPr>
              <a:t>deste momento!</a:t>
            </a:r>
          </a:p>
        </p:txBody>
      </p:sp>
      <p:pic>
        <p:nvPicPr>
          <p:cNvPr id="6" name="Imagem 5"/>
          <p:cNvPicPr>
            <a:picLocks noChangeAspect="1"/>
          </p:cNvPicPr>
          <p:nvPr/>
        </p:nvPicPr>
        <p:blipFill rotWithShape="1">
          <a:blip r:embed="rId4" cstate="print">
            <a:extLst>
              <a:ext uri="{28A0092B-C50C-407E-A947-70E740481C1C}">
                <a14:useLocalDpi xmlns:a14="http://schemas.microsoft.com/office/drawing/2010/main" val="0"/>
              </a:ext>
            </a:extLst>
          </a:blip>
          <a:srcRect t="60000" r="5817"/>
          <a:stretch/>
        </p:blipFill>
        <p:spPr>
          <a:xfrm>
            <a:off x="2171" y="4114800"/>
            <a:ext cx="11478629" cy="2743200"/>
          </a:xfrm>
          <a:prstGeom prst="rect">
            <a:avLst/>
          </a:prstGeom>
        </p:spPr>
      </p:pic>
      <p:sp>
        <p:nvSpPr>
          <p:cNvPr id="15" name="Retângulo 14"/>
          <p:cNvSpPr/>
          <p:nvPr/>
        </p:nvSpPr>
        <p:spPr>
          <a:xfrm>
            <a:off x="1091279" y="3055657"/>
            <a:ext cx="449390" cy="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10" name="Título 1"/>
          <p:cNvSpPr txBox="1">
            <a:spLocks/>
          </p:cNvSpPr>
          <p:nvPr/>
        </p:nvSpPr>
        <p:spPr>
          <a:xfrm>
            <a:off x="985551" y="5486400"/>
            <a:ext cx="5594129" cy="451998"/>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000" dirty="0">
                <a:solidFill>
                  <a:srgbClr val="62697A"/>
                </a:solidFill>
                <a:latin typeface="Microsoft JhengHei" panose="020B0604030504040204" pitchFamily="34" charset="-120"/>
                <a:ea typeface="Microsoft JhengHei" panose="020B0604030504040204" pitchFamily="34" charset="-120"/>
              </a:rPr>
              <a:t>Nikolas Gonçalves Perdigão</a:t>
            </a:r>
          </a:p>
        </p:txBody>
      </p:sp>
      <p:sp>
        <p:nvSpPr>
          <p:cNvPr id="12" name="Título 1"/>
          <p:cNvSpPr txBox="1">
            <a:spLocks/>
          </p:cNvSpPr>
          <p:nvPr/>
        </p:nvSpPr>
        <p:spPr>
          <a:xfrm>
            <a:off x="7446257" y="5486400"/>
            <a:ext cx="3673419" cy="45199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1800" dirty="0">
                <a:solidFill>
                  <a:srgbClr val="62697A"/>
                </a:solidFill>
                <a:latin typeface="Microsoft JhengHei" panose="020B0604030504040204" pitchFamily="34" charset="-120"/>
                <a:ea typeface="Microsoft JhengHei" panose="020B0604030504040204" pitchFamily="34" charset="-120"/>
              </a:rPr>
              <a:t>nikolas.perdigao@tcesc.tc.br</a:t>
            </a:r>
          </a:p>
        </p:txBody>
      </p:sp>
      <p:sp>
        <p:nvSpPr>
          <p:cNvPr id="2" name="Título 1">
            <a:extLst>
              <a:ext uri="{FF2B5EF4-FFF2-40B4-BE49-F238E27FC236}">
                <a16:creationId xmlns:a16="http://schemas.microsoft.com/office/drawing/2014/main" id="{02529FB9-2790-29E1-B215-0BEC8A7327EF}"/>
              </a:ext>
            </a:extLst>
          </p:cNvPr>
          <p:cNvSpPr txBox="1">
            <a:spLocks/>
          </p:cNvSpPr>
          <p:nvPr/>
        </p:nvSpPr>
        <p:spPr>
          <a:xfrm>
            <a:off x="7446257" y="5905335"/>
            <a:ext cx="3488442" cy="30493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1800" dirty="0">
                <a:solidFill>
                  <a:srgbClr val="62697A"/>
                </a:solidFill>
                <a:latin typeface="Microsoft JhengHei" panose="020B0604030504040204" pitchFamily="34" charset="-120"/>
                <a:ea typeface="Microsoft JhengHei" panose="020B0604030504040204" pitchFamily="34" charset="-120"/>
              </a:rPr>
              <a:t>dlc.caju1@tcesc.tc.br</a:t>
            </a:r>
          </a:p>
        </p:txBody>
      </p:sp>
      <p:sp>
        <p:nvSpPr>
          <p:cNvPr id="4" name="CaixaDeTexto 3">
            <a:extLst>
              <a:ext uri="{FF2B5EF4-FFF2-40B4-BE49-F238E27FC236}">
                <a16:creationId xmlns:a16="http://schemas.microsoft.com/office/drawing/2014/main" id="{5E92077B-E2E5-F84A-D04F-27879342A905}"/>
              </a:ext>
            </a:extLst>
          </p:cNvPr>
          <p:cNvSpPr txBox="1"/>
          <p:nvPr/>
        </p:nvSpPr>
        <p:spPr>
          <a:xfrm>
            <a:off x="985551" y="5857745"/>
            <a:ext cx="5910548" cy="400110"/>
          </a:xfrm>
          <a:prstGeom prst="rect">
            <a:avLst/>
          </a:prstGeom>
          <a:noFill/>
        </p:spPr>
        <p:txBody>
          <a:bodyPr wrap="square" rtlCol="0">
            <a:spAutoFit/>
          </a:bodyPr>
          <a:lstStyle/>
          <a:p>
            <a:r>
              <a:rPr lang="pt-BR" sz="2000" dirty="0">
                <a:solidFill>
                  <a:srgbClr val="62697A"/>
                </a:solidFill>
                <a:latin typeface="Microsoft JhengHei" panose="020B0604030504040204" pitchFamily="34" charset="-120"/>
                <a:ea typeface="Microsoft JhengHei" panose="020B0604030504040204" pitchFamily="34" charset="-120"/>
              </a:rPr>
              <a:t>Diretoria de Licitações e Contratações (DLC)</a:t>
            </a:r>
            <a:endParaRPr lang="pt-BR" sz="2000" dirty="0"/>
          </a:p>
        </p:txBody>
      </p:sp>
    </p:spTree>
    <p:extLst>
      <p:ext uri="{BB962C8B-B14F-4D97-AF65-F5344CB8AC3E}">
        <p14:creationId xmlns:p14="http://schemas.microsoft.com/office/powerpoint/2010/main" val="2496427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000"/>
                            </p:stCondLst>
                            <p:childTnLst>
                              <p:par>
                                <p:cTn id="25" presetID="26" presetClass="emph" presetSubtype="0" fill="hold" nodeType="afterEffect">
                                  <p:stCondLst>
                                    <p:cond delay="0"/>
                                  </p:stCondLst>
                                  <p:childTnLst>
                                    <p:animEffect transition="out" filter="fade">
                                      <p:cBhvr>
                                        <p:cTn id="26" dur="500" tmFilter="0, 0; .2, .5; .8, .5; 1, 0"/>
                                        <p:tgtEl>
                                          <p:spTgt spid="3"/>
                                        </p:tgtEl>
                                      </p:cBhvr>
                                    </p:animEffect>
                                    <p:animScale>
                                      <p:cBhvr>
                                        <p:cTn id="27" dur="250" autoRev="1" fill="hold"/>
                                        <p:tgtEl>
                                          <p:spTgt spid="3"/>
                                        </p:tgtEl>
                                      </p:cBhvr>
                                      <p:by x="105000" y="105000"/>
                                    </p:animScale>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0" grpId="0"/>
      <p:bldP spid="1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907736-CEE5-D500-25CB-1FAC5CFF3437}"/>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74B4F781-BCFF-060F-BF0E-2BF3AF8112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1CC3061A-36B4-A56D-9D9F-D1F16C96F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6" name="Subtítulo 5">
            <a:extLst>
              <a:ext uri="{FF2B5EF4-FFF2-40B4-BE49-F238E27FC236}">
                <a16:creationId xmlns:a16="http://schemas.microsoft.com/office/drawing/2014/main" id="{C43BFE9A-D685-C35A-FB38-95F9AA265D0C}"/>
              </a:ext>
            </a:extLst>
          </p:cNvPr>
          <p:cNvSpPr>
            <a:spLocks noGrp="1"/>
          </p:cNvSpPr>
          <p:nvPr>
            <p:ph type="subTitle" idx="1"/>
          </p:nvPr>
        </p:nvSpPr>
        <p:spPr>
          <a:xfrm>
            <a:off x="1084131" y="2050497"/>
            <a:ext cx="9144000" cy="2757005"/>
          </a:xfrm>
        </p:spPr>
        <p:txBody>
          <a:bodyPr>
            <a:noAutofit/>
          </a:bodyPr>
          <a:lstStyle/>
          <a:p>
            <a:r>
              <a:rPr lang="pt-BR" sz="8000" dirty="0">
                <a:solidFill>
                  <a:schemeClr val="accent4"/>
                </a:solidFill>
              </a:rPr>
              <a:t>MANUTENÇÃO DE FROTA VEICULAR</a:t>
            </a:r>
            <a:endParaRPr lang="pt-BR" sz="8000" dirty="0"/>
          </a:p>
        </p:txBody>
      </p:sp>
    </p:spTree>
    <p:extLst>
      <p:ext uri="{BB962C8B-B14F-4D97-AF65-F5344CB8AC3E}">
        <p14:creationId xmlns:p14="http://schemas.microsoft.com/office/powerpoint/2010/main" val="42142788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90675FE-ED1B-86D9-1C92-6E415F4E1042}"/>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0410AB78-0C1C-9322-24E6-125873EC35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03F1CA18-706B-C750-F144-1D81E04C77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6A7F457A-FEAA-1E7A-0E8E-EA1163874E6C}"/>
              </a:ext>
            </a:extLst>
          </p:cNvPr>
          <p:cNvSpPr>
            <a:spLocks noGrp="1"/>
          </p:cNvSpPr>
          <p:nvPr>
            <p:ph type="subTitle" idx="1"/>
          </p:nvPr>
        </p:nvSpPr>
        <p:spPr>
          <a:xfrm>
            <a:off x="829337" y="569240"/>
            <a:ext cx="9228993" cy="535251"/>
          </a:xfrm>
        </p:spPr>
        <p:txBody>
          <a:bodyPr>
            <a:noAutofit/>
          </a:bodyPr>
          <a:lstStyle/>
          <a:p>
            <a:pPr marL="457200" indent="-457200" algn="just">
              <a:buFont typeface="Arial" panose="020B0604020202020204" pitchFamily="34" charset="0"/>
              <a:buChar char="•"/>
            </a:pPr>
            <a:r>
              <a:rPr lang="pt-BR" sz="3200" b="1" dirty="0">
                <a:solidFill>
                  <a:schemeClr val="accent4"/>
                </a:solidFill>
              </a:rPr>
              <a:t>PREJULGADO 2401 – Manutenção de frota veicular</a:t>
            </a:r>
            <a:endParaRPr lang="pt-BR" sz="3200" b="1" dirty="0">
              <a:solidFill>
                <a:schemeClr val="bg1"/>
              </a:solidFill>
            </a:endParaRPr>
          </a:p>
        </p:txBody>
      </p:sp>
      <p:sp>
        <p:nvSpPr>
          <p:cNvPr id="9" name="Subtítulo 2">
            <a:extLst>
              <a:ext uri="{FF2B5EF4-FFF2-40B4-BE49-F238E27FC236}">
                <a16:creationId xmlns:a16="http://schemas.microsoft.com/office/drawing/2014/main" id="{A0119356-6A91-0ACB-F85B-315BF55D936A}"/>
              </a:ext>
            </a:extLst>
          </p:cNvPr>
          <p:cNvSpPr txBox="1">
            <a:spLocks/>
          </p:cNvSpPr>
          <p:nvPr/>
        </p:nvSpPr>
        <p:spPr>
          <a:xfrm>
            <a:off x="829339" y="4683697"/>
            <a:ext cx="9577387" cy="1112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a:solidFill>
                <a:schemeClr val="bg1"/>
              </a:solidFill>
              <a:latin typeface="Microsoft JhengHei" panose="020B0604030504040204" pitchFamily="34" charset="-120"/>
              <a:ea typeface="Microsoft JhengHei" panose="020B0604030504040204" pitchFamily="34" charset="-120"/>
            </a:endParaRPr>
          </a:p>
        </p:txBody>
      </p:sp>
      <p:cxnSp>
        <p:nvCxnSpPr>
          <p:cNvPr id="2" name="Conector reto 2">
            <a:extLst>
              <a:ext uri="{FF2B5EF4-FFF2-40B4-BE49-F238E27FC236}">
                <a16:creationId xmlns:a16="http://schemas.microsoft.com/office/drawing/2014/main" id="{4A52B476-DC14-5AF3-5B9E-AB2618CF2691}"/>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1F218CDC-71D3-CB8A-95B6-B9F4CC70F6CE}"/>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4" name="CaixaDeTexto 3">
            <a:extLst>
              <a:ext uri="{FF2B5EF4-FFF2-40B4-BE49-F238E27FC236}">
                <a16:creationId xmlns:a16="http://schemas.microsoft.com/office/drawing/2014/main" id="{72086427-BE3B-1599-BD0D-E58DEF7726A2}"/>
              </a:ext>
            </a:extLst>
          </p:cNvPr>
          <p:cNvSpPr txBox="1"/>
          <p:nvPr/>
        </p:nvSpPr>
        <p:spPr>
          <a:xfrm>
            <a:off x="829336" y="2731289"/>
            <a:ext cx="9228993" cy="2431435"/>
          </a:xfrm>
          <a:prstGeom prst="rect">
            <a:avLst/>
          </a:prstGeom>
          <a:noFill/>
        </p:spPr>
        <p:txBody>
          <a:bodyPr wrap="square" rtlCol="0">
            <a:spAutoFit/>
          </a:bodyPr>
          <a:lstStyle/>
          <a:p>
            <a:pPr marL="457200" indent="-457200">
              <a:buClr>
                <a:schemeClr val="accent4"/>
              </a:buClr>
              <a:buFont typeface="Courier New" panose="02070309020205020404" pitchFamily="49" charset="0"/>
              <a:buChar char="o"/>
            </a:pPr>
            <a:r>
              <a:rPr lang="pt-BR" sz="2600" dirty="0">
                <a:solidFill>
                  <a:schemeClr val="bg1">
                    <a:lumMod val="95000"/>
                  </a:schemeClr>
                </a:solidFill>
              </a:rPr>
              <a:t>O gestor público deve </a:t>
            </a:r>
            <a:r>
              <a:rPr lang="pt-BR" sz="2600" dirty="0">
                <a:solidFill>
                  <a:srgbClr val="FF0000"/>
                </a:solidFill>
              </a:rPr>
              <a:t>planejar as contratações</a:t>
            </a:r>
            <a:r>
              <a:rPr lang="pt-BR" sz="2600" dirty="0">
                <a:solidFill>
                  <a:schemeClr val="bg1">
                    <a:lumMod val="95000"/>
                  </a:schemeClr>
                </a:solidFill>
              </a:rPr>
              <a:t> </a:t>
            </a:r>
            <a:r>
              <a:rPr lang="pt-BR" sz="2600" dirty="0">
                <a:solidFill>
                  <a:srgbClr val="FF0000"/>
                </a:solidFill>
              </a:rPr>
              <a:t>anuais</a:t>
            </a:r>
            <a:r>
              <a:rPr lang="pt-BR" sz="2600" dirty="0">
                <a:solidFill>
                  <a:schemeClr val="bg1">
                    <a:lumMod val="95000"/>
                  </a:schemeClr>
                </a:solidFill>
              </a:rPr>
              <a:t> para manutenção de veículos, incluindo o fornecimento de peças, em vista do dever geral de licitar imposto no art. 37, XXI, da Constituição Federal.</a:t>
            </a:r>
          </a:p>
          <a:p>
            <a:pPr marL="285750" indent="-285750">
              <a:buClr>
                <a:schemeClr val="accent4"/>
              </a:buClr>
              <a:buFont typeface="Arial" panose="020B0604020202020204" pitchFamily="34" charset="0"/>
              <a:buChar char="•"/>
            </a:pPr>
            <a:endParaRPr lang="pt-BR" sz="2400" dirty="0">
              <a:solidFill>
                <a:schemeClr val="bg1">
                  <a:lumMod val="95000"/>
                </a:schemeClr>
              </a:solidFill>
            </a:endParaRPr>
          </a:p>
          <a:p>
            <a:pPr>
              <a:buClr>
                <a:schemeClr val="accent4"/>
              </a:buClr>
            </a:pPr>
            <a:endParaRPr lang="pt-BR" sz="2400" dirty="0">
              <a:solidFill>
                <a:schemeClr val="bg1">
                  <a:lumMod val="95000"/>
                </a:schemeClr>
              </a:solidFill>
            </a:endParaRPr>
          </a:p>
        </p:txBody>
      </p:sp>
    </p:spTree>
    <p:extLst>
      <p:ext uri="{BB962C8B-B14F-4D97-AF65-F5344CB8AC3E}">
        <p14:creationId xmlns:p14="http://schemas.microsoft.com/office/powerpoint/2010/main" val="25477285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8968DF8-EC86-D2B0-9EC5-8575CA9328B2}"/>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AF29053B-4216-BD2D-342A-26AF397C19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A1C4B5A3-399F-E545-C4AD-CB3FFEF95D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00F7EF5E-63E2-9957-DF84-E6FEE0A1345B}"/>
              </a:ext>
            </a:extLst>
          </p:cNvPr>
          <p:cNvSpPr>
            <a:spLocks noGrp="1"/>
          </p:cNvSpPr>
          <p:nvPr>
            <p:ph type="subTitle" idx="1"/>
          </p:nvPr>
        </p:nvSpPr>
        <p:spPr>
          <a:xfrm>
            <a:off x="829337" y="569240"/>
            <a:ext cx="9228993" cy="535251"/>
          </a:xfrm>
        </p:spPr>
        <p:txBody>
          <a:bodyPr>
            <a:noAutofit/>
          </a:bodyPr>
          <a:lstStyle/>
          <a:p>
            <a:pPr marL="457200" indent="-457200" algn="just">
              <a:buFont typeface="Courier New" panose="02070309020205020404" pitchFamily="49" charset="0"/>
              <a:buChar char="o"/>
            </a:pPr>
            <a:r>
              <a:rPr lang="pt-BR" sz="2800" b="1" dirty="0">
                <a:solidFill>
                  <a:schemeClr val="accent4"/>
                </a:solidFill>
              </a:rPr>
              <a:t>Plano de contratações anual –</a:t>
            </a:r>
            <a:r>
              <a:rPr lang="pt-BR" sz="3200" b="1" dirty="0">
                <a:solidFill>
                  <a:schemeClr val="accent4"/>
                </a:solidFill>
              </a:rPr>
              <a:t> </a:t>
            </a:r>
            <a:r>
              <a:rPr lang="pt-BR" sz="2800" dirty="0">
                <a:solidFill>
                  <a:schemeClr val="accent4"/>
                </a:solidFill>
              </a:rPr>
              <a:t>o que é?</a:t>
            </a:r>
            <a:endParaRPr lang="pt-BR" sz="2800" dirty="0">
              <a:solidFill>
                <a:schemeClr val="bg1"/>
              </a:solidFill>
            </a:endParaRPr>
          </a:p>
        </p:txBody>
      </p:sp>
      <p:sp>
        <p:nvSpPr>
          <p:cNvPr id="9" name="Subtítulo 2">
            <a:extLst>
              <a:ext uri="{FF2B5EF4-FFF2-40B4-BE49-F238E27FC236}">
                <a16:creationId xmlns:a16="http://schemas.microsoft.com/office/drawing/2014/main" id="{E8AD2D80-139F-AADA-705D-BDC728BD7276}"/>
              </a:ext>
            </a:extLst>
          </p:cNvPr>
          <p:cNvSpPr txBox="1">
            <a:spLocks/>
          </p:cNvSpPr>
          <p:nvPr/>
        </p:nvSpPr>
        <p:spPr>
          <a:xfrm>
            <a:off x="829339" y="4683697"/>
            <a:ext cx="9577387" cy="1112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a:solidFill>
                <a:schemeClr val="bg1"/>
              </a:solidFill>
              <a:latin typeface="Microsoft JhengHei" panose="020B0604030504040204" pitchFamily="34" charset="-120"/>
              <a:ea typeface="Microsoft JhengHei" panose="020B0604030504040204" pitchFamily="34" charset="-120"/>
            </a:endParaRPr>
          </a:p>
        </p:txBody>
      </p:sp>
      <p:cxnSp>
        <p:nvCxnSpPr>
          <p:cNvPr id="2" name="Conector reto 2">
            <a:extLst>
              <a:ext uri="{FF2B5EF4-FFF2-40B4-BE49-F238E27FC236}">
                <a16:creationId xmlns:a16="http://schemas.microsoft.com/office/drawing/2014/main" id="{72FE7BAF-ACD7-074B-DD17-2C93BE74FA35}"/>
              </a:ext>
            </a:extLst>
          </p:cNvPr>
          <p:cNvCxnSpPr>
            <a:cxnSpLocks/>
          </p:cNvCxnSpPr>
          <p:nvPr/>
        </p:nvCxnSpPr>
        <p:spPr>
          <a:xfrm>
            <a:off x="829337" y="1116354"/>
            <a:ext cx="922899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7780B5FB-8121-91FA-4383-C023D5BF97E5}"/>
              </a:ext>
            </a:extLst>
          </p:cNvPr>
          <p:cNvSpPr txBox="1"/>
          <p:nvPr/>
        </p:nvSpPr>
        <p:spPr>
          <a:xfrm>
            <a:off x="829335" y="1380057"/>
            <a:ext cx="9228993" cy="3016210"/>
          </a:xfrm>
          <a:prstGeom prst="rect">
            <a:avLst/>
          </a:prstGeom>
          <a:noFill/>
        </p:spPr>
        <p:txBody>
          <a:bodyPr wrap="square" rtlCol="0">
            <a:spAutoFit/>
          </a:bodyPr>
          <a:lstStyle/>
          <a:p>
            <a:pPr marL="457200" indent="-457200">
              <a:buFont typeface="Arial" panose="020B0604020202020204" pitchFamily="34" charset="0"/>
              <a:buChar char="•"/>
            </a:pPr>
            <a:r>
              <a:rPr lang="pt-BR" sz="2600" dirty="0">
                <a:solidFill>
                  <a:schemeClr val="accent4"/>
                </a:solidFill>
              </a:rPr>
              <a:t>NLL. Art. 12. [...]:</a:t>
            </a:r>
          </a:p>
          <a:p>
            <a:r>
              <a:rPr lang="pt-BR" sz="2600" dirty="0">
                <a:solidFill>
                  <a:schemeClr val="bg1">
                    <a:lumMod val="95000"/>
                  </a:schemeClr>
                </a:solidFill>
              </a:rPr>
              <a:t>VII - a partir de </a:t>
            </a:r>
            <a:r>
              <a:rPr lang="pt-BR" sz="2600" dirty="0" err="1">
                <a:solidFill>
                  <a:schemeClr val="bg1">
                    <a:lumMod val="95000"/>
                  </a:schemeClr>
                </a:solidFill>
              </a:rPr>
              <a:t>DFDs</a:t>
            </a:r>
            <a:r>
              <a:rPr lang="pt-BR" sz="2600" dirty="0">
                <a:solidFill>
                  <a:schemeClr val="bg1">
                    <a:lumMod val="95000"/>
                  </a:schemeClr>
                </a:solidFill>
              </a:rPr>
              <a:t>, os órgãos responsáveis pelo planejamento de cada ente federativo </a:t>
            </a:r>
            <a:r>
              <a:rPr lang="pt-BR" sz="2600" b="1" dirty="0">
                <a:solidFill>
                  <a:schemeClr val="bg1">
                    <a:lumMod val="95000"/>
                  </a:schemeClr>
                </a:solidFill>
              </a:rPr>
              <a:t>poderão, </a:t>
            </a:r>
            <a:r>
              <a:rPr lang="pt-BR" sz="2600" dirty="0">
                <a:solidFill>
                  <a:schemeClr val="bg1">
                    <a:lumMod val="95000"/>
                  </a:schemeClr>
                </a:solidFill>
              </a:rPr>
              <a:t>na forma de regulamento, elaborar </a:t>
            </a:r>
            <a:r>
              <a:rPr lang="pt-BR" sz="2600" dirty="0">
                <a:solidFill>
                  <a:srgbClr val="FF0000"/>
                </a:solidFill>
              </a:rPr>
              <a:t>plano de contratações anual</a:t>
            </a:r>
            <a:r>
              <a:rPr lang="pt-BR" sz="2600" dirty="0">
                <a:solidFill>
                  <a:schemeClr val="bg1">
                    <a:lumMod val="95000"/>
                  </a:schemeClr>
                </a:solidFill>
              </a:rPr>
              <a:t>, com o objetivo de:</a:t>
            </a:r>
          </a:p>
          <a:p>
            <a:endParaRPr lang="pt-BR" sz="800" dirty="0">
              <a:solidFill>
                <a:schemeClr val="bg1">
                  <a:lumMod val="95000"/>
                </a:schemeClr>
              </a:solidFill>
            </a:endParaRPr>
          </a:p>
          <a:p>
            <a:pPr marL="457200" indent="-457200">
              <a:buClr>
                <a:schemeClr val="bg1">
                  <a:lumMod val="95000"/>
                </a:schemeClr>
              </a:buClr>
              <a:buFont typeface="Courier New" panose="02070309020205020404" pitchFamily="49" charset="0"/>
              <a:buChar char="o"/>
            </a:pPr>
            <a:r>
              <a:rPr lang="pt-BR" sz="2600" b="1" dirty="0">
                <a:solidFill>
                  <a:schemeClr val="bg1">
                    <a:lumMod val="95000"/>
                  </a:schemeClr>
                </a:solidFill>
              </a:rPr>
              <a:t>racionalizar as contratações;</a:t>
            </a:r>
          </a:p>
          <a:p>
            <a:pPr marL="457200" indent="-457200">
              <a:buClr>
                <a:schemeClr val="bg1">
                  <a:lumMod val="95000"/>
                </a:schemeClr>
              </a:buClr>
              <a:buFont typeface="Courier New" panose="02070309020205020404" pitchFamily="49" charset="0"/>
              <a:buChar char="o"/>
            </a:pPr>
            <a:r>
              <a:rPr lang="pt-BR" sz="2600" b="1" dirty="0">
                <a:solidFill>
                  <a:schemeClr val="bg1">
                    <a:lumMod val="95000"/>
                  </a:schemeClr>
                </a:solidFill>
              </a:rPr>
              <a:t>garantir o alinhamento com o planejamento estratégico;</a:t>
            </a:r>
          </a:p>
          <a:p>
            <a:pPr marL="457200" indent="-457200">
              <a:buClr>
                <a:schemeClr val="bg1">
                  <a:lumMod val="95000"/>
                </a:schemeClr>
              </a:buClr>
              <a:buFont typeface="Courier New" panose="02070309020205020404" pitchFamily="49" charset="0"/>
              <a:buChar char="o"/>
            </a:pPr>
            <a:r>
              <a:rPr lang="pt-BR" sz="2600" b="1" dirty="0">
                <a:solidFill>
                  <a:schemeClr val="bg1">
                    <a:lumMod val="95000"/>
                  </a:schemeClr>
                </a:solidFill>
              </a:rPr>
              <a:t>subsidiar a elaboração das respectivas leis orçamentárias.</a:t>
            </a:r>
          </a:p>
        </p:txBody>
      </p:sp>
      <p:sp>
        <p:nvSpPr>
          <p:cNvPr id="6" name="CaixaDeTexto 5">
            <a:extLst>
              <a:ext uri="{FF2B5EF4-FFF2-40B4-BE49-F238E27FC236}">
                <a16:creationId xmlns:a16="http://schemas.microsoft.com/office/drawing/2014/main" id="{00897E30-A3F2-443B-9816-A5AC20D104E1}"/>
              </a:ext>
            </a:extLst>
          </p:cNvPr>
          <p:cNvSpPr txBox="1"/>
          <p:nvPr/>
        </p:nvSpPr>
        <p:spPr>
          <a:xfrm>
            <a:off x="829336" y="4470201"/>
            <a:ext cx="9228993" cy="1292662"/>
          </a:xfrm>
          <a:prstGeom prst="rect">
            <a:avLst/>
          </a:prstGeom>
          <a:noFill/>
        </p:spPr>
        <p:txBody>
          <a:bodyPr wrap="square" rtlCol="0">
            <a:spAutoFit/>
          </a:bodyPr>
          <a:lstStyle/>
          <a:p>
            <a:pPr marL="457200" indent="-457200">
              <a:buFont typeface="Arial" panose="020B0604020202020204" pitchFamily="34" charset="0"/>
              <a:buChar char="•"/>
            </a:pPr>
            <a:r>
              <a:rPr lang="pt-BR" sz="2600" dirty="0">
                <a:solidFill>
                  <a:schemeClr val="accent4"/>
                </a:solidFill>
                <a:cs typeface="Arial" panose="020B0604020202020204" pitchFamily="34" charset="0"/>
              </a:rPr>
              <a:t>D. 10947/22. Art. 2º [...]</a:t>
            </a:r>
          </a:p>
          <a:p>
            <a:r>
              <a:rPr lang="pt-BR" sz="2600" dirty="0">
                <a:solidFill>
                  <a:schemeClr val="bg1">
                    <a:lumMod val="95000"/>
                  </a:schemeClr>
                </a:solidFill>
                <a:cs typeface="Arial" panose="020B0604020202020204" pitchFamily="34" charset="0"/>
              </a:rPr>
              <a:t>V – [...] documento que </a:t>
            </a:r>
            <a:r>
              <a:rPr lang="pt-BR" sz="2600" dirty="0">
                <a:solidFill>
                  <a:srgbClr val="FF0000"/>
                </a:solidFill>
                <a:cs typeface="Arial" panose="020B0604020202020204" pitchFamily="34" charset="0"/>
              </a:rPr>
              <a:t>consolida as demandas</a:t>
            </a:r>
            <a:r>
              <a:rPr lang="pt-BR" sz="2600" dirty="0">
                <a:solidFill>
                  <a:schemeClr val="bg1">
                    <a:lumMod val="95000"/>
                  </a:schemeClr>
                </a:solidFill>
                <a:cs typeface="Arial" panose="020B0604020202020204" pitchFamily="34" charset="0"/>
              </a:rPr>
              <a:t> que o órgão ou a entidade planeja contratar no exercício subsequente [...];</a:t>
            </a:r>
            <a:endParaRPr lang="pt-BR" sz="2600" dirty="0">
              <a:solidFill>
                <a:schemeClr val="bg1">
                  <a:lumMod val="95000"/>
                </a:schemeClr>
              </a:solidFill>
            </a:endParaRPr>
          </a:p>
        </p:txBody>
      </p:sp>
    </p:spTree>
    <p:extLst>
      <p:ext uri="{BB962C8B-B14F-4D97-AF65-F5344CB8AC3E}">
        <p14:creationId xmlns:p14="http://schemas.microsoft.com/office/powerpoint/2010/main" val="2516306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20736B-5CD3-3F54-476B-894341B52864}"/>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F26C9E50-F5F3-2A5B-2945-6FDBFCC761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284A7284-EC36-D36D-9CCE-F0CCED8274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E8667622-6A8F-96FA-9C76-B562CBA1C28C}"/>
              </a:ext>
            </a:extLst>
          </p:cNvPr>
          <p:cNvSpPr>
            <a:spLocks noGrp="1"/>
          </p:cNvSpPr>
          <p:nvPr>
            <p:ph type="subTitle" idx="1"/>
          </p:nvPr>
        </p:nvSpPr>
        <p:spPr>
          <a:xfrm>
            <a:off x="829337" y="569240"/>
            <a:ext cx="9577387" cy="535251"/>
          </a:xfrm>
        </p:spPr>
        <p:txBody>
          <a:bodyPr>
            <a:noAutofit/>
          </a:bodyPr>
          <a:lstStyle/>
          <a:p>
            <a:pPr marL="457200" indent="-457200" algn="just">
              <a:buFont typeface="Courier New" panose="02070309020205020404" pitchFamily="49" charset="0"/>
              <a:buChar char="o"/>
            </a:pPr>
            <a:r>
              <a:rPr lang="pt-BR" sz="2800" b="1" dirty="0">
                <a:solidFill>
                  <a:schemeClr val="accent4"/>
                </a:solidFill>
              </a:rPr>
              <a:t>Plano de contratações anual – </a:t>
            </a:r>
            <a:r>
              <a:rPr lang="pt-BR" sz="2800" dirty="0">
                <a:solidFill>
                  <a:schemeClr val="accent4"/>
                </a:solidFill>
              </a:rPr>
              <a:t>poder x dever (CNJ/NLL)</a:t>
            </a:r>
            <a:endParaRPr lang="pt-BR" sz="2800" dirty="0">
              <a:solidFill>
                <a:schemeClr val="bg1"/>
              </a:solidFill>
            </a:endParaRPr>
          </a:p>
        </p:txBody>
      </p:sp>
      <p:sp>
        <p:nvSpPr>
          <p:cNvPr id="9" name="Subtítulo 2">
            <a:extLst>
              <a:ext uri="{FF2B5EF4-FFF2-40B4-BE49-F238E27FC236}">
                <a16:creationId xmlns:a16="http://schemas.microsoft.com/office/drawing/2014/main" id="{4F13490E-97CB-E6D8-5C36-94BEBA2C04FB}"/>
              </a:ext>
            </a:extLst>
          </p:cNvPr>
          <p:cNvSpPr txBox="1">
            <a:spLocks/>
          </p:cNvSpPr>
          <p:nvPr/>
        </p:nvSpPr>
        <p:spPr>
          <a:xfrm>
            <a:off x="829337" y="4710011"/>
            <a:ext cx="9577387" cy="1112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a:solidFill>
                <a:schemeClr val="bg1"/>
              </a:solidFill>
              <a:latin typeface="Microsoft JhengHei" panose="020B0604030504040204" pitchFamily="34" charset="-120"/>
              <a:ea typeface="Microsoft JhengHei" panose="020B0604030504040204" pitchFamily="34" charset="-120"/>
            </a:endParaRPr>
          </a:p>
        </p:txBody>
      </p:sp>
      <p:cxnSp>
        <p:nvCxnSpPr>
          <p:cNvPr id="2" name="Conector reto 2">
            <a:extLst>
              <a:ext uri="{FF2B5EF4-FFF2-40B4-BE49-F238E27FC236}">
                <a16:creationId xmlns:a16="http://schemas.microsoft.com/office/drawing/2014/main" id="{F8CF3E4D-F2DB-FF0E-4971-1023F5ED2615}"/>
              </a:ext>
            </a:extLst>
          </p:cNvPr>
          <p:cNvCxnSpPr>
            <a:cxnSpLocks/>
          </p:cNvCxnSpPr>
          <p:nvPr/>
        </p:nvCxnSpPr>
        <p:spPr>
          <a:xfrm>
            <a:off x="829337" y="1116354"/>
            <a:ext cx="947671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FD0E50DF-E9AD-0073-6F19-411A37ACB41C}"/>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4" name="CaixaDeTexto 3">
            <a:extLst>
              <a:ext uri="{FF2B5EF4-FFF2-40B4-BE49-F238E27FC236}">
                <a16:creationId xmlns:a16="http://schemas.microsoft.com/office/drawing/2014/main" id="{BB689E04-79E6-54D3-0C2C-CC5722AA1B1C}"/>
              </a:ext>
            </a:extLst>
          </p:cNvPr>
          <p:cNvSpPr txBox="1"/>
          <p:nvPr/>
        </p:nvSpPr>
        <p:spPr>
          <a:xfrm>
            <a:off x="829337" y="1263220"/>
            <a:ext cx="9577387" cy="3293209"/>
          </a:xfrm>
          <a:prstGeom prst="rect">
            <a:avLst/>
          </a:prstGeom>
          <a:noFill/>
        </p:spPr>
        <p:txBody>
          <a:bodyPr wrap="square" rtlCol="0">
            <a:spAutoFit/>
          </a:bodyPr>
          <a:lstStyle/>
          <a:p>
            <a:pPr marL="457200" indent="-457200">
              <a:buFont typeface="Arial" panose="020B0604020202020204" pitchFamily="34" charset="0"/>
              <a:buChar char="•"/>
            </a:pPr>
            <a:r>
              <a:rPr lang="pt-BR" sz="2600" dirty="0">
                <a:solidFill>
                  <a:srgbClr val="FFC000"/>
                </a:solidFill>
              </a:rPr>
              <a:t>Enunciado - CJF 44/2023</a:t>
            </a:r>
            <a:endParaRPr lang="pt-BR" sz="800" dirty="0">
              <a:solidFill>
                <a:schemeClr val="bg1">
                  <a:lumMod val="95000"/>
                </a:schemeClr>
              </a:solidFill>
            </a:endParaRPr>
          </a:p>
          <a:p>
            <a:r>
              <a:rPr lang="pt-BR" sz="2600" dirty="0">
                <a:solidFill>
                  <a:schemeClr val="bg1">
                    <a:lumMod val="95000"/>
                  </a:schemeClr>
                </a:solidFill>
              </a:rPr>
              <a:t>A palavra “poderá” [...] será entendida como poder/dever, não podendo a alta administração promover interpretação que conduza a ideia de não elaboração do PCA, em razão das </a:t>
            </a:r>
            <a:r>
              <a:rPr lang="pt-BR" sz="2600" dirty="0">
                <a:solidFill>
                  <a:srgbClr val="FF0000"/>
                </a:solidFill>
              </a:rPr>
              <a:t>diretrizes do CNJ</a:t>
            </a:r>
            <a:r>
              <a:rPr lang="pt-BR" sz="2600" dirty="0">
                <a:solidFill>
                  <a:schemeClr val="bg1">
                    <a:lumMod val="95000"/>
                  </a:schemeClr>
                </a:solidFill>
              </a:rPr>
              <a:t>. </a:t>
            </a:r>
          </a:p>
          <a:p>
            <a:pPr marL="457200" indent="-457200">
              <a:buFont typeface="Arial" panose="020B0604020202020204" pitchFamily="34" charset="0"/>
              <a:buChar char="•"/>
            </a:pPr>
            <a:r>
              <a:rPr lang="pt-BR" sz="2600" dirty="0">
                <a:solidFill>
                  <a:schemeClr val="accent4"/>
                </a:solidFill>
              </a:rPr>
              <a:t>Res. 347/2020 – Política de Governança das Contratações Públicas</a:t>
            </a:r>
            <a:endParaRPr lang="pt-BR" sz="800" dirty="0">
              <a:solidFill>
                <a:schemeClr val="bg1">
                  <a:lumMod val="95000"/>
                </a:schemeClr>
              </a:solidFill>
            </a:endParaRPr>
          </a:p>
          <a:p>
            <a:r>
              <a:rPr lang="pt-BR" sz="2600" dirty="0">
                <a:solidFill>
                  <a:schemeClr val="bg1">
                    <a:lumMod val="95000"/>
                  </a:schemeClr>
                </a:solidFill>
              </a:rPr>
              <a:t>Art. 3. [...] V – fomento à cultura de planejamento das contratações, com o respectivo alinhamento ao planejamento estratégico do órgãos e às leis orçamentárias.</a:t>
            </a:r>
          </a:p>
        </p:txBody>
      </p:sp>
      <p:sp>
        <p:nvSpPr>
          <p:cNvPr id="6" name="CaixaDeTexto 5">
            <a:extLst>
              <a:ext uri="{FF2B5EF4-FFF2-40B4-BE49-F238E27FC236}">
                <a16:creationId xmlns:a16="http://schemas.microsoft.com/office/drawing/2014/main" id="{82AED3A3-5BF6-FCF0-FEA9-C21BB3DCAD16}"/>
              </a:ext>
            </a:extLst>
          </p:cNvPr>
          <p:cNvSpPr txBox="1"/>
          <p:nvPr/>
        </p:nvSpPr>
        <p:spPr>
          <a:xfrm>
            <a:off x="829336" y="4650865"/>
            <a:ext cx="9228993" cy="1692771"/>
          </a:xfrm>
          <a:prstGeom prst="rect">
            <a:avLst/>
          </a:prstGeom>
          <a:noFill/>
        </p:spPr>
        <p:txBody>
          <a:bodyPr wrap="square" rtlCol="0">
            <a:spAutoFit/>
          </a:bodyPr>
          <a:lstStyle/>
          <a:p>
            <a:pPr marL="457200" indent="-457200">
              <a:buFont typeface="Arial" panose="020B0604020202020204" pitchFamily="34" charset="0"/>
              <a:buChar char="•"/>
            </a:pPr>
            <a:r>
              <a:rPr lang="pt-BR" sz="2600" dirty="0">
                <a:solidFill>
                  <a:srgbClr val="FF0000"/>
                </a:solidFill>
              </a:rPr>
              <a:t>Art. 5º da NLL. </a:t>
            </a:r>
            <a:endParaRPr lang="pt-BR" sz="800" dirty="0">
              <a:solidFill>
                <a:srgbClr val="FF0000"/>
              </a:solidFill>
            </a:endParaRPr>
          </a:p>
          <a:p>
            <a:r>
              <a:rPr lang="pt-BR" sz="2600" dirty="0">
                <a:solidFill>
                  <a:schemeClr val="bg1">
                    <a:lumMod val="95000"/>
                  </a:schemeClr>
                </a:solidFill>
              </a:rPr>
              <a:t>Princípio do planejamento, da transparência, da motivação, da eficiência, da celeridade, da economicidade, do desenvolvimento sustentável.</a:t>
            </a:r>
          </a:p>
        </p:txBody>
      </p:sp>
      <p:cxnSp>
        <p:nvCxnSpPr>
          <p:cNvPr id="7" name="Conector reto 2">
            <a:extLst>
              <a:ext uri="{FF2B5EF4-FFF2-40B4-BE49-F238E27FC236}">
                <a16:creationId xmlns:a16="http://schemas.microsoft.com/office/drawing/2014/main" id="{21B164E1-B0A7-BAB4-31FD-1B52CA0860D9}"/>
              </a:ext>
            </a:extLst>
          </p:cNvPr>
          <p:cNvCxnSpPr>
            <a:cxnSpLocks/>
          </p:cNvCxnSpPr>
          <p:nvPr/>
        </p:nvCxnSpPr>
        <p:spPr>
          <a:xfrm>
            <a:off x="829336" y="4556429"/>
            <a:ext cx="947671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192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268B3F6-7982-AE48-602B-D2CBB9CF8939}"/>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9C889BE7-B877-5B1D-B160-856A5D812D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FE13C1DB-A849-9160-2D6D-5C3E195FB7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B04A8E59-F149-82AB-4D42-555E1AC68704}"/>
              </a:ext>
            </a:extLst>
          </p:cNvPr>
          <p:cNvSpPr>
            <a:spLocks noGrp="1"/>
          </p:cNvSpPr>
          <p:nvPr>
            <p:ph type="subTitle" idx="1"/>
          </p:nvPr>
        </p:nvSpPr>
        <p:spPr>
          <a:xfrm>
            <a:off x="829337" y="569240"/>
            <a:ext cx="9577387" cy="535251"/>
          </a:xfrm>
        </p:spPr>
        <p:txBody>
          <a:bodyPr>
            <a:noAutofit/>
          </a:bodyPr>
          <a:lstStyle/>
          <a:p>
            <a:pPr marL="457200" indent="-457200" algn="just">
              <a:buFont typeface="Courier New" panose="02070309020205020404" pitchFamily="49" charset="0"/>
              <a:buChar char="o"/>
            </a:pPr>
            <a:r>
              <a:rPr lang="pt-BR" sz="2800" b="1" dirty="0">
                <a:solidFill>
                  <a:schemeClr val="accent4"/>
                </a:solidFill>
              </a:rPr>
              <a:t>Plano de contratações anual</a:t>
            </a:r>
            <a:endParaRPr lang="pt-BR" sz="2800" dirty="0">
              <a:solidFill>
                <a:schemeClr val="bg1"/>
              </a:solidFill>
            </a:endParaRPr>
          </a:p>
        </p:txBody>
      </p:sp>
      <p:sp>
        <p:nvSpPr>
          <p:cNvPr id="9" name="Subtítulo 2">
            <a:extLst>
              <a:ext uri="{FF2B5EF4-FFF2-40B4-BE49-F238E27FC236}">
                <a16:creationId xmlns:a16="http://schemas.microsoft.com/office/drawing/2014/main" id="{4783B4ED-D552-D966-2C59-861BCD7B7EE7}"/>
              </a:ext>
            </a:extLst>
          </p:cNvPr>
          <p:cNvSpPr txBox="1">
            <a:spLocks/>
          </p:cNvSpPr>
          <p:nvPr/>
        </p:nvSpPr>
        <p:spPr>
          <a:xfrm>
            <a:off x="829339" y="4683697"/>
            <a:ext cx="9577387" cy="1112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a:solidFill>
                <a:schemeClr val="bg1"/>
              </a:solidFill>
              <a:latin typeface="Microsoft JhengHei" panose="020B0604030504040204" pitchFamily="34" charset="-120"/>
              <a:ea typeface="Microsoft JhengHei" panose="020B0604030504040204" pitchFamily="34" charset="-120"/>
            </a:endParaRPr>
          </a:p>
        </p:txBody>
      </p:sp>
      <p:cxnSp>
        <p:nvCxnSpPr>
          <p:cNvPr id="2" name="Conector reto 2">
            <a:extLst>
              <a:ext uri="{FF2B5EF4-FFF2-40B4-BE49-F238E27FC236}">
                <a16:creationId xmlns:a16="http://schemas.microsoft.com/office/drawing/2014/main" id="{3BA3D684-7463-CC8D-1FC1-5734997A5D09}"/>
              </a:ext>
            </a:extLst>
          </p:cNvPr>
          <p:cNvCxnSpPr>
            <a:cxnSpLocks/>
          </p:cNvCxnSpPr>
          <p:nvPr/>
        </p:nvCxnSpPr>
        <p:spPr>
          <a:xfrm>
            <a:off x="829337" y="1116354"/>
            <a:ext cx="947671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61DEF5EC-B847-30F3-DDDB-8C3A585C3399}"/>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pic>
        <p:nvPicPr>
          <p:cNvPr id="6" name="Imagem 5">
            <a:extLst>
              <a:ext uri="{FF2B5EF4-FFF2-40B4-BE49-F238E27FC236}">
                <a16:creationId xmlns:a16="http://schemas.microsoft.com/office/drawing/2014/main" id="{16AF7C45-CF86-04E0-0418-AD095E6CB458}"/>
              </a:ext>
            </a:extLst>
          </p:cNvPr>
          <p:cNvPicPr>
            <a:picLocks noChangeAspect="1"/>
          </p:cNvPicPr>
          <p:nvPr/>
        </p:nvPicPr>
        <p:blipFill>
          <a:blip r:embed="rId4"/>
          <a:stretch>
            <a:fillRect/>
          </a:stretch>
        </p:blipFill>
        <p:spPr>
          <a:xfrm>
            <a:off x="1280727" y="1932196"/>
            <a:ext cx="8674606" cy="3132826"/>
          </a:xfrm>
          <a:prstGeom prst="rect">
            <a:avLst/>
          </a:prstGeom>
        </p:spPr>
      </p:pic>
      <p:sp>
        <p:nvSpPr>
          <p:cNvPr id="7" name="Subtítulo 2">
            <a:extLst>
              <a:ext uri="{FF2B5EF4-FFF2-40B4-BE49-F238E27FC236}">
                <a16:creationId xmlns:a16="http://schemas.microsoft.com/office/drawing/2014/main" id="{857F5FEC-9031-6D48-E921-F782CBE54F40}"/>
              </a:ext>
            </a:extLst>
          </p:cNvPr>
          <p:cNvSpPr txBox="1">
            <a:spLocks/>
          </p:cNvSpPr>
          <p:nvPr/>
        </p:nvSpPr>
        <p:spPr>
          <a:xfrm>
            <a:off x="1280727" y="5149026"/>
            <a:ext cx="2795506" cy="2817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1200" dirty="0">
                <a:solidFill>
                  <a:schemeClr val="bg1"/>
                </a:solidFill>
                <a:latin typeface="Microsoft JhengHei" panose="020B0604030504040204" pitchFamily="34" charset="-120"/>
                <a:ea typeface="Microsoft JhengHei" panose="020B0604030504040204" pitchFamily="34" charset="-120"/>
              </a:rPr>
              <a:t>Acórdão 1917/2024 – Plenário TCU</a:t>
            </a:r>
          </a:p>
        </p:txBody>
      </p:sp>
    </p:spTree>
    <p:extLst>
      <p:ext uri="{BB962C8B-B14F-4D97-AF65-F5344CB8AC3E}">
        <p14:creationId xmlns:p14="http://schemas.microsoft.com/office/powerpoint/2010/main" val="8200652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74C17D-449E-F69B-B9B0-373D543E8B39}"/>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3D32A979-D492-605E-27B6-3F17A67F6F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00" b="84892"/>
          <a:stretch/>
        </p:blipFill>
        <p:spPr>
          <a:xfrm>
            <a:off x="10802112" y="305"/>
            <a:ext cx="1389888" cy="1036015"/>
          </a:xfrm>
          <a:prstGeom prst="rect">
            <a:avLst/>
          </a:prstGeom>
        </p:spPr>
      </p:pic>
      <p:pic>
        <p:nvPicPr>
          <p:cNvPr id="5" name="Imagem 4">
            <a:extLst>
              <a:ext uri="{FF2B5EF4-FFF2-40B4-BE49-F238E27FC236}">
                <a16:creationId xmlns:a16="http://schemas.microsoft.com/office/drawing/2014/main" id="{A2F45D98-2791-8CC7-75D9-7A69FC2A99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00" t="15108"/>
          <a:stretch/>
        </p:blipFill>
        <p:spPr>
          <a:xfrm>
            <a:off x="11436096" y="1036320"/>
            <a:ext cx="755904" cy="5821374"/>
          </a:xfrm>
          <a:prstGeom prst="rect">
            <a:avLst/>
          </a:prstGeom>
        </p:spPr>
      </p:pic>
      <p:sp>
        <p:nvSpPr>
          <p:cNvPr id="8" name="Subtítulo 2">
            <a:extLst>
              <a:ext uri="{FF2B5EF4-FFF2-40B4-BE49-F238E27FC236}">
                <a16:creationId xmlns:a16="http://schemas.microsoft.com/office/drawing/2014/main" id="{0C7027CC-7C59-5663-0465-DCDFBBF3CDC0}"/>
              </a:ext>
            </a:extLst>
          </p:cNvPr>
          <p:cNvSpPr>
            <a:spLocks noGrp="1"/>
          </p:cNvSpPr>
          <p:nvPr>
            <p:ph type="subTitle" idx="1"/>
          </p:nvPr>
        </p:nvSpPr>
        <p:spPr>
          <a:xfrm>
            <a:off x="829337" y="569240"/>
            <a:ext cx="9577387" cy="535251"/>
          </a:xfrm>
        </p:spPr>
        <p:txBody>
          <a:bodyPr>
            <a:noAutofit/>
          </a:bodyPr>
          <a:lstStyle/>
          <a:p>
            <a:pPr marL="457200" indent="-457200" algn="just">
              <a:buFont typeface="Courier New" panose="02070309020205020404" pitchFamily="49" charset="0"/>
              <a:buChar char="o"/>
            </a:pPr>
            <a:r>
              <a:rPr lang="pt-BR" sz="2800" b="1" dirty="0">
                <a:solidFill>
                  <a:schemeClr val="accent4"/>
                </a:solidFill>
              </a:rPr>
              <a:t>Plano de contratações anual</a:t>
            </a:r>
            <a:endParaRPr lang="pt-BR" sz="2800" dirty="0">
              <a:solidFill>
                <a:schemeClr val="bg1"/>
              </a:solidFill>
            </a:endParaRPr>
          </a:p>
        </p:txBody>
      </p:sp>
      <p:sp>
        <p:nvSpPr>
          <p:cNvPr id="9" name="Subtítulo 2">
            <a:extLst>
              <a:ext uri="{FF2B5EF4-FFF2-40B4-BE49-F238E27FC236}">
                <a16:creationId xmlns:a16="http://schemas.microsoft.com/office/drawing/2014/main" id="{27411076-3DD0-8981-BE94-D87355FB2A6B}"/>
              </a:ext>
            </a:extLst>
          </p:cNvPr>
          <p:cNvSpPr txBox="1">
            <a:spLocks/>
          </p:cNvSpPr>
          <p:nvPr/>
        </p:nvSpPr>
        <p:spPr>
          <a:xfrm>
            <a:off x="829339" y="4683697"/>
            <a:ext cx="9577387" cy="1112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pt-BR" dirty="0">
              <a:solidFill>
                <a:schemeClr val="bg1"/>
              </a:solidFill>
              <a:latin typeface="Microsoft JhengHei" panose="020B0604030504040204" pitchFamily="34" charset="-120"/>
              <a:ea typeface="Microsoft JhengHei" panose="020B0604030504040204" pitchFamily="34" charset="-120"/>
            </a:endParaRPr>
          </a:p>
        </p:txBody>
      </p:sp>
      <p:cxnSp>
        <p:nvCxnSpPr>
          <p:cNvPr id="2" name="Conector reto 2">
            <a:extLst>
              <a:ext uri="{FF2B5EF4-FFF2-40B4-BE49-F238E27FC236}">
                <a16:creationId xmlns:a16="http://schemas.microsoft.com/office/drawing/2014/main" id="{8AE38FB0-F4E1-14B2-1078-60E748B06AD0}"/>
              </a:ext>
            </a:extLst>
          </p:cNvPr>
          <p:cNvCxnSpPr>
            <a:cxnSpLocks/>
          </p:cNvCxnSpPr>
          <p:nvPr/>
        </p:nvCxnSpPr>
        <p:spPr>
          <a:xfrm>
            <a:off x="829337" y="1116354"/>
            <a:ext cx="9476713" cy="0"/>
          </a:xfrm>
          <a:prstGeom prst="line">
            <a:avLst/>
          </a:prstGeom>
          <a:ln w="19050">
            <a:solidFill>
              <a:srgbClr val="FF0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6FDF703D-376E-4052-13BD-01377042B176}"/>
              </a:ext>
            </a:extLst>
          </p:cNvPr>
          <p:cNvSpPr txBox="1">
            <a:spLocks/>
          </p:cNvSpPr>
          <p:nvPr/>
        </p:nvSpPr>
        <p:spPr>
          <a:xfrm>
            <a:off x="829338" y="1411654"/>
            <a:ext cx="9577387" cy="49319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chemeClr val="accent4"/>
              </a:buClr>
            </a:pPr>
            <a:endParaRPr lang="pt-BR" sz="2400" dirty="0">
              <a:solidFill>
                <a:schemeClr val="bg1"/>
              </a:solidFill>
            </a:endParaRPr>
          </a:p>
        </p:txBody>
      </p:sp>
      <p:sp>
        <p:nvSpPr>
          <p:cNvPr id="7" name="Subtítulo 2">
            <a:extLst>
              <a:ext uri="{FF2B5EF4-FFF2-40B4-BE49-F238E27FC236}">
                <a16:creationId xmlns:a16="http://schemas.microsoft.com/office/drawing/2014/main" id="{469EA1F8-B791-90C4-9E42-149DA207C195}"/>
              </a:ext>
            </a:extLst>
          </p:cNvPr>
          <p:cNvSpPr txBox="1">
            <a:spLocks/>
          </p:cNvSpPr>
          <p:nvPr/>
        </p:nvSpPr>
        <p:spPr>
          <a:xfrm>
            <a:off x="2471352" y="4958364"/>
            <a:ext cx="2795506" cy="2817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1200" dirty="0">
                <a:solidFill>
                  <a:schemeClr val="bg1"/>
                </a:solidFill>
                <a:latin typeface="Microsoft JhengHei" panose="020B0604030504040204" pitchFamily="34" charset="-120"/>
                <a:ea typeface="Microsoft JhengHei" panose="020B0604030504040204" pitchFamily="34" charset="-120"/>
              </a:rPr>
              <a:t>Acórdão 1917/2024 – Plenário TCU</a:t>
            </a:r>
          </a:p>
        </p:txBody>
      </p:sp>
      <p:pic>
        <p:nvPicPr>
          <p:cNvPr id="4" name="Imagem 3">
            <a:extLst>
              <a:ext uri="{FF2B5EF4-FFF2-40B4-BE49-F238E27FC236}">
                <a16:creationId xmlns:a16="http://schemas.microsoft.com/office/drawing/2014/main" id="{379AD2BF-9B72-7239-E998-022396ADB7A0}"/>
              </a:ext>
            </a:extLst>
          </p:cNvPr>
          <p:cNvPicPr>
            <a:picLocks noChangeAspect="1"/>
          </p:cNvPicPr>
          <p:nvPr/>
        </p:nvPicPr>
        <p:blipFill>
          <a:blip r:embed="rId4"/>
          <a:stretch>
            <a:fillRect/>
          </a:stretch>
        </p:blipFill>
        <p:spPr>
          <a:xfrm>
            <a:off x="2571570" y="2331091"/>
            <a:ext cx="6092919" cy="2473692"/>
          </a:xfrm>
          <a:prstGeom prst="rect">
            <a:avLst/>
          </a:prstGeom>
        </p:spPr>
      </p:pic>
    </p:spTree>
    <p:extLst>
      <p:ext uri="{BB962C8B-B14F-4D97-AF65-F5344CB8AC3E}">
        <p14:creationId xmlns:p14="http://schemas.microsoft.com/office/powerpoint/2010/main" val="1187642806"/>
      </p:ext>
    </p:extLst>
  </p:cSld>
  <p:clrMapOvr>
    <a:masterClrMapping/>
  </p:clrMapOvr>
  <p:transition>
    <p:fade/>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3212</TotalTime>
  <Words>2558</Words>
  <Application>Microsoft Office PowerPoint</Application>
  <PresentationFormat>Widescreen</PresentationFormat>
  <Paragraphs>147</Paragraphs>
  <Slides>33</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33</vt:i4>
      </vt:variant>
    </vt:vector>
  </HeadingPairs>
  <TitlesOfParts>
    <vt:vector size="41" baseType="lpstr">
      <vt:lpstr>Microsoft JhengHei</vt:lpstr>
      <vt:lpstr>Aptos</vt:lpstr>
      <vt:lpstr>Arial</vt:lpstr>
      <vt:lpstr>Calibri</vt:lpstr>
      <vt:lpstr>Calibri Light</vt:lpstr>
      <vt:lpstr>Courier New</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 por fazerem parte deste momento!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Conta da Microsoft</dc:creator>
  <cp:lastModifiedBy>NIKOLAS GONCALVES PERDIGAO</cp:lastModifiedBy>
  <cp:revision>50</cp:revision>
  <dcterms:created xsi:type="dcterms:W3CDTF">2025-05-19T17:43:51Z</dcterms:created>
  <dcterms:modified xsi:type="dcterms:W3CDTF">2025-06-24T04:26:47Z</dcterms:modified>
</cp:coreProperties>
</file>