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sldIdLst>
    <p:sldId id="256" r:id="rId5"/>
    <p:sldId id="270" r:id="rId6"/>
    <p:sldId id="285" r:id="rId7"/>
    <p:sldId id="281" r:id="rId8"/>
    <p:sldId id="282" r:id="rId9"/>
    <p:sldId id="283" r:id="rId10"/>
    <p:sldId id="284" r:id="rId11"/>
    <p:sldId id="289" r:id="rId12"/>
    <p:sldId id="291" r:id="rId13"/>
    <p:sldId id="287" r:id="rId14"/>
    <p:sldId id="286" r:id="rId15"/>
    <p:sldId id="288" r:id="rId16"/>
    <p:sldId id="279" r:id="rId17"/>
    <p:sldId id="290" r:id="rId18"/>
    <p:sldId id="277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571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36C8DE-0A10-974B-B4AF-3285746F9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2463A1F-1593-EF98-DB66-2D342E60E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AD76E91-A028-F081-332C-679BED9CA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6481515-D051-08D8-62F0-EE3897AD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F83BF72-30B8-BC79-58D3-46636A54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3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5F5640-F980-D7B3-EA21-CBEF15767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F4134D6E-CAB0-4591-BD32-FD19F2162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53EBA8D-6306-9B83-59DA-6635C661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64F3CF0-7287-8C11-AFFF-AA544B0ED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875EDA0-71A0-3F3F-A3BC-766913953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0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07AE951-4B05-DF5D-FE57-D09193057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7308FBC-0E19-DD53-4814-DAE002F51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A1F8981-A50E-2E7D-6B89-D302CE3B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5C6D4F1-DD97-768E-0193-F2476000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85D9162-0781-16A7-1012-14601F91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64155D-CBC9-2FF7-7487-5408E9EB4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D46AEFC-05DE-1B3B-FE3C-A2B5A72DD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71718E3-818C-F91A-7DAE-A8934F382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026D6B9-9630-258B-9343-27C0F1D7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FB3D76C-0A70-DD88-22F2-87DA0E39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8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B4171F-F9FB-0950-E118-D409CB1F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5A2DA21-9E55-E884-B5FF-481091EB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2615FCF-3A16-4A84-270B-49706BB98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A54034E-7D1C-D494-1362-817A6D8C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954FA46-A2AC-1475-B075-D1C7AD58D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8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FF0888-87D1-C8A7-CCCE-3E41963B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FBF1760-5765-CDA4-4D2C-01CF6E4CE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0941B67-FCA9-9A36-3C5E-3A03C2676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6077C1F-4F68-CE37-5841-88CED7430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5/4/2025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C82DD9F-995F-EAAC-B846-4852C4541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809101B-AEDE-31D3-94A2-908B16C8F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1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D21775-AC0D-3E2A-DAA5-B1D1B19E3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FA64343-2431-749C-3B17-922FDE941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F848AF8-BEAA-75A4-48E9-CD8CABDB2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C05197CC-D3FA-4666-3977-BDAAF2A43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C6E7B46A-3EF0-2D38-4DE8-EE5616314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16026BEB-262E-661B-64A5-D91AC55B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5/4/2025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EDF8C04A-E4C5-E0D4-E900-28D483C7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9489A95A-5AD1-7E6F-2E7B-798FA1E8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8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B9ED0B-FAEE-2696-F0D8-7DA98A1FF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E0AF7D1-EEB2-24AC-8D71-072B2E42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5/4/2025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6F86F0F3-1E6D-BC22-B190-9A886F11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314D156A-0DEA-3CE3-BF15-EB2CA884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4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5254DA87-4273-D584-7E76-1DEBE7AA9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5/4/2025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BCFBBE08-BD99-9E61-B948-3B8B5611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884F6DFD-9AFA-969E-EEB9-C04876E9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E6E08B-F610-ED7B-1CF2-94E2B5533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00E05E8-5BE7-C074-2932-547F945B8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DA6B32E-B8BA-C0B4-3689-CCB08F0C0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907DCF3-B4DE-EC8D-4934-5E3F52827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5/4/2025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DD8DF27-EC9A-E858-4372-3F4F0DD53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1188331-AFC7-A1CD-7CEE-59540D3E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7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BC2583-D7E5-E74E-0CFE-5DF530C36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74BD0E65-D637-2809-85E7-78527C5408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95B698F-E236-B5E7-0AA5-A3F69FFE9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8276D2E-2E49-FDB1-3285-99FFE6F5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3466AE2-4A4C-E634-EAD2-68C435F8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30702B9-28D0-53DE-3A80-1BE7012E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3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3358BEBF-9DFB-E9A2-B3DD-DC23DAF57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6183133-267F-B35C-4B23-524177AEB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27CA96B-DE4F-AA58-B353-6DAD4C84B7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460076E-EA13-1366-783F-5213D5CA2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83B1B18-945D-F60B-A018-886310552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2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C3C01DA-1125-D5E0-A84E-1135631B8A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56966" y="561784"/>
            <a:ext cx="5678067" cy="4020376"/>
          </a:xfrm>
          <a:prstGeom prst="rect">
            <a:avLst/>
          </a:prstGeom>
        </p:spPr>
      </p:pic>
      <p:pic>
        <p:nvPicPr>
          <p:cNvPr id="5" name="Imagem 4" descr="Placa com fundo preto&#10;&#10;O conteúdo gerado por IA pode estar incorreto.">
            <a:extLst>
              <a:ext uri="{FF2B5EF4-FFF2-40B4-BE49-F238E27FC236}">
                <a16:creationId xmlns:a16="http://schemas.microsoft.com/office/drawing/2014/main" xmlns="" id="{B384237A-9D1E-5B2B-5E01-FF1B1FBA2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349" y="5229924"/>
            <a:ext cx="7195299" cy="106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E30FC59-7BA2-87BC-E4C3-29DD7494F1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00641" y="365760"/>
            <a:ext cx="1491863" cy="105631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00527" y="893919"/>
            <a:ext cx="11357277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rgbClr val="000000"/>
                </a:solidFill>
              </a:rPr>
              <a:t>OS 4 BLOCOS DE ADUE</a:t>
            </a:r>
          </a:p>
          <a:p>
            <a:endParaRPr lang="pt-BR" sz="2600" b="1" dirty="0" smtClean="0"/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600" b="1" dirty="0" smtClean="0">
                <a:solidFill>
                  <a:srgbClr val="000000"/>
                </a:solidFill>
              </a:rPr>
              <a:t>ADUE GERAL: </a:t>
            </a:r>
            <a:r>
              <a:rPr lang="pt-BR" sz="2600" dirty="0" smtClean="0">
                <a:solidFill>
                  <a:srgbClr val="000000"/>
                </a:solidFill>
              </a:rPr>
              <a:t>Indicadores </a:t>
            </a:r>
            <a:r>
              <a:rPr lang="pt-BR" sz="2600" dirty="0">
                <a:solidFill>
                  <a:srgbClr val="000000"/>
                </a:solidFill>
              </a:rPr>
              <a:t>voltados para medir e acompanhar o desempenho das Unidades de Ensino nos aspectos administrativos, democráticos e pedagógicos</a:t>
            </a:r>
            <a:r>
              <a:rPr lang="pt-BR" sz="2600" dirty="0" smtClean="0">
                <a:solidFill>
                  <a:srgbClr val="000000"/>
                </a:solidFill>
              </a:rPr>
              <a:t>. (</a:t>
            </a:r>
            <a:r>
              <a:rPr lang="pt-BR" sz="2600" dirty="0"/>
              <a:t>17 </a:t>
            </a:r>
            <a:r>
              <a:rPr lang="pt-BR" sz="2600" dirty="0" smtClean="0"/>
              <a:t>indicadores)</a:t>
            </a:r>
            <a:endParaRPr lang="pt-BR" sz="2600" dirty="0"/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600" b="1" dirty="0" smtClean="0">
                <a:solidFill>
                  <a:srgbClr val="000000"/>
                </a:solidFill>
              </a:rPr>
              <a:t>ADUE GESTÃO: </a:t>
            </a:r>
            <a:r>
              <a:rPr lang="pt-BR" sz="2600" dirty="0" smtClean="0">
                <a:solidFill>
                  <a:srgbClr val="000000"/>
                </a:solidFill>
              </a:rPr>
              <a:t>Indicadores </a:t>
            </a:r>
            <a:r>
              <a:rPr lang="pt-BR" sz="2600" dirty="0">
                <a:solidFill>
                  <a:srgbClr val="000000"/>
                </a:solidFill>
              </a:rPr>
              <a:t>de responsabilidade e desempenho da equipe gestora da unidade de ensino para avaliar a </a:t>
            </a:r>
            <a:r>
              <a:rPr lang="pt-BR" sz="2600" dirty="0" smtClean="0">
                <a:solidFill>
                  <a:srgbClr val="000000"/>
                </a:solidFill>
              </a:rPr>
              <a:t>eficácia </a:t>
            </a:r>
            <a:r>
              <a:rPr lang="pt-BR" sz="2600" dirty="0">
                <a:solidFill>
                  <a:srgbClr val="000000"/>
                </a:solidFill>
              </a:rPr>
              <a:t>da gestão</a:t>
            </a:r>
            <a:r>
              <a:rPr lang="pt-BR" sz="2600" dirty="0" smtClean="0">
                <a:solidFill>
                  <a:srgbClr val="000000"/>
                </a:solidFill>
              </a:rPr>
              <a:t>. (</a:t>
            </a:r>
            <a:r>
              <a:rPr lang="pt-BR" sz="2600" dirty="0" smtClean="0"/>
              <a:t>13 indicadores)</a:t>
            </a:r>
            <a:endParaRPr lang="pt-BR" sz="2600" dirty="0"/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600" b="1" dirty="0" smtClean="0">
                <a:solidFill>
                  <a:srgbClr val="000000"/>
                </a:solidFill>
              </a:rPr>
              <a:t>ADUE DOCENTE: </a:t>
            </a:r>
            <a:r>
              <a:rPr lang="pt-BR" sz="2600" dirty="0" smtClean="0">
                <a:solidFill>
                  <a:srgbClr val="000000"/>
                </a:solidFill>
              </a:rPr>
              <a:t>Indicadores </a:t>
            </a:r>
            <a:r>
              <a:rPr lang="pt-BR" sz="2600" dirty="0">
                <a:solidFill>
                  <a:srgbClr val="000000"/>
                </a:solidFill>
              </a:rPr>
              <a:t>atribuídos aos docentes com base no desempenho dos estudantes em avaliações de larga </a:t>
            </a:r>
            <a:r>
              <a:rPr lang="pt-BR" sz="2600" dirty="0" smtClean="0">
                <a:solidFill>
                  <a:srgbClr val="000000"/>
                </a:solidFill>
              </a:rPr>
              <a:t>escala. (</a:t>
            </a:r>
            <a:r>
              <a:rPr lang="pt-BR" sz="2600" dirty="0" smtClean="0"/>
              <a:t>03 indicadores)</a:t>
            </a:r>
            <a:r>
              <a:rPr lang="pt-BR" sz="2600" dirty="0" smtClean="0">
                <a:solidFill>
                  <a:srgbClr val="000000"/>
                </a:solidFill>
              </a:rPr>
              <a:t>.</a:t>
            </a:r>
            <a:endParaRPr lang="pt-BR" sz="2600" dirty="0"/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600" b="1" dirty="0" smtClean="0">
                <a:solidFill>
                  <a:srgbClr val="000000"/>
                </a:solidFill>
              </a:rPr>
              <a:t>ADUE SERVENTE:</a:t>
            </a:r>
            <a:r>
              <a:rPr lang="pt-BR" sz="2600" dirty="0" smtClean="0">
                <a:solidFill>
                  <a:srgbClr val="000000"/>
                </a:solidFill>
              </a:rPr>
              <a:t> Indicador </a:t>
            </a:r>
            <a:r>
              <a:rPr lang="pt-BR" sz="2600" dirty="0">
                <a:solidFill>
                  <a:srgbClr val="000000"/>
                </a:solidFill>
              </a:rPr>
              <a:t>atribuído aos serventes devido à sua atuação na organização do ambiente </a:t>
            </a:r>
            <a:r>
              <a:rPr lang="pt-BR" sz="2600" dirty="0" smtClean="0">
                <a:solidFill>
                  <a:srgbClr val="000000"/>
                </a:solidFill>
              </a:rPr>
              <a:t>escolar. (</a:t>
            </a:r>
            <a:r>
              <a:rPr lang="pt-BR" sz="2600" dirty="0" smtClean="0"/>
              <a:t>01 indicador)</a:t>
            </a:r>
            <a:r>
              <a:rPr lang="pt-BR" sz="2600" dirty="0" smtClean="0">
                <a:solidFill>
                  <a:srgbClr val="000000"/>
                </a:solidFill>
              </a:rPr>
              <a:t>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5113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E30FC59-7BA2-87BC-E4C3-29DD7494F1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00641" y="365760"/>
            <a:ext cx="1491863" cy="10563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C25EA5E-7B17-E9E3-569B-915D2B69A9A7}"/>
              </a:ext>
            </a:extLst>
          </p:cNvPr>
          <p:cNvSpPr txBox="1"/>
          <p:nvPr/>
        </p:nvSpPr>
        <p:spPr>
          <a:xfrm>
            <a:off x="-408034" y="606471"/>
            <a:ext cx="109469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/>
              <a:t>Resultado </a:t>
            </a:r>
            <a:r>
              <a:rPr lang="pt-BR" sz="2600" b="1" dirty="0"/>
              <a:t>da Unidade de Ensino = </a:t>
            </a:r>
            <a:endParaRPr lang="pt-BR" sz="2600" dirty="0"/>
          </a:p>
          <a:p>
            <a:pPr algn="ctr"/>
            <a:r>
              <a:rPr lang="pt-BR" sz="2600" b="1" dirty="0"/>
              <a:t>(Taxa de frequência IDEB 2025 (%) x 2) </a:t>
            </a:r>
            <a:r>
              <a:rPr lang="pt-BR" sz="2600" dirty="0"/>
              <a:t>+ (ADUE Geral x 0,8)</a:t>
            </a:r>
            <a:endParaRPr lang="pt-BR" sz="2600" dirty="0"/>
          </a:p>
          <a:p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5" name="Retângulo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38744"/>
              </p:ext>
            </p:extLst>
          </p:nvPr>
        </p:nvGraphicFramePr>
        <p:xfrm>
          <a:off x="609600" y="1754946"/>
          <a:ext cx="10861038" cy="4660061"/>
        </p:xfrm>
        <a:graphic>
          <a:graphicData uri="http://schemas.openxmlformats.org/drawingml/2006/table">
            <a:tbl>
              <a:tblPr/>
              <a:tblGrid>
                <a:gridCol w="3241040"/>
                <a:gridCol w="1524000"/>
                <a:gridCol w="1767840"/>
                <a:gridCol w="1605280"/>
                <a:gridCol w="1442720"/>
                <a:gridCol w="1280158"/>
              </a:tblGrid>
              <a:tr h="56387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Blocos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Composição das notas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37418">
                <a:tc>
                  <a:txBody>
                    <a:bodyPr/>
                    <a:lstStyle/>
                    <a:p>
                      <a:endParaRPr lang="pt-BR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Gestão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Docente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Servente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Vigia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SME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35483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RESULTADO UNIDADE DE ENSINO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  <a:endParaRPr lang="pt-BR" sz="200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  <a:endParaRPr lang="pt-BR" sz="200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35483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ADUE Gestão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  <a:endParaRPr lang="pt-BR" sz="200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20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20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20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98064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ADUE Docente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20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20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20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98064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ADUE Servente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20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20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20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20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628900" y="25606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39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E30FC59-7BA2-87BC-E4C3-29DD7494F1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00641" y="365760"/>
            <a:ext cx="1491863" cy="105631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5" name="Retângulo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16623" y="1544376"/>
            <a:ext cx="101235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rgbClr val="000000"/>
                </a:solidFill>
              </a:rPr>
              <a:t>4 </a:t>
            </a:r>
            <a:r>
              <a:rPr lang="pt-BR" sz="2600" dirty="0">
                <a:solidFill>
                  <a:srgbClr val="000000"/>
                </a:solidFill>
              </a:rPr>
              <a:t>etapas de </a:t>
            </a:r>
            <a:r>
              <a:rPr lang="pt-BR" sz="2600" dirty="0" smtClean="0">
                <a:solidFill>
                  <a:srgbClr val="000000"/>
                </a:solidFill>
              </a:rPr>
              <a:t>avaliação:</a:t>
            </a:r>
            <a:r>
              <a:rPr lang="pt-BR" sz="2600" dirty="0">
                <a:solidFill>
                  <a:srgbClr val="000000"/>
                </a:solidFill>
              </a:rPr>
              <a:t> 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000000"/>
                </a:solidFill>
              </a:rPr>
              <a:t>3 etapas de visitas avaliativas </a:t>
            </a:r>
            <a:r>
              <a:rPr lang="pt-BR" sz="2600" b="1" i="1" dirty="0">
                <a:solidFill>
                  <a:srgbClr val="000000"/>
                </a:solidFill>
              </a:rPr>
              <a:t>in loco</a:t>
            </a:r>
            <a:r>
              <a:rPr lang="pt-BR" sz="2600" dirty="0">
                <a:solidFill>
                  <a:srgbClr val="000000"/>
                </a:solidFill>
              </a:rPr>
              <a:t> nas Unidades de Ensino; e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000000"/>
                </a:solidFill>
              </a:rPr>
              <a:t>1 etapa para registro dos indicadores enviados pela </a:t>
            </a:r>
            <a:r>
              <a:rPr lang="pt-BR" sz="2600" b="1" dirty="0">
                <a:solidFill>
                  <a:srgbClr val="000000"/>
                </a:solidFill>
              </a:rPr>
              <a:t>SME </a:t>
            </a:r>
            <a:r>
              <a:rPr lang="pt-BR" sz="2600" dirty="0">
                <a:solidFill>
                  <a:srgbClr val="000000"/>
                </a:solidFill>
              </a:rPr>
              <a:t>(Secretaria Municipal de Educação</a:t>
            </a:r>
            <a:r>
              <a:rPr lang="pt-BR" sz="2600" dirty="0" smtClean="0">
                <a:solidFill>
                  <a:srgbClr val="000000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rgbClr val="000000"/>
                </a:solidFill>
              </a:rPr>
              <a:t>Alguns </a:t>
            </a:r>
            <a:r>
              <a:rPr lang="pt-BR" sz="2600" dirty="0">
                <a:solidFill>
                  <a:srgbClr val="000000"/>
                </a:solidFill>
              </a:rPr>
              <a:t>indicadores serão avaliados mais de uma vez, no </a:t>
            </a:r>
            <a:r>
              <a:rPr lang="pt-BR" sz="2600" b="1" dirty="0">
                <a:solidFill>
                  <a:srgbClr val="000000"/>
                </a:solidFill>
              </a:rPr>
              <a:t>máximo 3 vezes</a:t>
            </a:r>
            <a:r>
              <a:rPr lang="pt-BR" sz="2600" dirty="0" smtClean="0">
                <a:solidFill>
                  <a:srgbClr val="000000"/>
                </a:solidFill>
              </a:rPr>
              <a:t>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504123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9F5B15D-C5F5-F944-A6CF-0008D48C2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5F37AF-5975-70EB-C55E-20580ED0C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36" y="528188"/>
            <a:ext cx="8654029" cy="553616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School Book New" panose="02000500000000000000" pitchFamily="2" charset="0"/>
              </a:rPr>
              <a:t>RESULTADOS OBTIDOS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F1CE329-5071-EB00-8D31-3D7B3D51B5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05441" y="241935"/>
            <a:ext cx="1491863" cy="10563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7CD018A-D3B2-82E1-3A6E-C5B4418F6BD5}"/>
              </a:ext>
            </a:extLst>
          </p:cNvPr>
          <p:cNvSpPr txBox="1"/>
          <p:nvPr/>
        </p:nvSpPr>
        <p:spPr>
          <a:xfrm>
            <a:off x="327804" y="1298254"/>
            <a:ext cx="116695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2600" b="1" dirty="0"/>
              <a:t>Gestão mais estratégica e </a:t>
            </a:r>
            <a:r>
              <a:rPr lang="pt-BR" altLang="pt-BR" sz="2600" b="1" dirty="0" smtClean="0"/>
              <a:t>eficiente: </a:t>
            </a:r>
            <a:r>
              <a:rPr lang="pt-BR" altLang="pt-BR" sz="2600" dirty="0" smtClean="0"/>
              <a:t>Fortalecimento </a:t>
            </a:r>
            <a:r>
              <a:rPr lang="pt-BR" altLang="pt-BR" sz="2600" dirty="0"/>
              <a:t>do planejamento, monitoramento e uso de dados na gestão escolar.</a:t>
            </a:r>
          </a:p>
          <a:p>
            <a:pPr marL="457200" lvl="0" indent="-457200" algn="just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2600" b="1" dirty="0"/>
              <a:t>Otimização dos processos </a:t>
            </a:r>
            <a:r>
              <a:rPr lang="pt-BR" altLang="pt-BR" sz="2600" b="1" dirty="0" smtClean="0"/>
              <a:t>administrativos: </a:t>
            </a:r>
            <a:r>
              <a:rPr lang="pt-BR" altLang="pt-BR" sz="2600" dirty="0" smtClean="0"/>
              <a:t>Melhoria </a:t>
            </a:r>
            <a:r>
              <a:rPr lang="pt-BR" altLang="pt-BR" sz="2600" dirty="0"/>
              <a:t>na organização interna e no uso de recursos.</a:t>
            </a:r>
          </a:p>
          <a:p>
            <a:pPr marL="457200" lvl="0" indent="-457200" algn="just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2600" b="1" dirty="0"/>
              <a:t>Avanços pedagógicos e na </a:t>
            </a:r>
            <a:r>
              <a:rPr lang="pt-BR" altLang="pt-BR" sz="2600" b="1" dirty="0" smtClean="0"/>
              <a:t>aprendizagem: </a:t>
            </a:r>
            <a:r>
              <a:rPr lang="pt-BR" altLang="pt-BR" sz="2600" dirty="0" smtClean="0"/>
              <a:t>Avanço no </a:t>
            </a:r>
            <a:r>
              <a:rPr lang="pt-BR" altLang="pt-BR" sz="2600" dirty="0"/>
              <a:t>desempenho dos </a:t>
            </a:r>
            <a:r>
              <a:rPr lang="pt-BR" altLang="pt-BR" sz="2600" dirty="0" smtClean="0"/>
              <a:t>estudantes verificada nas avaliações de larga escala.</a:t>
            </a:r>
            <a:endParaRPr lang="pt-BR" altLang="pt-BR" sz="2600" dirty="0"/>
          </a:p>
          <a:p>
            <a:pPr marL="457200" lvl="0" indent="-457200" algn="just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2600" b="1" dirty="0"/>
              <a:t>Maior engajamento e valorização dos </a:t>
            </a:r>
            <a:r>
              <a:rPr lang="pt-BR" altLang="pt-BR" sz="2600" b="1" dirty="0" smtClean="0"/>
              <a:t>profissionais: </a:t>
            </a:r>
            <a:r>
              <a:rPr lang="pt-BR" altLang="pt-BR" sz="2600" dirty="0" smtClean="0"/>
              <a:t>Estímulo </a:t>
            </a:r>
            <a:r>
              <a:rPr lang="pt-BR" altLang="pt-BR" sz="2600" dirty="0"/>
              <a:t>ao comprometimento e à corresponsabilidade com os resultados.</a:t>
            </a:r>
          </a:p>
          <a:p>
            <a:pPr marL="457200" lvl="0" indent="-457200" algn="just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2600" b="1" dirty="0"/>
              <a:t>Cultura de avaliação e metas </a:t>
            </a:r>
            <a:r>
              <a:rPr lang="pt-BR" altLang="pt-BR" sz="2600" b="1" dirty="0" smtClean="0"/>
              <a:t>consolidadas: </a:t>
            </a:r>
            <a:r>
              <a:rPr lang="pt-BR" altLang="pt-BR" sz="2600" dirty="0" smtClean="0"/>
              <a:t>Uso </a:t>
            </a:r>
            <a:r>
              <a:rPr lang="pt-BR" altLang="pt-BR" sz="2600" dirty="0"/>
              <a:t>consistente de indicadores e metas para orientar decisões.</a:t>
            </a:r>
          </a:p>
          <a:p>
            <a:pPr marL="457200" lvl="0" indent="-457200" algn="just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2600" b="1" dirty="0"/>
              <a:t>Participação ampliada da comunidade </a:t>
            </a:r>
            <a:r>
              <a:rPr lang="pt-BR" altLang="pt-BR" sz="2600" b="1" dirty="0" smtClean="0"/>
              <a:t>escolar: </a:t>
            </a:r>
            <a:r>
              <a:rPr lang="pt-BR" altLang="pt-BR" sz="2600" dirty="0" smtClean="0"/>
              <a:t>Fortalecimento </a:t>
            </a:r>
            <a:r>
              <a:rPr lang="pt-BR" altLang="pt-BR" sz="2600" dirty="0"/>
              <a:t>dos colegiados e da gestão democrática</a:t>
            </a:r>
            <a:r>
              <a:rPr lang="pt-BR" altLang="pt-BR" sz="2600" dirty="0" smtClean="0"/>
              <a:t>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806099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9F5B15D-C5F5-F944-A6CF-0008D48C2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F1CE329-5071-EB00-8D31-3D7B3D51B5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05441" y="241935"/>
            <a:ext cx="1491863" cy="10563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7CD018A-D3B2-82E1-3A6E-C5B4418F6BD5}"/>
              </a:ext>
            </a:extLst>
          </p:cNvPr>
          <p:cNvSpPr txBox="1"/>
          <p:nvPr/>
        </p:nvSpPr>
        <p:spPr>
          <a:xfrm>
            <a:off x="138023" y="2022868"/>
            <a:ext cx="11669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pt-BR" sz="3600" b="1" dirty="0"/>
              <a:t>"O que não pode ser medido, não pode ser melhorado."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>(</a:t>
            </a:r>
            <a:r>
              <a:rPr lang="pt-BR" sz="3600" dirty="0" smtClean="0"/>
              <a:t>William </a:t>
            </a:r>
            <a:r>
              <a:rPr lang="pt-BR" sz="3600" dirty="0"/>
              <a:t>Edwards </a:t>
            </a:r>
            <a:r>
              <a:rPr lang="pt-BR" sz="3600" dirty="0" smtClean="0"/>
              <a:t>Deming)</a:t>
            </a:r>
          </a:p>
          <a:p>
            <a:pPr lvl="0" algn="ctr" eaLnBrk="0" fontAlgn="base" hangingPunct="0">
              <a:spcBef>
                <a:spcPts val="1200"/>
              </a:spcBef>
              <a:spcAft>
                <a:spcPct val="0"/>
              </a:spcAft>
            </a:pPr>
            <a:endParaRPr lang="pt-BR" sz="2800" dirty="0"/>
          </a:p>
          <a:p>
            <a:pPr lvl="0" algn="ctr" eaLnBrk="0" fontAlgn="base" hangingPunct="0">
              <a:spcBef>
                <a:spcPts val="1200"/>
              </a:spcBef>
              <a:spcAft>
                <a:spcPct val="0"/>
              </a:spcAft>
            </a:pPr>
            <a:endParaRPr lang="pt-BR" sz="2800" dirty="0" smtClean="0"/>
          </a:p>
          <a:p>
            <a:pPr lvl="0" algn="ctr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pt-BR" sz="2800" dirty="0" smtClean="0"/>
              <a:t>Obrigada!</a:t>
            </a:r>
          </a:p>
          <a:p>
            <a:pPr lvl="0" algn="ctr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pt-BR" sz="2800" dirty="0" smtClean="0"/>
              <a:t>indicadores@edu.criciuma.sc.gov.br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13674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C3C01DA-1125-D5E0-A84E-1135631B8A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67276" y="353191"/>
            <a:ext cx="5457447" cy="3864165"/>
          </a:xfrm>
          <a:prstGeom prst="rect">
            <a:avLst/>
          </a:prstGeom>
        </p:spPr>
      </p:pic>
      <p:pic>
        <p:nvPicPr>
          <p:cNvPr id="7" name="Imagem 6" descr="Ícone&#10;&#10;O conteúdo gerado por IA pode estar incorreto.">
            <a:extLst>
              <a:ext uri="{FF2B5EF4-FFF2-40B4-BE49-F238E27FC236}">
                <a16:creationId xmlns:a16="http://schemas.microsoft.com/office/drawing/2014/main" xmlns="" id="{0FAAC50A-CF22-545C-0E54-5370F6F4C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047" y="4503604"/>
            <a:ext cx="4829113" cy="757508"/>
          </a:xfrm>
          <a:prstGeom prst="rect">
            <a:avLst/>
          </a:prstGeom>
        </p:spPr>
      </p:pic>
      <p:pic>
        <p:nvPicPr>
          <p:cNvPr id="10" name="Imagem 9" descr="Placa com fundo preto&#10;&#10;O conteúdo gerado por IA pode estar incorreto.">
            <a:extLst>
              <a:ext uri="{FF2B5EF4-FFF2-40B4-BE49-F238E27FC236}">
                <a16:creationId xmlns:a16="http://schemas.microsoft.com/office/drawing/2014/main" xmlns="" id="{D6130513-7C2F-F2A2-946F-B1DC987D0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585" y="5547360"/>
            <a:ext cx="6460828" cy="95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13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E30FC59-7BA2-87BC-E4C3-29DD7494F1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00641" y="365760"/>
            <a:ext cx="1491863" cy="10563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C25EA5E-7B17-E9E3-569B-915D2B69A9A7}"/>
              </a:ext>
            </a:extLst>
          </p:cNvPr>
          <p:cNvSpPr txBox="1"/>
          <p:nvPr/>
        </p:nvSpPr>
        <p:spPr>
          <a:xfrm>
            <a:off x="405442" y="1621415"/>
            <a:ext cx="1141274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 smtClean="0"/>
          </a:p>
          <a:p>
            <a:pPr algn="ctr"/>
            <a:endParaRPr lang="pt-BR" sz="3200" b="1" dirty="0" smtClean="0"/>
          </a:p>
          <a:p>
            <a:pPr algn="ctr"/>
            <a:r>
              <a:rPr lang="pt-BR" sz="4800" b="1" dirty="0" smtClean="0"/>
              <a:t>Gestão </a:t>
            </a:r>
            <a:r>
              <a:rPr lang="pt-BR" sz="4800" b="1" dirty="0"/>
              <a:t>escolar voltada </a:t>
            </a:r>
            <a:r>
              <a:rPr lang="pt-BR" sz="4800" b="1" dirty="0" smtClean="0"/>
              <a:t>para resultados</a:t>
            </a:r>
          </a:p>
          <a:p>
            <a:pPr algn="ctr"/>
            <a:r>
              <a:rPr lang="pt-BR" sz="4800" b="1" dirty="0" smtClean="0"/>
              <a:t>Município: Criciúma</a:t>
            </a:r>
            <a:endParaRPr lang="pt-BR" sz="4000" b="1" dirty="0" smtClean="0"/>
          </a:p>
          <a:p>
            <a:pPr algn="ctr"/>
            <a:endParaRPr lang="pt-BR" sz="2800" b="1" dirty="0"/>
          </a:p>
          <a:p>
            <a:pPr algn="ctr"/>
            <a:endParaRPr lang="pt-BR" sz="2800" b="1" dirty="0" smtClean="0"/>
          </a:p>
          <a:p>
            <a:pPr algn="ctr"/>
            <a:r>
              <a:rPr lang="pt-BR" sz="2400" dirty="0" smtClean="0"/>
              <a:t>GISLENE DOS SANTOS SALA</a:t>
            </a:r>
          </a:p>
          <a:p>
            <a:pPr algn="ctr"/>
            <a:r>
              <a:rPr lang="pt-BR" sz="2400" dirty="0" smtClean="0"/>
              <a:t>Gerente de Indicadores Educacionais</a:t>
            </a:r>
          </a:p>
          <a:p>
            <a:pPr algn="ctr"/>
            <a:r>
              <a:rPr lang="pt-BR" sz="2400" dirty="0" smtClean="0"/>
              <a:t>Doutora em Educação</a:t>
            </a:r>
            <a:endParaRPr lang="pt-BR" sz="2400" dirty="0"/>
          </a:p>
        </p:txBody>
      </p:sp>
      <p:sp>
        <p:nvSpPr>
          <p:cNvPr id="6" name="AutoShape 2" descr="Ficheiro:BrasaoCriciuma.svg – Wikipédia, a enciclopédia liv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2" name="Picture 4" descr="Ficheiro:BrasaoCriciuma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410" y="5191760"/>
            <a:ext cx="1592094" cy="125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95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E30FC59-7BA2-87BC-E4C3-29DD7494F1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00641" y="365760"/>
            <a:ext cx="1491863" cy="1056319"/>
          </a:xfrm>
          <a:prstGeom prst="rect">
            <a:avLst/>
          </a:prstGeom>
        </p:spPr>
      </p:pic>
      <p:pic>
        <p:nvPicPr>
          <p:cNvPr id="1026" name="Picture 2" descr="https://lh7-rt.googleusercontent.com/slidesz/AGV_vUeAkzL7g7mfFlD1Ltgf1JkJriV7BaBYj9FUabGW5AHTVjUxX2sL1m7tCAayFnlsTAywfmG2aIjIiuNPADug7d1bmV9alLPKyvciytozKOmvzTk5ubHQvrCw7KH0qd6rLIV76CBKFjvrnOHibOKI_7BSW5oeLLs=s2048?key=Wr0L3HWGbTrXFlx5wX7xW07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389" y="1596086"/>
            <a:ext cx="3892251" cy="487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7-rt.googleusercontent.com/slidesz/AGV_vUfxLrd_A4ALZB8JncUmhjcpd4YB9xIVs8gB074hUMjthylcZR60tng6PNTDoUAeMRlFqeNkc-gFMOjmHI4jalDB_jYbnkzLuc_N-c-ZCF1R1MQw0rVMBalO8e32FEjS_NVH01CedAlfTWv3Xv-sAMLcAtJSbSI=s2048?key=Wr0L3HWGbTrXFlx5wX7xW07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8" r="56669" b="18354"/>
          <a:stretch/>
        </p:blipFill>
        <p:spPr bwMode="auto">
          <a:xfrm>
            <a:off x="1544731" y="678607"/>
            <a:ext cx="1759490" cy="256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307355" y="3242798"/>
            <a:ext cx="2234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000000"/>
                </a:solidFill>
              </a:rPr>
              <a:t>População</a:t>
            </a:r>
            <a:endParaRPr lang="pt-BR" sz="1600" dirty="0"/>
          </a:p>
          <a:p>
            <a:pPr algn="ctr"/>
            <a:r>
              <a:rPr lang="pt-BR" sz="1600" b="1" dirty="0" smtClean="0">
                <a:solidFill>
                  <a:srgbClr val="000000"/>
                </a:solidFill>
              </a:rPr>
              <a:t>225.281</a:t>
            </a:r>
            <a:endParaRPr lang="pt-BR" sz="1600" dirty="0"/>
          </a:p>
          <a:p>
            <a:pPr algn="ctr"/>
            <a:r>
              <a:rPr lang="pt-BR" sz="1600" dirty="0">
                <a:solidFill>
                  <a:srgbClr val="000000"/>
                </a:solidFill>
              </a:rPr>
              <a:t>(PROJEÇÕES </a:t>
            </a:r>
            <a:r>
              <a:rPr lang="pt-BR" sz="1600" dirty="0" smtClean="0">
                <a:solidFill>
                  <a:srgbClr val="000000"/>
                </a:solidFill>
              </a:rPr>
              <a:t>IBGE/2024)</a:t>
            </a:r>
            <a:endParaRPr lang="pt-BR" sz="1600" dirty="0"/>
          </a:p>
        </p:txBody>
      </p:sp>
      <p:pic>
        <p:nvPicPr>
          <p:cNvPr id="17" name="Picture 14" descr="https://lh7-rt.googleusercontent.com/slidesz/AGV_vUfxel8V785DEp7ydOAfNwHkSM0Ns1ExagL4PwZ_b1zl2SBy3r956h6RM-WykU9AWtIrvu1gR427ig0-T_miCKV9PBl3JyEjyiB5XrmDh1j46pqfSJGcMc2IeZpdgJZ1q_DaUcriY53d5PAPo3XDOMF8OVqdDQ=s2048?key=Wr0L3HWGbTrXFlx5wX7xW07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038" y="4591038"/>
            <a:ext cx="1412492" cy="14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3476530" y="4881785"/>
            <a:ext cx="2260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0000"/>
                </a:solidFill>
              </a:rPr>
              <a:t>Professores: 1.605</a:t>
            </a:r>
            <a:endParaRPr lang="pt-BR" sz="1600" dirty="0"/>
          </a:p>
          <a:p>
            <a:pPr algn="ctr"/>
            <a:r>
              <a:rPr lang="pt-BR" sz="1600" dirty="0" smtClean="0">
                <a:solidFill>
                  <a:srgbClr val="000000"/>
                </a:solidFill>
              </a:rPr>
              <a:t>Efetivos: 1.297</a:t>
            </a:r>
          </a:p>
          <a:p>
            <a:pPr algn="ctr"/>
            <a:r>
              <a:rPr lang="pt-BR" sz="1600" dirty="0" smtClean="0">
                <a:solidFill>
                  <a:srgbClr val="000000"/>
                </a:solidFill>
              </a:rPr>
              <a:t>ACT: 308</a:t>
            </a:r>
          </a:p>
        </p:txBody>
      </p:sp>
      <p:pic>
        <p:nvPicPr>
          <p:cNvPr id="19" name="Picture 16" descr="https://lh7-rt.googleusercontent.com/slidesz/AGV_vUfQiBS26dr4EWHL0GOpue0H46h3bheJKxsixJAms0JE2X0anGA5wkXDMJ1gr94UR3ApzkrE0p-ODyOC8PjDJEkA9G7lbBCJSMbu1-YaTc9aYCTp2n9gM4xwSc7_VPI6fv4IOT15XeQlZFkGuco2rWDjRNxBVA=s2048?key=Wr0L3HWGbTrXFlx5wX7xW07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53" y="678607"/>
            <a:ext cx="2115678" cy="211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4888971" y="2957459"/>
            <a:ext cx="22600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0000"/>
                </a:solidFill>
              </a:rPr>
              <a:t>Unidades de Ensino Municipal: 62</a:t>
            </a:r>
            <a:endParaRPr lang="pt-BR" sz="1600" dirty="0"/>
          </a:p>
          <a:p>
            <a:pPr algn="ctr"/>
            <a:r>
              <a:rPr lang="pt-BR" sz="1600" dirty="0" smtClean="0">
                <a:solidFill>
                  <a:srgbClr val="000000"/>
                </a:solidFill>
              </a:rPr>
              <a:t>CEIM: 11</a:t>
            </a:r>
          </a:p>
          <a:p>
            <a:pPr algn="ctr"/>
            <a:r>
              <a:rPr lang="pt-BR" sz="1600" dirty="0" smtClean="0">
                <a:solidFill>
                  <a:srgbClr val="000000"/>
                </a:solidFill>
              </a:rPr>
              <a:t>EMEB: 51</a:t>
            </a:r>
          </a:p>
        </p:txBody>
      </p:sp>
      <p:pic>
        <p:nvPicPr>
          <p:cNvPr id="1042" name="Picture 18" descr="Ficheiro:BrasaoCriciuma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389" y="4835980"/>
            <a:ext cx="1418905" cy="111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38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843FEB-66D4-4F39-A928-4F3DA0B91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96" y="160759"/>
            <a:ext cx="7328264" cy="1056319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School Book New" panose="02000500000000000000" pitchFamily="2" charset="0"/>
              </a:rPr>
              <a:t>DIAGNÓSTICO DO PROBLEMA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E30FC59-7BA2-87BC-E4C3-29DD7494F1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00641" y="365760"/>
            <a:ext cx="1491863" cy="1056319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07367" y="1716053"/>
            <a:ext cx="10568342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2600" b="1" dirty="0" smtClean="0"/>
              <a:t>Falta </a:t>
            </a:r>
            <a:r>
              <a:rPr lang="pt-BR" sz="2600" b="1" dirty="0"/>
              <a:t>de gestão baseada em dados</a:t>
            </a:r>
            <a:r>
              <a:rPr lang="pt-BR" sz="2600" dirty="0"/>
              <a:t/>
            </a:r>
            <a:br>
              <a:rPr lang="pt-BR" sz="2600" dirty="0"/>
            </a:br>
            <a:r>
              <a:rPr lang="pt-BR" sz="2600" dirty="0"/>
              <a:t>— Decisões pouco estratégicas e com baixo impacto</a:t>
            </a:r>
            <a:r>
              <a:rPr lang="pt-BR" sz="2600" dirty="0" smtClean="0"/>
              <a:t>.</a:t>
            </a:r>
          </a:p>
          <a:p>
            <a:endParaRPr lang="pt-BR" sz="2600" dirty="0"/>
          </a:p>
          <a:p>
            <a:r>
              <a:rPr lang="pt-BR" sz="2600" b="1" dirty="0" smtClean="0"/>
              <a:t>Dificuldade </a:t>
            </a:r>
            <a:r>
              <a:rPr lang="pt-BR" sz="2600" b="1" dirty="0"/>
              <a:t>em transformar metas em ações práticas</a:t>
            </a:r>
            <a:r>
              <a:rPr lang="pt-BR" sz="2600" dirty="0"/>
              <a:t/>
            </a:r>
            <a:br>
              <a:rPr lang="pt-BR" sz="2600" dirty="0"/>
            </a:br>
            <a:r>
              <a:rPr lang="pt-BR" sz="2600" dirty="0"/>
              <a:t>— Diretrizes institucionais sem desdobramento efetivo nas escolas</a:t>
            </a:r>
            <a:r>
              <a:rPr lang="pt-BR" sz="2600" dirty="0" smtClean="0"/>
              <a:t>.</a:t>
            </a:r>
          </a:p>
          <a:p>
            <a:endParaRPr lang="pt-BR" sz="2600" dirty="0"/>
          </a:p>
          <a:p>
            <a:r>
              <a:rPr lang="pt-BR" sz="2600" b="1" dirty="0" smtClean="0"/>
              <a:t>Necessidade </a:t>
            </a:r>
            <a:r>
              <a:rPr lang="pt-BR" sz="2600" b="1" dirty="0"/>
              <a:t>de foco na aprendizagem</a:t>
            </a:r>
            <a:r>
              <a:rPr lang="pt-BR" sz="2600" dirty="0"/>
              <a:t/>
            </a:r>
            <a:br>
              <a:rPr lang="pt-BR" sz="2600" dirty="0"/>
            </a:br>
            <a:r>
              <a:rPr lang="pt-BR" sz="2600" dirty="0"/>
              <a:t>— Planejamento pouco orientado por evidências do desempenho estudantil.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4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843FEB-66D4-4F39-A928-4F3DA0B91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96" y="160759"/>
            <a:ext cx="7328264" cy="1056319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School Book New" panose="02000500000000000000" pitchFamily="2" charset="0"/>
              </a:rPr>
              <a:t>IMPLEMENTAÇÃO</a:t>
            </a:r>
            <a:endParaRPr lang="pt-BR" sz="3200" dirty="0">
              <a:latin typeface="School Book New" panose="02000500000000000000" pitchFamily="2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E30FC59-7BA2-87BC-E4C3-29DD7494F1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00641" y="365760"/>
            <a:ext cx="1491863" cy="10563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C25EA5E-7B17-E9E3-569B-915D2B69A9A7}"/>
              </a:ext>
            </a:extLst>
          </p:cNvPr>
          <p:cNvSpPr txBox="1"/>
          <p:nvPr/>
        </p:nvSpPr>
        <p:spPr>
          <a:xfrm>
            <a:off x="745583" y="1604513"/>
            <a:ext cx="10946921" cy="480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600" dirty="0"/>
              <a:t>Lei nº 8.056/2021, alterada pela Lei no </a:t>
            </a:r>
            <a:r>
              <a:rPr lang="pt-BR" sz="2600" dirty="0" smtClean="0"/>
              <a:t>8188/2022: </a:t>
            </a:r>
            <a:r>
              <a:rPr lang="pt-BR" sz="2600" b="1" dirty="0"/>
              <a:t>Institui a Meritocracia aos servidores públicos da Secretaria Municipal de Educação do Município de Criciúma e dá outras </a:t>
            </a:r>
            <a:r>
              <a:rPr lang="pt-BR" sz="2600" b="1" dirty="0" smtClean="0"/>
              <a:t>providências.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600" dirty="0" smtClean="0"/>
              <a:t>Autoriza </a:t>
            </a:r>
            <a:r>
              <a:rPr lang="pt-BR" sz="2600" dirty="0"/>
              <a:t>a concessão do Bônus por </a:t>
            </a:r>
            <a:r>
              <a:rPr lang="pt-BR" sz="2600" dirty="0" smtClean="0"/>
              <a:t>Desempenho.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600" dirty="0" smtClean="0"/>
              <a:t>Publicação de dois decretos anuais.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BR" sz="2600" dirty="0"/>
              <a:t>	</a:t>
            </a:r>
            <a:r>
              <a:rPr lang="pt-BR" sz="2600" dirty="0" smtClean="0"/>
              <a:t>1º: com a definição das avaliações, indicadores e critérios avaliativos;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BR" sz="2600" dirty="0"/>
              <a:t>	</a:t>
            </a:r>
            <a:r>
              <a:rPr lang="pt-BR" sz="2600" dirty="0" smtClean="0"/>
              <a:t>2º: </a:t>
            </a:r>
            <a:r>
              <a:rPr lang="pt-BR" sz="2600" dirty="0"/>
              <a:t>fundo a ser destinado ao pagamento da bonificação</a:t>
            </a:r>
            <a:r>
              <a:rPr lang="pt-BR" sz="2600" dirty="0" smtClean="0"/>
              <a:t>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85639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E30FC59-7BA2-87BC-E4C3-29DD7494F1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00641" y="365760"/>
            <a:ext cx="1491863" cy="10563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C25EA5E-7B17-E9E3-569B-915D2B69A9A7}"/>
              </a:ext>
            </a:extLst>
          </p:cNvPr>
          <p:cNvSpPr txBox="1"/>
          <p:nvPr/>
        </p:nvSpPr>
        <p:spPr>
          <a:xfrm>
            <a:off x="499496" y="552827"/>
            <a:ext cx="113733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Objetivos Estratégicos da Política de </a:t>
            </a:r>
            <a:r>
              <a:rPr lang="pt-BR" sz="2800" b="1" dirty="0" smtClean="0"/>
              <a:t>Bonificação</a:t>
            </a:r>
          </a:p>
          <a:p>
            <a:pPr algn="just"/>
            <a:endParaRPr lang="pt-BR" sz="2800" b="1" dirty="0" smtClean="0"/>
          </a:p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pt-BR" sz="2800" dirty="0"/>
              <a:t>📌 Aprimorar a eficiência da gestão </a:t>
            </a:r>
            <a:r>
              <a:rPr lang="pt-BR" sz="2800" dirty="0" smtClean="0"/>
              <a:t>pública;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📌 Alinhar metas individuais às metas </a:t>
            </a:r>
            <a:r>
              <a:rPr lang="pt-BR" sz="2800" dirty="0" smtClean="0"/>
              <a:t>institucionais;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📌 Valorizar e reconhecer o desempenho dos </a:t>
            </a:r>
            <a:r>
              <a:rPr lang="pt-BR" sz="2800" dirty="0" smtClean="0"/>
              <a:t>servidores;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📌 Qualificar o ensino na Rede Municipal de </a:t>
            </a:r>
            <a:r>
              <a:rPr lang="pt-BR" sz="2800" dirty="0" smtClean="0"/>
              <a:t>Criciúma;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📌 Produzir dados para decisões </a:t>
            </a:r>
            <a:r>
              <a:rPr lang="pt-BR" sz="2800" dirty="0" smtClean="0"/>
              <a:t>estratégicas;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📌 Ampliar o comprometimento com </a:t>
            </a:r>
            <a:r>
              <a:rPr lang="pt-BR" sz="2800" dirty="0" smtClean="0"/>
              <a:t>resultados.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76934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E30FC59-7BA2-87BC-E4C3-29DD7494F1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00641" y="365760"/>
            <a:ext cx="1491863" cy="10563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C25EA5E-7B17-E9E3-569B-915D2B69A9A7}"/>
              </a:ext>
            </a:extLst>
          </p:cNvPr>
          <p:cNvSpPr txBox="1"/>
          <p:nvPr/>
        </p:nvSpPr>
        <p:spPr>
          <a:xfrm>
            <a:off x="353683" y="177931"/>
            <a:ext cx="11338821" cy="643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BR" sz="2800" b="1" dirty="0"/>
              <a:t>Decreto SG/Nº </a:t>
            </a:r>
            <a:r>
              <a:rPr lang="pt-BR" sz="2800" b="1" dirty="0" smtClean="0"/>
              <a:t>655/25</a:t>
            </a:r>
            <a:endParaRPr lang="pt-BR" sz="2800" b="1" dirty="0"/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BR" sz="2600" b="1" dirty="0" smtClean="0"/>
              <a:t>Avaliações: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600" dirty="0" smtClean="0"/>
              <a:t>Avaliação de Desempenho Individual (ADI): assiduidade. 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600" dirty="0" smtClean="0"/>
              <a:t>Índice de Desenvolvimento da Educação Básica (IDEB), nas Unidades de Ensino que atendem Ensino Fundamental: Taxa de participação 2025 (=&gt;80%)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600" dirty="0"/>
              <a:t>Avaliação de Desempenho da Unidade de Ensino (ADUE); </a:t>
            </a:r>
            <a:endParaRPr lang="pt-BR" sz="2600" dirty="0" smtClean="0"/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BR" sz="2600" b="1" dirty="0" smtClean="0"/>
              <a:t>Estrutura ADUE: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600" dirty="0" smtClean="0"/>
              <a:t>Dimensões: Pedagógica, Administrativa, Financeira e Democrática.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600" dirty="0" smtClean="0"/>
              <a:t>Dimensão &gt; Eixos &gt; Indicadores &gt; Critérios de avaliação.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732672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E30FC59-7BA2-87BC-E4C3-29DD7494F1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00641" y="365760"/>
            <a:ext cx="1491863" cy="1056319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594949"/>
              </p:ext>
            </p:extLst>
          </p:nvPr>
        </p:nvGraphicFramePr>
        <p:xfrm>
          <a:off x="655606" y="245213"/>
          <a:ext cx="9453594" cy="629363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89186"/>
                <a:gridCol w="7564408"/>
              </a:tblGrid>
              <a:tr h="1325393">
                <a:tc>
                  <a:txBody>
                    <a:bodyPr/>
                    <a:lstStyle/>
                    <a:p>
                      <a:pPr algn="ctr" rtl="0"/>
                      <a:r>
                        <a:rPr lang="pt-BR" sz="2200" b="1" u="none" strike="noStrike" kern="1200" dirty="0" smtClean="0">
                          <a:effectLst/>
                        </a:rPr>
                        <a:t>Dimensão Pedagógica</a:t>
                      </a:r>
                      <a:endParaRPr lang="pt-BR" sz="2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200" b="0" u="none" strike="noStrike" kern="1200" dirty="0" smtClean="0">
                          <a:effectLst/>
                        </a:rPr>
                        <a:t>Relacionada diretamente com a prática educativa, ou seja, todo o trabalho que é realizado tendo como foco a aprendizagem de todos os estudantes. Envolve planejamento, (</a:t>
                      </a:r>
                      <a:r>
                        <a:rPr lang="pt-BR" sz="2200" b="0" u="none" strike="noStrike" kern="1200" dirty="0" err="1" smtClean="0">
                          <a:effectLst/>
                        </a:rPr>
                        <a:t>re</a:t>
                      </a:r>
                      <a:r>
                        <a:rPr lang="pt-BR" sz="2200" b="0" u="none" strike="noStrike" kern="1200" dirty="0" smtClean="0">
                          <a:effectLst/>
                        </a:rPr>
                        <a:t>) planejamento, currículo, adequação curricular, condições de aprendizagem, tempos e espaços, equidade e avaliação.</a:t>
                      </a:r>
                      <a:endParaRPr lang="pt-BR" sz="22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1325393">
                <a:tc>
                  <a:txBody>
                    <a:bodyPr/>
                    <a:lstStyle/>
                    <a:p>
                      <a:pPr algn="ctr" rtl="0"/>
                      <a:r>
                        <a:rPr lang="pt-BR" sz="2200" b="1" u="none" strike="noStrike" kern="1200" dirty="0" smtClean="0">
                          <a:effectLst/>
                        </a:rPr>
                        <a:t>Dimensão Administrativa</a:t>
                      </a:r>
                      <a:endParaRPr lang="pt-BR" sz="2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200" b="0" u="none" strike="noStrike" kern="1200" dirty="0" smtClean="0">
                          <a:effectLst/>
                        </a:rPr>
                        <a:t>Diz respeito aos aspectos de organização das Unidades de Ensino em relação ao cuidado com o patrimônio público, documentação, administração de pessoal, registros, manutenção e conservação dos espaços físicos.</a:t>
                      </a:r>
                      <a:endParaRPr lang="pt-BR" sz="22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1325393">
                <a:tc>
                  <a:txBody>
                    <a:bodyPr/>
                    <a:lstStyle/>
                    <a:p>
                      <a:pPr algn="ctr" rtl="0"/>
                      <a:r>
                        <a:rPr lang="pt-BR" sz="2200" b="1" u="none" strike="noStrike" kern="1200" dirty="0" smtClean="0">
                          <a:effectLst/>
                        </a:rPr>
                        <a:t>Dimensão Democrática</a:t>
                      </a:r>
                      <a:endParaRPr lang="pt-BR" sz="2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200" b="0" u="none" strike="noStrike" kern="1200" dirty="0" smtClean="0">
                          <a:effectLst/>
                        </a:rPr>
                        <a:t>Propicia o exercício do trabalho coletivo, fortalecendo a autonomia e participação de todos os segmentos da comunidade escolar na construção do Projeto Político Pedagógico (PPP), promovendo a consolidação dos órgãos colegiados e a tomada de decisões.</a:t>
                      </a:r>
                      <a:endParaRPr lang="pt-BR" sz="22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1325393">
                <a:tc>
                  <a:txBody>
                    <a:bodyPr/>
                    <a:lstStyle/>
                    <a:p>
                      <a:pPr algn="ctr"/>
                      <a:r>
                        <a:rPr lang="pt-BR" sz="2200" b="1" u="none" strike="noStrike" kern="1200" dirty="0" smtClean="0">
                          <a:effectLst/>
                        </a:rPr>
                        <a:t>Dimensão Financeira</a:t>
                      </a:r>
                      <a:endParaRPr lang="pt-BR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200" b="0" u="none" strike="noStrike" kern="1200" dirty="0" smtClean="0">
                          <a:effectLst/>
                        </a:rPr>
                        <a:t>Envolve as questões de captação e aplicação de recursos, prestações de contas e transparência.</a:t>
                      </a:r>
                      <a:endParaRPr lang="pt-BR" sz="22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84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E30FC59-7BA2-87BC-E4C3-29DD7494F1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00641" y="365760"/>
            <a:ext cx="1491863" cy="105631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5" name="Retângulo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693151"/>
              </p:ext>
            </p:extLst>
          </p:nvPr>
        </p:nvGraphicFramePr>
        <p:xfrm>
          <a:off x="1857337" y="2029266"/>
          <a:ext cx="8343304" cy="3995614"/>
        </p:xfrm>
        <a:graphic>
          <a:graphicData uri="http://schemas.openxmlformats.org/drawingml/2006/table">
            <a:tbl>
              <a:tblPr/>
              <a:tblGrid>
                <a:gridCol w="2208227"/>
                <a:gridCol w="1390357"/>
                <a:gridCol w="1778000"/>
                <a:gridCol w="1615440"/>
                <a:gridCol w="1351280"/>
              </a:tblGrid>
              <a:tr h="563870"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Blocos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Peso por Dimensão</a:t>
                      </a:r>
                      <a:endParaRPr lang="pt-BR" sz="2000" dirty="0">
                        <a:effectLst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374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Pedagógica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Administrativa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F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Democrática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Financeira</a:t>
                      </a:r>
                      <a:endParaRPr lang="pt-BR" sz="200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</a:tr>
              <a:tr h="735483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ADUE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Geral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80%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C"/>
                    </a:solidFill>
                  </a:tcPr>
                </a:tc>
              </a:tr>
              <a:tr h="735483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ADUE Gestão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  <a:endParaRPr lang="pt-BR" sz="200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C"/>
                    </a:solidFill>
                  </a:tcPr>
                </a:tc>
              </a:tr>
              <a:tr h="64264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ADUE Docente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pt-BR" sz="200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</a:t>
                      </a:r>
                      <a:endParaRPr lang="pt-BR" sz="200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C"/>
                    </a:solidFill>
                  </a:tcPr>
                </a:tc>
              </a:tr>
              <a:tr h="68072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ADUE Servente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</a:t>
                      </a:r>
                      <a:endParaRPr lang="pt-BR" sz="200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pt-BR" sz="200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270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e3ea05-53a8-4f32-b802-dfbe623c3b8a">
      <Terms xmlns="http://schemas.microsoft.com/office/infopath/2007/PartnerControls"/>
    </lcf76f155ced4ddcb4097134ff3c332f>
    <TaxCatchAll xmlns="b22e846b-2e75-4a71-8f67-cc4f94cb4e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87D36792DE1944A49C568FE14B57DD" ma:contentTypeVersion="16" ma:contentTypeDescription="Crie um novo documento." ma:contentTypeScope="" ma:versionID="1950415e8874a792d47b1e7719d75e33">
  <xsd:schema xmlns:xsd="http://www.w3.org/2001/XMLSchema" xmlns:xs="http://www.w3.org/2001/XMLSchema" xmlns:p="http://schemas.microsoft.com/office/2006/metadata/properties" xmlns:ns2="1ae3ea05-53a8-4f32-b802-dfbe623c3b8a" xmlns:ns3="b22e846b-2e75-4a71-8f67-cc4f94cb4e52" targetNamespace="http://schemas.microsoft.com/office/2006/metadata/properties" ma:root="true" ma:fieldsID="3150efbe2a4e96134c791b00a97f69ed" ns2:_="" ns3:_="">
    <xsd:import namespace="1ae3ea05-53a8-4f32-b802-dfbe623c3b8a"/>
    <xsd:import namespace="b22e846b-2e75-4a71-8f67-cc4f94cb4e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3ea05-53a8-4f32-b802-dfbe623c3b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4ec4d449-cc40-4ed3-840b-478290d670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e846b-2e75-4a71-8f67-cc4f94cb4e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b87d429-9174-42fb-b9d0-ca0fef1a4463}" ma:internalName="TaxCatchAll" ma:showField="CatchAllData" ma:web="b22e846b-2e75-4a71-8f67-cc4f94cb4e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A367A6-2665-4662-856A-E4E693ABCD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2AA1DB-4251-4606-89CF-BDF2B0856958}">
  <ds:schemaRefs>
    <ds:schemaRef ds:uri="http://purl.org/dc/terms/"/>
    <ds:schemaRef ds:uri="1ae3ea05-53a8-4f32-b802-dfbe623c3b8a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b22e846b-2e75-4a71-8f67-cc4f94cb4e52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687C03-420A-43BC-B9A4-D748AF566E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e3ea05-53a8-4f32-b802-dfbe623c3b8a"/>
    <ds:schemaRef ds:uri="b22e846b-2e75-4a71-8f67-cc4f94cb4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643</Words>
  <Application>Microsoft Office PowerPoint</Application>
  <PresentationFormat>Widescreen</PresentationFormat>
  <Paragraphs>137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School Book New</vt:lpstr>
      <vt:lpstr>Tema do Office</vt:lpstr>
      <vt:lpstr>Apresentação do PowerPoint</vt:lpstr>
      <vt:lpstr>Apresentação do PowerPoint</vt:lpstr>
      <vt:lpstr>Apresentação do PowerPoint</vt:lpstr>
      <vt:lpstr>DIAGNÓSTICO DO PROBLEMA</vt:lpstr>
      <vt:lpstr>IMPLEMENTAÇÃO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RESULTADOS OBTIDOS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LIGANDO OS PONTOS</dc:title>
  <dc:creator>RAFAEL TACHINI DE MELO</dc:creator>
  <cp:lastModifiedBy>Conta da Microsoft</cp:lastModifiedBy>
  <cp:revision>39</cp:revision>
  <dcterms:created xsi:type="dcterms:W3CDTF">2021-11-03T18:42:43Z</dcterms:created>
  <dcterms:modified xsi:type="dcterms:W3CDTF">2025-05-05T01:42:44Z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0x0101007C87D36792DE1944A49C568FE14B57DD</vt:lpwstr>
  </property>
  <property fmtid="{D5CDD505-2E9C-101B-9397-08002B2CF9AE}" pid="3" name="MediaServiceImageTags">
    <vt:lpwstr/>
  </property>
</Properties>
</file>