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4">
          <p15:clr>
            <a:srgbClr val="747775"/>
          </p15:clr>
        </p15:guide>
        <p15:guide id="2" orient="horz" pos="563">
          <p15:clr>
            <a:srgbClr val="747775"/>
          </p15:clr>
        </p15:guide>
        <p15:guide id="3" orient="horz" pos="896">
          <p15:clr>
            <a:srgbClr val="747775"/>
          </p15:clr>
        </p15:guide>
        <p15:guide id="4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hCyFjeTnW01kAHzTJpL84mMifB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4"/>
        <p:guide pos="563" orient="horz"/>
        <p:guide pos="896" orient="horz"/>
        <p:guide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4d6ce7b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g354d6ce7b3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4e2bbe0e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354e2bbe0ea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4b33337b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354b33337b1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4d7f8db0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354d7f8db0f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4b33337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354b33337b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4d7f8db0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354d7f8db0f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4d7f8db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354d7f8db0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4e2bbe0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354e2bbe0e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51b9851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3551b98517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" name="Google Shape;18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" name="Google Shape;20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8.png"/><Relationship Id="rId6" Type="http://schemas.openxmlformats.org/officeDocument/2006/relationships/hyperlink" Target="https://bit.ly/SiteEduca%C3%A7%C3%A3oQueTransforma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6966" y="561784"/>
            <a:ext cx="5678067" cy="4020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ca com fundo preto&#10;&#10;O conteúdo gerado por IA pode estar incorreto." id="85" name="Google Shape;8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98349" y="5229924"/>
            <a:ext cx="7195299" cy="1066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354d6ce7b3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354d6ce7b38_0_0"/>
          <p:cNvSpPr txBox="1"/>
          <p:nvPr>
            <p:ph type="title"/>
          </p:nvPr>
        </p:nvSpPr>
        <p:spPr>
          <a:xfrm>
            <a:off x="1028700" y="893925"/>
            <a:ext cx="67992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RESULTADOS OBTIDOS</a:t>
            </a:r>
            <a:endParaRPr b="1" i="1"/>
          </a:p>
        </p:txBody>
      </p:sp>
      <p:sp>
        <p:nvSpPr>
          <p:cNvPr id="179" name="Google Shape;179;g354d6ce7b38_0_0"/>
          <p:cNvSpPr txBox="1"/>
          <p:nvPr/>
        </p:nvSpPr>
        <p:spPr>
          <a:xfrm>
            <a:off x="5425888" y="2448125"/>
            <a:ext cx="22437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redução na taxa de não aprovados</a:t>
            </a:r>
            <a:endParaRPr i="1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54d6ce7b38_0_0"/>
          <p:cNvSpPr txBox="1"/>
          <p:nvPr/>
        </p:nvSpPr>
        <p:spPr>
          <a:xfrm>
            <a:off x="5425888" y="1977826"/>
            <a:ext cx="18600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1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85% </a:t>
            </a:r>
            <a:endParaRPr i="1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54d6ce7b38_0_0"/>
          <p:cNvSpPr txBox="1"/>
          <p:nvPr/>
        </p:nvSpPr>
        <p:spPr>
          <a:xfrm>
            <a:off x="4374213" y="4013400"/>
            <a:ext cx="52491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1º lugar no IDEB </a:t>
            </a:r>
            <a:r>
              <a:rPr i="1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 municípios com mais de 500 mil habitantes</a:t>
            </a:r>
            <a:endParaRPr b="1" i="1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354d6ce7b38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3686" y="4155100"/>
            <a:ext cx="1537850" cy="153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54d6ce7b38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25287" y="2014950"/>
            <a:ext cx="1100625" cy="11006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g354d6ce7b38_0_0"/>
          <p:cNvGrpSpPr/>
          <p:nvPr/>
        </p:nvGrpSpPr>
        <p:grpSpPr>
          <a:xfrm>
            <a:off x="8076632" y="2123506"/>
            <a:ext cx="854449" cy="956306"/>
            <a:chOff x="1421638" y="4125629"/>
            <a:chExt cx="374709" cy="374010"/>
          </a:xfrm>
        </p:grpSpPr>
        <p:sp>
          <p:nvSpPr>
            <p:cNvPr id="185" name="Google Shape;185;g354d6ce7b38_0_0"/>
            <p:cNvSpPr/>
            <p:nvPr/>
          </p:nvSpPr>
          <p:spPr>
            <a:xfrm>
              <a:off x="1421638" y="4265954"/>
              <a:ext cx="374709" cy="233685"/>
            </a:xfrm>
            <a:custGeom>
              <a:rect b="b" l="l" r="r" t="t"/>
              <a:pathLst>
                <a:path extrusionOk="0" h="7359" w="1180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g354d6ce7b38_0_0"/>
            <p:cNvSpPr/>
            <p:nvPr/>
          </p:nvSpPr>
          <p:spPr>
            <a:xfrm>
              <a:off x="1428052" y="4125629"/>
              <a:ext cx="356958" cy="215585"/>
            </a:xfrm>
            <a:custGeom>
              <a:rect b="b" l="l" r="r" t="t"/>
              <a:pathLst>
                <a:path extrusionOk="0" h="6789" w="11241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g354d6ce7b38_0_0"/>
          <p:cNvSpPr txBox="1"/>
          <p:nvPr/>
        </p:nvSpPr>
        <p:spPr>
          <a:xfrm>
            <a:off x="8931053" y="2446838"/>
            <a:ext cx="22722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aprendizagem em todas as séries</a:t>
            </a:r>
            <a:endParaRPr i="1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54d6ce7b38_0_0"/>
          <p:cNvSpPr txBox="1"/>
          <p:nvPr/>
        </p:nvSpPr>
        <p:spPr>
          <a:xfrm>
            <a:off x="8931028" y="1977813"/>
            <a:ext cx="22722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ELEVAÇÃO</a:t>
            </a:r>
            <a:endParaRPr i="1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354d6ce7b38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8700" y="2140113"/>
            <a:ext cx="958025" cy="9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54d6ce7b38_0_0"/>
          <p:cNvSpPr txBox="1"/>
          <p:nvPr/>
        </p:nvSpPr>
        <p:spPr>
          <a:xfrm>
            <a:off x="1917475" y="2448125"/>
            <a:ext cx="19422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participação nas avaliações</a:t>
            </a:r>
            <a:endParaRPr i="1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54d6ce7b38_0_0"/>
          <p:cNvSpPr txBox="1"/>
          <p:nvPr/>
        </p:nvSpPr>
        <p:spPr>
          <a:xfrm>
            <a:off x="1882988" y="1995338"/>
            <a:ext cx="18600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1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96% </a:t>
            </a:r>
            <a:endParaRPr i="1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354e2bbe0ea_1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54e2bbe0ea_1_8"/>
          <p:cNvSpPr txBox="1"/>
          <p:nvPr>
            <p:ph type="title"/>
          </p:nvPr>
        </p:nvSpPr>
        <p:spPr>
          <a:xfrm>
            <a:off x="942225" y="893925"/>
            <a:ext cx="6397500" cy="12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851"/>
              <a:buFont typeface="Arial"/>
              <a:buNone/>
            </a:pPr>
            <a:r>
              <a:rPr b="1" i="1" lang="en-US" sz="3522">
                <a:latin typeface="Arial"/>
                <a:ea typeface="Arial"/>
                <a:cs typeface="Arial"/>
                <a:sym typeface="Arial"/>
              </a:rPr>
              <a:t>ACESSE O SITE</a:t>
            </a:r>
            <a:endParaRPr b="1" i="1" sz="352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Font typeface="Arial"/>
              <a:buNone/>
            </a:pPr>
            <a:r>
              <a:rPr b="1" i="1" lang="en-US" sz="2600">
                <a:latin typeface="Arial"/>
                <a:ea typeface="Arial"/>
                <a:cs typeface="Arial"/>
                <a:sym typeface="Arial"/>
              </a:rPr>
              <a:t>Conheça as políticas educacionais da Secretaria de Educação de Joinville</a:t>
            </a:r>
            <a:endParaRPr b="1" i="1"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354e2bbe0ea_1_8" title="QR sit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1675" y="2294125"/>
            <a:ext cx="3612300" cy="361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354e2bbe0ea_1_8"/>
          <p:cNvSpPr txBox="1"/>
          <p:nvPr/>
        </p:nvSpPr>
        <p:spPr>
          <a:xfrm>
            <a:off x="1747525" y="5906425"/>
            <a:ext cx="8520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bit.ly/SiteEducaçãoQueTransforma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7276" y="353191"/>
            <a:ext cx="5457447" cy="3864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205" name="Google Shape;20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3047" y="4503604"/>
            <a:ext cx="4829113" cy="757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ca com fundo preto&#10;&#10;O conteúdo gerado por IA pode estar incorreto." id="206" name="Google Shape;20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65585" y="5547360"/>
            <a:ext cx="6460828" cy="95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942225" y="893923"/>
            <a:ext cx="732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DIAGNÓSTICO DO PROBLEMA</a:t>
            </a:r>
            <a:endParaRPr b="1" i="1"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942225" y="1983725"/>
            <a:ext cx="103083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havia planejamento de metas e ações com foco na aprendizagem, tanto no nível da Secretaria quanto das escolas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havia qualquer processo estruturado de acompanhamento e apoio às unidades escolares. Secretaria distante da realidade das escolas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"Apagão de lideranças", com muitos diretores antigos prestes a se aposentar e nenhum fluxo organizado para identificar, capacitar e alocar talentos em posições de gestão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4b33337b1_0_7"/>
          <p:cNvSpPr txBox="1"/>
          <p:nvPr>
            <p:ph type="title"/>
          </p:nvPr>
        </p:nvSpPr>
        <p:spPr>
          <a:xfrm>
            <a:off x="942226" y="893925"/>
            <a:ext cx="97011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IMPLEMENTAÇÃO</a:t>
            </a:r>
            <a:endParaRPr b="1" i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US" sz="2600">
                <a:latin typeface="Arial"/>
                <a:ea typeface="Arial"/>
                <a:cs typeface="Arial"/>
                <a:sym typeface="Arial"/>
              </a:rPr>
              <a:t>Elaboração de um planejamento estratégico para resultados</a:t>
            </a:r>
            <a:endParaRPr b="1" i="1"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g354b33337b1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354b33337b1_0_7"/>
          <p:cNvSpPr/>
          <p:nvPr/>
        </p:nvSpPr>
        <p:spPr>
          <a:xfrm>
            <a:off x="1037650" y="2087225"/>
            <a:ext cx="10212000" cy="446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354b33337b1_0_7"/>
          <p:cNvSpPr/>
          <p:nvPr/>
        </p:nvSpPr>
        <p:spPr>
          <a:xfrm>
            <a:off x="8190475" y="5581413"/>
            <a:ext cx="2638800" cy="85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" name="Google Shape;101;g354b33337b1_0_7"/>
          <p:cNvGrpSpPr/>
          <p:nvPr/>
        </p:nvGrpSpPr>
        <p:grpSpPr>
          <a:xfrm>
            <a:off x="1871349" y="2195135"/>
            <a:ext cx="8672146" cy="3900478"/>
            <a:chOff x="1528200" y="1170525"/>
            <a:chExt cx="6047100" cy="2387950"/>
          </a:xfrm>
        </p:grpSpPr>
        <p:sp>
          <p:nvSpPr>
            <p:cNvPr id="102" name="Google Shape;102;g354b33337b1_0_7"/>
            <p:cNvSpPr/>
            <p:nvPr/>
          </p:nvSpPr>
          <p:spPr>
            <a:xfrm>
              <a:off x="1528200" y="1424325"/>
              <a:ext cx="6047100" cy="677100"/>
            </a:xfrm>
            <a:prstGeom prst="roundRect">
              <a:avLst>
                <a:gd fmla="val 16667" name="adj"/>
              </a:avLst>
            </a:prstGeom>
            <a:solidFill>
              <a:srgbClr val="0038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g354b33337b1_0_7"/>
            <p:cNvSpPr/>
            <p:nvPr/>
          </p:nvSpPr>
          <p:spPr>
            <a:xfrm>
              <a:off x="1528200" y="2742175"/>
              <a:ext cx="6047100" cy="816300"/>
            </a:xfrm>
            <a:prstGeom prst="roundRect">
              <a:avLst>
                <a:gd fmla="val 16667" name="adj"/>
              </a:avLst>
            </a:prstGeom>
            <a:solidFill>
              <a:srgbClr val="0038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g354b33337b1_0_7"/>
            <p:cNvSpPr/>
            <p:nvPr/>
          </p:nvSpPr>
          <p:spPr>
            <a:xfrm>
              <a:off x="3768275" y="1170525"/>
              <a:ext cx="1693800" cy="1401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105" name="Google Shape;105;g354b33337b1_0_7"/>
            <p:cNvSpPr/>
            <p:nvPr/>
          </p:nvSpPr>
          <p:spPr>
            <a:xfrm>
              <a:off x="1528200" y="2209500"/>
              <a:ext cx="6047100" cy="466200"/>
            </a:xfrm>
            <a:prstGeom prst="roundRect">
              <a:avLst>
                <a:gd fmla="val 16667" name="adj"/>
              </a:avLst>
            </a:prstGeom>
            <a:solidFill>
              <a:srgbClr val="F2F2F2">
                <a:alpha val="0"/>
              </a:srgbClr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g354b33337b1_0_7"/>
            <p:cNvSpPr/>
            <p:nvPr/>
          </p:nvSpPr>
          <p:spPr>
            <a:xfrm rot="-10798401">
              <a:off x="3729508" y="2742475"/>
              <a:ext cx="1289700" cy="466200"/>
            </a:xfrm>
            <a:prstGeom prst="wedgeRectCallout">
              <a:avLst>
                <a:gd fmla="val -21160" name="adj1"/>
                <a:gd fmla="val 84119" name="adj2"/>
              </a:avLst>
            </a:prstGeom>
            <a:solidFill>
              <a:srgbClr val="003866"/>
            </a:solidFill>
            <a:ln cap="flat" cmpd="sng" w="9525">
              <a:solidFill>
                <a:srgbClr val="0038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g354b33337b1_0_7"/>
          <p:cNvSpPr txBox="1"/>
          <p:nvPr/>
        </p:nvSpPr>
        <p:spPr>
          <a:xfrm>
            <a:off x="1871350" y="2633350"/>
            <a:ext cx="32502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2F1EC"/>
                </a:solidFill>
                <a:latin typeface="Roboto"/>
                <a:ea typeface="Roboto"/>
                <a:cs typeface="Roboto"/>
                <a:sym typeface="Roboto"/>
              </a:rPr>
              <a:t>VISÃO DE FUTURO 2025</a:t>
            </a:r>
            <a:endParaRPr b="1" sz="1100">
              <a:solidFill>
                <a:srgbClr val="F2F1E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2F1E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2F1EC"/>
                </a:solidFill>
                <a:latin typeface="Roboto"/>
                <a:ea typeface="Roboto"/>
                <a:cs typeface="Roboto"/>
                <a:sym typeface="Roboto"/>
              </a:rPr>
              <a:t>Seremos a principal referência em melhoria da qualidade da educação entre municípios com mais de 100 mil habitantes</a:t>
            </a:r>
            <a:endParaRPr b="1" sz="1100">
              <a:solidFill>
                <a:srgbClr val="F2F1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g354b33337b1_0_7"/>
          <p:cNvSpPr txBox="1"/>
          <p:nvPr/>
        </p:nvSpPr>
        <p:spPr>
          <a:xfrm>
            <a:off x="7723300" y="2557800"/>
            <a:ext cx="2634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2F1EC"/>
                </a:solidFill>
                <a:latin typeface="Roboto"/>
                <a:ea typeface="Roboto"/>
                <a:cs typeface="Roboto"/>
                <a:sym typeface="Roboto"/>
              </a:rPr>
              <a:t>VISÃO DE FUTURO 2035</a:t>
            </a:r>
            <a:endParaRPr b="1" sz="1100">
              <a:solidFill>
                <a:srgbClr val="F2F1E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2F1E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2F1EC"/>
                </a:solidFill>
                <a:latin typeface="Roboto"/>
                <a:ea typeface="Roboto"/>
                <a:cs typeface="Roboto"/>
                <a:sym typeface="Roboto"/>
              </a:rPr>
              <a:t>Elevaremos a qualidade da educação municipal de ensino de Joinville ao nível dos países da OCDE</a:t>
            </a:r>
            <a:endParaRPr b="1" sz="1100">
              <a:solidFill>
                <a:srgbClr val="F2F1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g354b33337b1_0_7"/>
          <p:cNvSpPr txBox="1"/>
          <p:nvPr/>
        </p:nvSpPr>
        <p:spPr>
          <a:xfrm>
            <a:off x="5373150" y="2499453"/>
            <a:ext cx="1803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MISSÃO</a:t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Garantir uma educação de excelência, em que todos os estudantes aprend</a:t>
            </a:r>
            <a:r>
              <a:rPr b="1" lang="en-US" sz="1000" u="sng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en-US" sz="10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 na idade certa</a:t>
            </a:r>
            <a:endParaRPr b="1" sz="1000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" name="Google Shape;110;g354b33337b1_0_7"/>
          <p:cNvCxnSpPr>
            <a:stCxn id="111" idx="1"/>
            <a:endCxn id="111" idx="3"/>
          </p:cNvCxnSpPr>
          <p:nvPr/>
        </p:nvCxnSpPr>
        <p:spPr>
          <a:xfrm>
            <a:off x="5622468" y="3888464"/>
            <a:ext cx="1305000" cy="0"/>
          </a:xfrm>
          <a:prstGeom prst="straightConnector1">
            <a:avLst/>
          </a:prstGeom>
          <a:noFill/>
          <a:ln cap="flat" cmpd="sng" w="38100">
            <a:solidFill>
              <a:srgbClr val="F2F1E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g354b33337b1_0_7"/>
          <p:cNvSpPr txBox="1"/>
          <p:nvPr/>
        </p:nvSpPr>
        <p:spPr>
          <a:xfrm>
            <a:off x="5622468" y="3697964"/>
            <a:ext cx="1305000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g354b33337b1_0_7"/>
          <p:cNvSpPr txBox="1"/>
          <p:nvPr/>
        </p:nvSpPr>
        <p:spPr>
          <a:xfrm>
            <a:off x="5796595" y="3759867"/>
            <a:ext cx="10011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VALORES</a:t>
            </a:r>
            <a:endParaRPr b="1"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g354b33337b1_0_7"/>
          <p:cNvSpPr txBox="1"/>
          <p:nvPr/>
        </p:nvSpPr>
        <p:spPr>
          <a:xfrm>
            <a:off x="1887968" y="3973404"/>
            <a:ext cx="12489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Foco na aprendizagem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g354b33337b1_0_7"/>
          <p:cNvSpPr txBox="1"/>
          <p:nvPr/>
        </p:nvSpPr>
        <p:spPr>
          <a:xfrm>
            <a:off x="3334368" y="3970475"/>
            <a:ext cx="12489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Excelência com equidade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g354b33337b1_0_7"/>
          <p:cNvSpPr txBox="1"/>
          <p:nvPr/>
        </p:nvSpPr>
        <p:spPr>
          <a:xfrm>
            <a:off x="4780769" y="3973406"/>
            <a:ext cx="12489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Ação baseada em evidências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g354b33337b1_0_7"/>
          <p:cNvSpPr txBox="1"/>
          <p:nvPr/>
        </p:nvSpPr>
        <p:spPr>
          <a:xfrm>
            <a:off x="9035139" y="4013923"/>
            <a:ext cx="14871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Autonomia com responsabilidade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g354b33337b1_0_7"/>
          <p:cNvSpPr txBox="1"/>
          <p:nvPr/>
        </p:nvSpPr>
        <p:spPr>
          <a:xfrm>
            <a:off x="7631168" y="3888324"/>
            <a:ext cx="1305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Inovação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g354b33337b1_0_7"/>
          <p:cNvSpPr txBox="1"/>
          <p:nvPr/>
        </p:nvSpPr>
        <p:spPr>
          <a:xfrm>
            <a:off x="6227197" y="3888324"/>
            <a:ext cx="1305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Colaboração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g354b33337b1_0_7"/>
          <p:cNvSpPr txBox="1"/>
          <p:nvPr/>
        </p:nvSpPr>
        <p:spPr>
          <a:xfrm>
            <a:off x="5069699" y="4797912"/>
            <a:ext cx="24717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2F1EC"/>
                </a:solidFill>
                <a:latin typeface="Roboto"/>
                <a:ea typeface="Roboto"/>
                <a:cs typeface="Roboto"/>
                <a:sym typeface="Roboto"/>
              </a:rPr>
              <a:t>OBJETIVOS ESTRATÉGICOS</a:t>
            </a:r>
            <a:endParaRPr b="1" sz="1100">
              <a:solidFill>
                <a:srgbClr val="F2F1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g354b33337b1_0_7"/>
          <p:cNvSpPr txBox="1"/>
          <p:nvPr/>
        </p:nvSpPr>
        <p:spPr>
          <a:xfrm>
            <a:off x="1979775" y="5244002"/>
            <a:ext cx="13440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2F1EC"/>
                </a:solidFill>
                <a:latin typeface="Roboto"/>
                <a:ea typeface="Roboto"/>
                <a:cs typeface="Roboto"/>
                <a:sym typeface="Roboto"/>
              </a:rPr>
              <a:t>Universalizar o acesso à creche</a:t>
            </a:r>
            <a:endParaRPr b="1" sz="1100">
              <a:solidFill>
                <a:srgbClr val="F2F1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g354b33337b1_0_7"/>
          <p:cNvSpPr txBox="1"/>
          <p:nvPr/>
        </p:nvSpPr>
        <p:spPr>
          <a:xfrm>
            <a:off x="3412977" y="5244006"/>
            <a:ext cx="14871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2F1EC"/>
                </a:solidFill>
                <a:latin typeface="Roboto"/>
                <a:ea typeface="Roboto"/>
                <a:cs typeface="Roboto"/>
                <a:sym typeface="Roboto"/>
              </a:rPr>
              <a:t>Ampliar o ensino de tempo integral</a:t>
            </a:r>
            <a:endParaRPr b="1" sz="1100">
              <a:solidFill>
                <a:srgbClr val="F2F1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g354b33337b1_0_7"/>
          <p:cNvSpPr txBox="1"/>
          <p:nvPr/>
        </p:nvSpPr>
        <p:spPr>
          <a:xfrm>
            <a:off x="5086943" y="5244005"/>
            <a:ext cx="16908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2F1EC"/>
                </a:solidFill>
                <a:latin typeface="Roboto"/>
                <a:ea typeface="Roboto"/>
                <a:cs typeface="Roboto"/>
                <a:sym typeface="Roboto"/>
              </a:rPr>
              <a:t>Alfabetizar os alunos até o final do 2° ano</a:t>
            </a:r>
            <a:endParaRPr b="1" sz="1100">
              <a:solidFill>
                <a:srgbClr val="F2F1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g354b33337b1_0_7"/>
          <p:cNvSpPr txBox="1"/>
          <p:nvPr/>
        </p:nvSpPr>
        <p:spPr>
          <a:xfrm>
            <a:off x="6964503" y="5158950"/>
            <a:ext cx="16908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2F1EC"/>
                </a:solidFill>
                <a:latin typeface="Roboto"/>
                <a:ea typeface="Roboto"/>
                <a:cs typeface="Roboto"/>
                <a:sym typeface="Roboto"/>
              </a:rPr>
              <a:t>Elevar os níveis de aprendizagem com foco no currículo</a:t>
            </a:r>
            <a:endParaRPr b="1" sz="1100">
              <a:solidFill>
                <a:srgbClr val="F2F1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g354b33337b1_0_7"/>
          <p:cNvSpPr txBox="1"/>
          <p:nvPr/>
        </p:nvSpPr>
        <p:spPr>
          <a:xfrm>
            <a:off x="8842058" y="5264195"/>
            <a:ext cx="16908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2F1EC"/>
                </a:solidFill>
                <a:latin typeface="Roboto"/>
                <a:ea typeface="Roboto"/>
                <a:cs typeface="Roboto"/>
                <a:sym typeface="Roboto"/>
              </a:rPr>
              <a:t>Melhorar fluxo e reduzir a distorção idade-série</a:t>
            </a:r>
            <a:endParaRPr b="1" sz="1100">
              <a:solidFill>
                <a:srgbClr val="F2F1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" name="Google Shape;125;g354b33337b1_0_7"/>
          <p:cNvCxnSpPr/>
          <p:nvPr/>
        </p:nvCxnSpPr>
        <p:spPr>
          <a:xfrm>
            <a:off x="3315202" y="5111795"/>
            <a:ext cx="8700" cy="888600"/>
          </a:xfrm>
          <a:prstGeom prst="straightConnector1">
            <a:avLst/>
          </a:prstGeom>
          <a:noFill/>
          <a:ln cap="flat" cmpd="sng" w="9525">
            <a:solidFill>
              <a:srgbClr val="F2F1E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g354b33337b1_0_7"/>
          <p:cNvCxnSpPr/>
          <p:nvPr/>
        </p:nvCxnSpPr>
        <p:spPr>
          <a:xfrm>
            <a:off x="5016288" y="5111795"/>
            <a:ext cx="8700" cy="888600"/>
          </a:xfrm>
          <a:prstGeom prst="straightConnector1">
            <a:avLst/>
          </a:prstGeom>
          <a:noFill/>
          <a:ln cap="flat" cmpd="sng" w="9525">
            <a:solidFill>
              <a:srgbClr val="F2F1E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g354b33337b1_0_7"/>
          <p:cNvCxnSpPr/>
          <p:nvPr/>
        </p:nvCxnSpPr>
        <p:spPr>
          <a:xfrm>
            <a:off x="6887483" y="5111795"/>
            <a:ext cx="8700" cy="888600"/>
          </a:xfrm>
          <a:prstGeom prst="straightConnector1">
            <a:avLst/>
          </a:prstGeom>
          <a:noFill/>
          <a:ln cap="flat" cmpd="sng" w="9525">
            <a:solidFill>
              <a:srgbClr val="F2F1E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g354b33337b1_0_7"/>
          <p:cNvCxnSpPr/>
          <p:nvPr/>
        </p:nvCxnSpPr>
        <p:spPr>
          <a:xfrm>
            <a:off x="8758678" y="5111795"/>
            <a:ext cx="8700" cy="888600"/>
          </a:xfrm>
          <a:prstGeom prst="straightConnector1">
            <a:avLst/>
          </a:prstGeom>
          <a:noFill/>
          <a:ln cap="flat" cmpd="sng" w="9525">
            <a:solidFill>
              <a:srgbClr val="F2F1E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4d7f8db0f_0_72"/>
          <p:cNvSpPr txBox="1"/>
          <p:nvPr>
            <p:ph type="title"/>
          </p:nvPr>
        </p:nvSpPr>
        <p:spPr>
          <a:xfrm>
            <a:off x="942226" y="893925"/>
            <a:ext cx="97011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IMPLEMENTAÇÃO</a:t>
            </a:r>
            <a:endParaRPr b="1" i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US" sz="2600">
                <a:latin typeface="Arial"/>
                <a:ea typeface="Arial"/>
                <a:cs typeface="Arial"/>
                <a:sym typeface="Arial"/>
              </a:rPr>
              <a:t>Elaboração de um planejamento estratégico para resultados</a:t>
            </a:r>
            <a:endParaRPr b="1" i="1"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354d7f8db0f_0_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54d7f8db0f_0_72"/>
          <p:cNvSpPr/>
          <p:nvPr/>
        </p:nvSpPr>
        <p:spPr>
          <a:xfrm>
            <a:off x="1037650" y="2087225"/>
            <a:ext cx="10212000" cy="446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354d7f8db0f_0_72"/>
          <p:cNvPicPr preferRelativeResize="0"/>
          <p:nvPr/>
        </p:nvPicPr>
        <p:blipFill rotWithShape="1">
          <a:blip r:embed="rId5">
            <a:alphaModFix/>
          </a:blip>
          <a:srcRect b="5302" l="4330" r="5627" t="4663"/>
          <a:stretch/>
        </p:blipFill>
        <p:spPr>
          <a:xfrm>
            <a:off x="2045213" y="2365525"/>
            <a:ext cx="4054176" cy="405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54d7f8db0f_0_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4062" y="2774900"/>
            <a:ext cx="3588024" cy="256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4b33337b1_0_1"/>
          <p:cNvSpPr txBox="1"/>
          <p:nvPr>
            <p:ph type="title"/>
          </p:nvPr>
        </p:nvSpPr>
        <p:spPr>
          <a:xfrm>
            <a:off x="942226" y="893925"/>
            <a:ext cx="97011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IMPLEMENTAÇÃO</a:t>
            </a:r>
            <a:endParaRPr b="1" i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US" sz="26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1" i="1" lang="en-US" sz="2600">
                <a:latin typeface="Arial"/>
                <a:ea typeface="Arial"/>
                <a:cs typeface="Arial"/>
                <a:sym typeface="Arial"/>
              </a:rPr>
              <a:t>ecrutamento, sele</a:t>
            </a:r>
            <a:r>
              <a:rPr b="1" i="1" lang="en-US" sz="2600">
                <a:latin typeface="Arial"/>
                <a:ea typeface="Arial"/>
                <a:cs typeface="Arial"/>
                <a:sym typeface="Arial"/>
              </a:rPr>
              <a:t>ção e formação de gestores</a:t>
            </a:r>
            <a:endParaRPr b="1" i="1"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g354b33337b1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54b33337b1_0_1"/>
          <p:cNvSpPr txBox="1"/>
          <p:nvPr/>
        </p:nvSpPr>
        <p:spPr>
          <a:xfrm>
            <a:off x="941850" y="2295775"/>
            <a:ext cx="10308300" cy="3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Reforma Administrativa na educação, com quadros técnicos selecionados para posições de gestão a partir de processo seletivo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Instituição da Escola de Líderes, programa para formação, incentivo e identificação de talentos que desejam assumir desafios de gestão escolar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Melhoria nos processos de seleção de gestores, com etapas estruturadas visando identificar os candidatos com melhor perfil para a função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4d7f8db0f_0_7"/>
          <p:cNvSpPr txBox="1"/>
          <p:nvPr>
            <p:ph type="title"/>
          </p:nvPr>
        </p:nvSpPr>
        <p:spPr>
          <a:xfrm>
            <a:off x="942226" y="893925"/>
            <a:ext cx="97011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IMPLEMENTAÇÃO</a:t>
            </a:r>
            <a:endParaRPr b="1" i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US" sz="2600">
                <a:latin typeface="Arial"/>
                <a:ea typeface="Arial"/>
                <a:cs typeface="Arial"/>
                <a:sym typeface="Arial"/>
              </a:rPr>
              <a:t>Protocolos de gestão e acompanhamento escolar</a:t>
            </a:r>
            <a:endParaRPr b="1" i="1"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354d7f8db0f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54d7f8db0f_0_7"/>
          <p:cNvSpPr txBox="1"/>
          <p:nvPr/>
        </p:nvSpPr>
        <p:spPr>
          <a:xfrm>
            <a:off x="793500" y="2068725"/>
            <a:ext cx="10532700" cy="4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Formulação do programa Gestão Nota 10, visando a profissionalização da gestão das unidades escolares e melhoria dos resultados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instrumentos de gestão diferenciados, como o plano de metas e ações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painel de atuação, que centraliza informações essenciais sobre o desempenho das unidades de ensino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4d7f8db0f_0_0"/>
          <p:cNvSpPr txBox="1"/>
          <p:nvPr>
            <p:ph type="title"/>
          </p:nvPr>
        </p:nvSpPr>
        <p:spPr>
          <a:xfrm>
            <a:off x="942226" y="893925"/>
            <a:ext cx="97011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IMPLEMENTAÇÃO</a:t>
            </a:r>
            <a:endParaRPr b="1" i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US" sz="2600">
                <a:latin typeface="Arial"/>
                <a:ea typeface="Arial"/>
                <a:cs typeface="Arial"/>
                <a:sym typeface="Arial"/>
              </a:rPr>
              <a:t>Protocolos de gestão e acompanhamento escolar</a:t>
            </a:r>
            <a:endParaRPr b="1" i="1"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354d7f8db0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354d7f8db0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5538" y="1950225"/>
            <a:ext cx="8600926" cy="45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4e2bbe0ea_0_0"/>
          <p:cNvSpPr txBox="1"/>
          <p:nvPr>
            <p:ph type="title"/>
          </p:nvPr>
        </p:nvSpPr>
        <p:spPr>
          <a:xfrm>
            <a:off x="942226" y="893925"/>
            <a:ext cx="97011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IMPLEMENTAÇÃO</a:t>
            </a:r>
            <a:endParaRPr b="1" i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US" sz="2600">
                <a:latin typeface="Arial"/>
                <a:ea typeface="Arial"/>
                <a:cs typeface="Arial"/>
                <a:sym typeface="Arial"/>
              </a:rPr>
              <a:t>Protocolos de gestão e acompanhamento escolar</a:t>
            </a:r>
            <a:endParaRPr b="1" i="1"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g354e2bbe0e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54e2bbe0ea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8925" y="2065875"/>
            <a:ext cx="9454150" cy="43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51b98517c_0_0"/>
          <p:cNvSpPr txBox="1"/>
          <p:nvPr>
            <p:ph type="title"/>
          </p:nvPr>
        </p:nvSpPr>
        <p:spPr>
          <a:xfrm>
            <a:off x="942226" y="893925"/>
            <a:ext cx="97011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IMPLEMENTAÇÃO</a:t>
            </a:r>
            <a:endParaRPr b="1" i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en-US" sz="2600">
                <a:latin typeface="Arial"/>
                <a:ea typeface="Arial"/>
                <a:cs typeface="Arial"/>
                <a:sym typeface="Arial"/>
              </a:rPr>
              <a:t>Protocolos de gestão e acompanhamento escolar</a:t>
            </a:r>
            <a:endParaRPr b="1" i="1"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3551b98517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0641" y="365760"/>
            <a:ext cx="1491863" cy="105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551b98517c_0_0"/>
          <p:cNvSpPr txBox="1"/>
          <p:nvPr/>
        </p:nvSpPr>
        <p:spPr>
          <a:xfrm>
            <a:off x="793500" y="2068725"/>
            <a:ext cx="10532700" cy="4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Formulação do programa Gestão Nota 10, visando a profissionalização da gestão das unidades escolares e melhoria dos resultados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instrumentos de gestão diferenciados, como o plano de metas e ações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painel de atuação, que centraliza informações essenciais sobre o desempenho das unidades de ensino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 de referência, agrupamentos de unidades com características similares com vistas à colaboração em rede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600"/>
              <a:buFont typeface="Calibri"/>
              <a:buAutoNum type="alphaL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acompanhamento e mentoria técnico-pedagógica pelos Articuladores de Gestão Escolar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2021-11-03T18:42:43Z</dcterms:created>
  <dc:creator>RAFAEL TACHINI DE MELO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0x0101007C87D36792DE1944A49C568FE14B57DD</vt:lpwstr>
  </property>
  <property fmtid="{D5CDD505-2E9C-101B-9397-08002B2CF9AE}" pid="3" name="MediaServiceImageTags">
    <vt:lpwstr/>
  </property>
</Properties>
</file>