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Arial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gv09Zxsgfh9FHwiTDtB9Mc1O32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6AC479-7BCC-41C5-BC71-955AEAE9AE0E}">
  <a:tblStyle styleId="{606AC479-7BCC-41C5-BC71-955AEAE9AE0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rialBlack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" name="Google Shape;18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6966" y="561784"/>
            <a:ext cx="5678067" cy="4020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ca com fundo preto&#10;&#10;O conteúdo gerado por IA pode estar incorreto." id="85" name="Google Shape;8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8349" y="5229924"/>
            <a:ext cx="7195299" cy="1066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7276" y="353191"/>
            <a:ext cx="5457447" cy="3864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159" name="Google Shape;15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3047" y="4503604"/>
            <a:ext cx="4829113" cy="757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ca com fundo preto&#10;&#10;O conteúdo gerado por IA pode estar incorreto." id="160" name="Google Shape;16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5585" y="5547360"/>
            <a:ext cx="6460828" cy="9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99496" y="335901"/>
            <a:ext cx="9045720" cy="681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pt-BR" sz="3200"/>
            </a:br>
            <a:br>
              <a:rPr lang="pt-BR" sz="3200"/>
            </a:br>
            <a:br>
              <a:rPr lang="pt-BR" sz="3200"/>
            </a:br>
            <a:r>
              <a:rPr b="1" lang="pt-BR" sz="2900">
                <a:latin typeface="Arial Black"/>
                <a:ea typeface="Arial Black"/>
                <a:cs typeface="Arial Black"/>
                <a:sym typeface="Arial Black"/>
              </a:rPr>
              <a:t>PAINEL DE BOAS PRÁTICAS Nº 6</a:t>
            </a:r>
            <a:br>
              <a:rPr b="1" lang="pt-BR" sz="2900"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pt-BR" sz="3200"/>
            </a:br>
            <a:br>
              <a:rPr lang="pt-BR" sz="3200"/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843364" y="1051640"/>
            <a:ext cx="80095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Tema: Arranjos de cooperação e parcerias pela educação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241240" y="4413380"/>
            <a:ext cx="576523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PARCERIAS – REDE ESTADUAL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783091" y="5562895"/>
            <a:ext cx="2561591" cy="814699"/>
          </a:xfrm>
          <a:custGeom>
            <a:rect b="b" l="l" r="r" t="t"/>
            <a:pathLst>
              <a:path extrusionOk="0" h="814699" w="2561591">
                <a:moveTo>
                  <a:pt x="0" y="0"/>
                </a:moveTo>
                <a:lnTo>
                  <a:pt x="2561591" y="0"/>
                </a:lnTo>
                <a:lnTo>
                  <a:pt x="2561591" y="814700"/>
                </a:lnTo>
                <a:lnTo>
                  <a:pt x="0" y="814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36710" y="2327282"/>
            <a:ext cx="7613780" cy="184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0864" y="765111"/>
            <a:ext cx="4506687" cy="2360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9041363" y="1819468"/>
            <a:ext cx="2836506" cy="2360645"/>
          </a:xfrm>
          <a:prstGeom prst="wedgeEllipseCallout">
            <a:avLst>
              <a:gd fmla="val -71234" name="adj1"/>
              <a:gd fmla="val -11862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Fortalecer a Formação Técnica com  uso de novas tecnologias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 rot="-1084688">
            <a:off x="448529" y="810399"/>
            <a:ext cx="2885764" cy="3349886"/>
          </a:xfrm>
          <a:prstGeom prst="wedgeEllipseCallout">
            <a:avLst>
              <a:gd fmla="val 68365" name="adj1"/>
              <a:gd fmla="val 12045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Ampliar o acesso à Educação Profissional e Técnica de qualidade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 rot="156797">
            <a:off x="4945384" y="3797768"/>
            <a:ext cx="4331724" cy="2674777"/>
          </a:xfrm>
          <a:prstGeom prst="wedgeEllipseCallout">
            <a:avLst>
              <a:gd fmla="val -33681" name="adj1"/>
              <a:gd fmla="val -68408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Promover ações voltadas ao alinhamento da oferta com as demandas do setor produtivo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/>
          <p:nvPr/>
        </p:nvSpPr>
        <p:spPr>
          <a:xfrm>
            <a:off x="494523" y="1371599"/>
            <a:ext cx="3057277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Plano 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Estadual de Educação 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086807" y="3377682"/>
            <a:ext cx="192210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Meta 11: 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6578083" y="1615856"/>
            <a:ext cx="4973214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TRIPLICAR</a:t>
            </a:r>
            <a:r>
              <a:rPr lang="pt-BR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as matrículas da educação profissional técnica de nível médio, assegurando a qualidade da oferta e, pelo menos, 60% (sessenta por cento) da expansão no segmento público, nos termos da Lei Estadual nº 16.794, de 14 de dezembro de 2015.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13" name="Google Shape;113;p4"/>
          <p:cNvCxnSpPr/>
          <p:nvPr/>
        </p:nvCxnSpPr>
        <p:spPr>
          <a:xfrm rot="5400000">
            <a:off x="4156788" y="3652938"/>
            <a:ext cx="4077480" cy="5598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4"/>
          <p:cNvCxnSpPr/>
          <p:nvPr/>
        </p:nvCxnSpPr>
        <p:spPr>
          <a:xfrm>
            <a:off x="615820" y="2687216"/>
            <a:ext cx="3349800" cy="989100"/>
          </a:xfrm>
          <a:prstGeom prst="bentConnector3">
            <a:avLst>
              <a:gd fmla="val 49998" name="adj1"/>
            </a:avLst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/>
          <p:nvPr/>
        </p:nvSpPr>
        <p:spPr>
          <a:xfrm>
            <a:off x="1144554" y="440201"/>
            <a:ext cx="9035143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PLANO ESTADUAL DE EDUCAÇÃO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 Profissional Técnica de Nível Médio em Santa Catarina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7-rt.googleusercontent.com/slidesz/AGV_vUfz0IFFbQglQ_7LbF3sSswMVVbuRT6dHMGA-vjLiViGJ0ICpocmFW1SYuvyzrmzMg5iE0uORkJJIS1f0C0rQWqbro8q1_5yzujoHNTjqqFAMifV-T6mUNhtePRHJrEnAas4mYtceyndSgpxpxRkzg=s2048?key=IcBY4LezaGbBx6oYkeQLkZ4Y" id="121" name="Google Shape;12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506" y="1660847"/>
            <a:ext cx="11336693" cy="4711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10879494" y="2752532"/>
            <a:ext cx="98904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198.933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/>
          <p:nvPr/>
        </p:nvSpPr>
        <p:spPr>
          <a:xfrm>
            <a:off x="1097902" y="1726364"/>
            <a:ext cx="852196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PARCERIAS</a:t>
            </a:r>
            <a:endParaRPr sz="26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Instituições públicas ou privadas, com ou sem fins lucrativos, que oferecem curso  técnico de nível médio com o propósito de garantir uma educação com foco na criação   de oportunidades e inserção dos estudantes que concluírem o ensino médio no mundo do trabalho.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497" y="330531"/>
            <a:ext cx="5784981" cy="102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497" y="330531"/>
            <a:ext cx="5784981" cy="102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/>
          <p:nvPr/>
        </p:nvSpPr>
        <p:spPr>
          <a:xfrm>
            <a:off x="550507" y="1859340"/>
            <a:ext cx="11103428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PREGÃO ELETRÔNICO 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Registro  de  preços  de vagas em curso  técnico de nível médio,   na   forma   concomitante e/ou como itinerário de formação técnica e profissional,  na modalidade   presencial,   para estudantes matriculados no ensino médio da Rede Estadual de Ensino.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Pregão Eletrônico nº 309/2023 - Processo SED 212392/2023 - 1.200 vagas, com 1.177 matrículas em 2024/2025 – JOINVILLE – SENAI.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Pregão Eletrônico nº 371/2024 - SED 102501/2024 - 7.450 vagas, com 2.725 matrículas em 2024/2025  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type="title"/>
          </p:nvPr>
        </p:nvSpPr>
        <p:spPr>
          <a:xfrm>
            <a:off x="499496" y="160759"/>
            <a:ext cx="7328264" cy="105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Black"/>
              <a:buNone/>
            </a:pPr>
            <a:r>
              <a:rPr b="1" lang="pt-BR" sz="2600">
                <a:latin typeface="Arial Black"/>
                <a:ea typeface="Arial Black"/>
                <a:cs typeface="Arial Black"/>
                <a:sym typeface="Arial Black"/>
              </a:rPr>
              <a:t>Pregão Eletrônico nº 371/2024</a:t>
            </a:r>
            <a:endParaRPr b="1" sz="26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65127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575" y="1017025"/>
            <a:ext cx="8363200" cy="53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type="title"/>
          </p:nvPr>
        </p:nvSpPr>
        <p:spPr>
          <a:xfrm>
            <a:off x="242321" y="241935"/>
            <a:ext cx="10245287" cy="840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Black"/>
              <a:buNone/>
            </a:pPr>
            <a:r>
              <a:rPr lang="pt-BR" sz="2600">
                <a:latin typeface="Arial Black"/>
                <a:ea typeface="Arial Black"/>
                <a:cs typeface="Arial Black"/>
                <a:sym typeface="Arial Black"/>
              </a:rPr>
              <a:t>EXPANSÃO DAS MATRÍCULAS NA EDUCAÇÃO PROFISSIONAL TÉCNICA</a:t>
            </a:r>
            <a:endParaRPr sz="26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5441" y="241935"/>
            <a:ext cx="1491863" cy="10563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p9"/>
          <p:cNvGraphicFramePr/>
          <p:nvPr/>
        </p:nvGraphicFramePr>
        <p:xfrm>
          <a:off x="690465" y="11347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{606AC479-7BCC-41C5-BC71-955AEAE9AE0E}</a:tableStyleId>
              </a:tblPr>
              <a:tblGrid>
                <a:gridCol w="3330600"/>
                <a:gridCol w="1934700"/>
                <a:gridCol w="2122450"/>
                <a:gridCol w="2344100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 de oferta</a:t>
                      </a:r>
                      <a:endParaRPr sz="2600" u="none" cap="none" strike="noStrike"/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  <a:endParaRPr sz="2600" u="none" cap="none" strike="noStrike"/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  <a:endParaRPr sz="2600" u="none" cap="none" strike="noStrike"/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600" u="none" cap="none" strike="noStrike"/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EJA - FIC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532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1.029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1.245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FIC Parceria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3.687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285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Normal/Magistério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2.107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2.136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1.271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Técnico concomitante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583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5.771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358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Técnico Integrado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5.591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14.007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20.086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Técnico Subsequente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4.005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4.996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4.624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Técnico Parcerias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440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3.668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12.818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32.066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31.537</a:t>
                      </a:r>
                      <a:endParaRPr sz="26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52" name="Google Shape;152;p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1045028" y="6315565"/>
            <a:ext cx="87427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Censo da Educação Básica/INEP, SED-SC/DIPE/SISGESC e Contratos das ARPs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2021-11-03T18:42:43Z</dcterms:created>
  <dc:creator>RAFAEL TACHINI DE MELO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</Properties>
</file>