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4"/>
  </p:sldMasterIdLst>
  <p:notesMasterIdLst>
    <p:notesMasterId r:id="rId31"/>
  </p:notesMasterIdLst>
  <p:sldIdLst>
    <p:sldId id="256" r:id="rId5"/>
    <p:sldId id="270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8" r:id="rId14"/>
    <p:sldId id="293" r:id="rId15"/>
    <p:sldId id="287" r:id="rId16"/>
    <p:sldId id="289" r:id="rId17"/>
    <p:sldId id="290" r:id="rId18"/>
    <p:sldId id="291" r:id="rId19"/>
    <p:sldId id="292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279" r:id="rId29"/>
    <p:sldId id="277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8" d="100"/>
          <a:sy n="78" d="100"/>
        </p:scale>
        <p:origin x="758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Florianópolis</c:v>
                </c:pt>
              </c:strCache>
            </c:strRef>
          </c:tx>
          <c:spPr>
            <a:solidFill>
              <a:srgbClr val="0CC0D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Língua Portuguesa</c:v>
                </c:pt>
                <c:pt idx="1">
                  <c:v>Matemática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209</c:v>
                </c:pt>
                <c:pt idx="1">
                  <c:v>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E7-446F-A68D-684A45D1C3B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Melhor capital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7E7-446F-A68D-684A45D1C3B4}"/>
              </c:ext>
            </c:extLst>
          </c:dPt>
          <c:dPt>
            <c:idx val="1"/>
            <c:invertIfNegative val="0"/>
            <c:bubble3D val="0"/>
            <c:spPr>
              <a:solidFill>
                <a:srgbClr val="FDD86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7E7-446F-A68D-684A45D1C3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Língua Portuguesa</c:v>
                </c:pt>
                <c:pt idx="1">
                  <c:v>Matemática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228</c:v>
                </c:pt>
                <c:pt idx="1">
                  <c:v>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7E7-446F-A68D-684A45D1C3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18"/>
        <c:axId val="694944351"/>
        <c:axId val="694944831"/>
      </c:barChart>
      <c:catAx>
        <c:axId val="694944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94944831"/>
        <c:crosses val="autoZero"/>
        <c:auto val="1"/>
        <c:lblAlgn val="ctr"/>
        <c:lblOffset val="100"/>
        <c:noMultiLvlLbl val="0"/>
      </c:catAx>
      <c:valAx>
        <c:axId val="694944831"/>
        <c:scaling>
          <c:orientation val="minMax"/>
          <c:max val="350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694944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Florianópolis</c:v>
                </c:pt>
              </c:strCache>
            </c:strRef>
          </c:tx>
          <c:spPr>
            <a:solidFill>
              <a:srgbClr val="0CC0D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Língua Portuguesa</c:v>
                </c:pt>
                <c:pt idx="1">
                  <c:v>Matemática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244</c:v>
                </c:pt>
                <c:pt idx="1">
                  <c:v>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9D-408D-A0AC-761E719E85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Melhor capital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A9D-408D-A0AC-761E719E85A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A9D-408D-A0AC-761E719E85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Língua Portuguesa</c:v>
                </c:pt>
                <c:pt idx="1">
                  <c:v>Matemática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277</c:v>
                </c:pt>
                <c:pt idx="1">
                  <c:v>280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A9D-408D-A0AC-761E719E85A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18"/>
        <c:axId val="694944351"/>
        <c:axId val="694944831"/>
      </c:barChart>
      <c:catAx>
        <c:axId val="694944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94944831"/>
        <c:crosses val="autoZero"/>
        <c:auto val="1"/>
        <c:lblAlgn val="ctr"/>
        <c:lblOffset val="100"/>
        <c:noMultiLvlLbl val="0"/>
      </c:catAx>
      <c:valAx>
        <c:axId val="694944831"/>
        <c:scaling>
          <c:orientation val="minMax"/>
          <c:max val="350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694944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Adequado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Língua Portuguesa</c:v>
                </c:pt>
                <c:pt idx="1">
                  <c:v>Matemática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0.59</c:v>
                </c:pt>
                <c:pt idx="1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8F-4E04-8C10-ED857BBC41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Não adequado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Língua Portuguesa</c:v>
                </c:pt>
                <c:pt idx="1">
                  <c:v>Matemática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0.41</c:v>
                </c:pt>
                <c:pt idx="1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8F-4E04-8C10-ED857BBC41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694944351"/>
        <c:axId val="694944831"/>
      </c:barChart>
      <c:catAx>
        <c:axId val="6949443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94944831"/>
        <c:crosses val="autoZero"/>
        <c:auto val="1"/>
        <c:lblAlgn val="ctr"/>
        <c:lblOffset val="100"/>
        <c:noMultiLvlLbl val="0"/>
      </c:catAx>
      <c:valAx>
        <c:axId val="694944831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694944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Adequado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Língua Portuguesa</c:v>
                </c:pt>
                <c:pt idx="1">
                  <c:v>Matemática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0.32</c:v>
                </c:pt>
                <c:pt idx="1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EE-4CAE-895E-FE0B604B73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Não adequado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Língua Portuguesa</c:v>
                </c:pt>
                <c:pt idx="1">
                  <c:v>Matemática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0.67999999999999994</c:v>
                </c:pt>
                <c:pt idx="1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EE-4CAE-895E-FE0B604B73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694944351"/>
        <c:axId val="694944831"/>
      </c:barChart>
      <c:catAx>
        <c:axId val="6949443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94944831"/>
        <c:crosses val="autoZero"/>
        <c:auto val="1"/>
        <c:lblAlgn val="ctr"/>
        <c:lblOffset val="100"/>
        <c:noMultiLvlLbl val="0"/>
      </c:catAx>
      <c:valAx>
        <c:axId val="694944831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694944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sem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nível 0</c:v>
                </c:pt>
                <c:pt idx="1">
                  <c:v>nível 1</c:v>
                </c:pt>
                <c:pt idx="2">
                  <c:v>nível 2</c:v>
                </c:pt>
                <c:pt idx="3">
                  <c:v>nível 3</c:v>
                </c:pt>
                <c:pt idx="4">
                  <c:v>nível 4</c:v>
                </c:pt>
                <c:pt idx="5">
                  <c:v>nível 5</c:v>
                </c:pt>
                <c:pt idx="6">
                  <c:v>nível 6</c:v>
                </c:pt>
                <c:pt idx="7">
                  <c:v>nível 7</c:v>
                </c:pt>
                <c:pt idx="8">
                  <c:v>nível 8</c:v>
                </c:pt>
                <c:pt idx="9">
                  <c:v>nível 9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 formatCode="General">
                  <c:v>0.23067092651757187</c:v>
                </c:pt>
                <c:pt idx="1">
                  <c:v>0.15910543130990415</c:v>
                </c:pt>
                <c:pt idx="2">
                  <c:v>0.15143769968051118</c:v>
                </c:pt>
                <c:pt idx="3">
                  <c:v>0.16357827476038339</c:v>
                </c:pt>
                <c:pt idx="4">
                  <c:v>0.14696485623003194</c:v>
                </c:pt>
                <c:pt idx="5">
                  <c:v>9.2012779552715654E-2</c:v>
                </c:pt>
                <c:pt idx="6">
                  <c:v>3.5782747603833868E-2</c:v>
                </c:pt>
                <c:pt idx="7" formatCode="General">
                  <c:v>1.7252396166134186E-2</c:v>
                </c:pt>
                <c:pt idx="8" formatCode="General">
                  <c:v>2.5559105431309905E-3</c:v>
                </c:pt>
                <c:pt idx="9" formatCode="General">
                  <c:v>6.3897763578274762E-4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5A-4D32-8A78-C57B16B8F2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8912464"/>
        <c:axId val="408913424"/>
      </c:barChart>
      <c:catAx>
        <c:axId val="40891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8913424"/>
        <c:crosses val="autoZero"/>
        <c:auto val="1"/>
        <c:lblAlgn val="ctr"/>
        <c:lblOffset val="100"/>
        <c:noMultiLvlLbl val="0"/>
      </c:catAx>
      <c:valAx>
        <c:axId val="4089134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8912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288624107331589"/>
          <c:y val="8.4991333560869187E-2"/>
          <c:w val="0.78215201008190205"/>
          <c:h val="0.692382476819024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Investimento/aluno</c:v>
                </c:pt>
              </c:strCache>
            </c:strRef>
          </c:tx>
          <c:spPr>
            <a:solidFill>
              <a:srgbClr val="064F9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Florianópolis (10º lugar)</c:v>
                </c:pt>
                <c:pt idx="1">
                  <c:v>Goiânia (1º lugar)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5.8</c:v>
                </c:pt>
                <c:pt idx="1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32-46F5-9CB8-62B3BBB38D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94944351"/>
        <c:axId val="694944831"/>
      </c:barChart>
      <c:catAx>
        <c:axId val="694944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94944831"/>
        <c:crosses val="autoZero"/>
        <c:auto val="1"/>
        <c:lblAlgn val="ctr"/>
        <c:lblOffset val="100"/>
        <c:noMultiLvlLbl val="0"/>
      </c:catAx>
      <c:valAx>
        <c:axId val="694944831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694944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607849138837532"/>
          <c:y val="8.4991333560869187E-2"/>
          <c:w val="0.78895975976684263"/>
          <c:h val="0.692382476819024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Investimento/aluno</c:v>
                </c:pt>
              </c:strCache>
            </c:strRef>
          </c:tx>
          <c:spPr>
            <a:solidFill>
              <a:srgbClr val="008DD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Florianópolis (15º lugar)</c:v>
                </c:pt>
                <c:pt idx="1">
                  <c:v>Teresina (1º lugar)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4.5999999999999996</c:v>
                </c:pt>
                <c:pt idx="1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3D-456B-9939-EAE22032D1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94944351"/>
        <c:axId val="694944831"/>
      </c:barChart>
      <c:catAx>
        <c:axId val="694944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94944831"/>
        <c:crosses val="autoZero"/>
        <c:auto val="1"/>
        <c:lblAlgn val="ctr"/>
        <c:lblOffset val="100"/>
        <c:noMultiLvlLbl val="0"/>
      </c:catAx>
      <c:valAx>
        <c:axId val="694944831"/>
        <c:scaling>
          <c:orientation val="minMax"/>
          <c:max val="7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694944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F426E-8568-4954-9CB5-AB2094F75EA2}" type="datetimeFigureOut">
              <a:rPr lang="pt-BR" smtClean="0"/>
              <a:t>07/05/2025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726E5-BF32-4FD2-AA2A-6DCFC718FCA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6722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36C8DE-0A10-974B-B4AF-3285746F9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463A1F-1593-EF98-DB66-2D342E60E3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D76E91-A028-F081-332C-679BED9CA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5/7/2025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481515-D051-08D8-62F0-EE3897AD9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83BF72-30B8-BC79-58D3-46636A549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232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5F5640-F980-D7B3-EA21-CBEF15767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4134D6E-CAB0-4591-BD32-FD19F2162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3EBA8D-6306-9B83-59DA-6635C661F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5/7/2025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4F3CF0-7287-8C11-AFFF-AA544B0ED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75EDA0-71A0-3F3F-A3BC-766913953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0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7AE951-4B05-DF5D-FE57-D09193057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7308FBC-0E19-DD53-4814-DAE002F51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1F8981-A50E-2E7D-6B89-D302CE3B0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5/7/2025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C6D4F1-DD97-768E-0193-F24760005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5D9162-0781-16A7-1012-14601F91D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89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64155D-CBC9-2FF7-7487-5408E9EB4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46AEFC-05DE-1B3B-FE3C-A2B5A72DD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1718E3-818C-F91A-7DAE-A8934F382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5/7/2025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26D6B9-9630-258B-9343-27C0F1D7B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B3D76C-0A70-DD88-22F2-87DA0E392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8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B4171F-F9FB-0950-E118-D409CB1FE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5A2DA21-9E55-E884-B5FF-481091EB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15FCF-3A16-4A84-270B-49706BB98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5/7/2025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54034E-7D1C-D494-1362-817A6D8C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54FA46-A2AC-1475-B075-D1C7AD58D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481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FF0888-87D1-C8A7-CCCE-3E41963B0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BF1760-5765-CDA4-4D2C-01CF6E4CEF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0941B67-FCA9-9A36-3C5E-3A03C2676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6077C1F-4F68-CE37-5841-88CED7430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5/7/2025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82DD9F-995F-EAAC-B846-4852C4541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809101B-AEDE-31D3-94A2-908B16C8F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61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D21775-AC0D-3E2A-DAA5-B1D1B19E3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FA64343-2431-749C-3B17-922FDE941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F848AF8-BEAA-75A4-48E9-CD8CABDB2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05197CC-D3FA-4666-3977-BDAAF2A43F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6E7B46A-3EF0-2D38-4DE8-EE56163143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6026BEB-262E-661B-64A5-D91AC55B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5/7/2025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DF8C04A-E4C5-E0D4-E900-28D483C71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489A95A-5AD1-7E6F-2E7B-798FA1E8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183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B9ED0B-FAEE-2696-F0D8-7DA98A1FF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E0AF7D1-EEB2-24AC-8D71-072B2E42F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5/7/2025</a:t>
            </a:fld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F86F0F3-1E6D-BC22-B190-9A886F11F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4D156A-0DEA-3CE3-BF15-EB2CA8844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146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254DA87-4273-D584-7E76-1DEBE7AA9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5/7/2025</a:t>
            </a:fld>
            <a:endParaRPr lang="en-US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CFBBE08-BD99-9E61-B948-3B8B5611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84F6DFD-9AFA-969E-EEB9-C04876E9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51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E6E08B-F610-ED7B-1CF2-94E2B5533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0E05E8-5BE7-C074-2932-547F945B8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DA6B32E-B8BA-C0B4-3689-CCB08F0C0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907DCF3-B4DE-EC8D-4934-5E3F52827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5/7/2025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DD8DF27-EC9A-E858-4372-3F4F0DD53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1188331-AFC7-A1CD-7CEE-59540D3EE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77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BC2583-D7E5-E74E-0CFE-5DF530C36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4BD0E65-D637-2809-85E7-78527C5408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95B698F-E236-B5E7-0AA5-A3F69FFE9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8276D2E-2E49-FDB1-3285-99FFE6F59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3466AE2-4A4C-E634-EAD2-68C435F8D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30702B9-28D0-53DE-3A80-1BE7012EC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93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358BEBF-9DFB-E9A2-B3DD-DC23DAF57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6183133-267F-B35C-4B23-524177AEB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7CA96B-DE4F-AA58-B353-6DAD4C84B7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60076E-EA13-1366-783F-5213D5CA2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3B1B18-945D-F60B-A018-886310552F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72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23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C3C01DA-1125-D5E0-A84E-1135631B8A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56966" y="561784"/>
            <a:ext cx="5678067" cy="4020376"/>
          </a:xfrm>
          <a:prstGeom prst="rect">
            <a:avLst/>
          </a:prstGeom>
        </p:spPr>
      </p:pic>
      <p:pic>
        <p:nvPicPr>
          <p:cNvPr id="5" name="Imagem 4" descr="Placa com fundo preto&#10;&#10;O conteúdo gerado por IA pode estar incorreto.">
            <a:extLst>
              <a:ext uri="{FF2B5EF4-FFF2-40B4-BE49-F238E27FC236}">
                <a16:creationId xmlns:a16="http://schemas.microsoft.com/office/drawing/2014/main" id="{B384237A-9D1E-5B2B-5E01-FF1B1FBA2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8349" y="5229924"/>
            <a:ext cx="7195299" cy="106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B37DE9-6EC3-426E-F31C-867A3C663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E85685A-C307-8A61-B002-F93B790D72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544108" y="408786"/>
            <a:ext cx="1232945" cy="872991"/>
          </a:xfrm>
          <a:prstGeom prst="rect">
            <a:avLst/>
          </a:prstGeom>
        </p:spPr>
      </p:pic>
      <p:sp>
        <p:nvSpPr>
          <p:cNvPr id="10" name="Google Shape;366;p68">
            <a:extLst>
              <a:ext uri="{FF2B5EF4-FFF2-40B4-BE49-F238E27FC236}">
                <a16:creationId xmlns:a16="http://schemas.microsoft.com/office/drawing/2014/main" id="{C4F82C48-C7DA-6FA9-CB11-8B27758AC210}"/>
              </a:ext>
            </a:extLst>
          </p:cNvPr>
          <p:cNvSpPr txBox="1"/>
          <p:nvPr/>
        </p:nvSpPr>
        <p:spPr>
          <a:xfrm>
            <a:off x="1032325" y="2009043"/>
            <a:ext cx="9946000" cy="2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67"/>
              <a:buFont typeface="Arial"/>
              <a:buNone/>
            </a:pPr>
            <a:r>
              <a:rPr lang="pt-BR" sz="4267" b="1" noProof="0" dirty="0">
                <a:solidFill>
                  <a:srgbClr val="8893AB"/>
                </a:solidFill>
                <a:latin typeface="Montserrat"/>
                <a:sym typeface="Montserrat"/>
              </a:rPr>
              <a:t>PLANO ESTRATÉGICO</a:t>
            </a:r>
          </a:p>
        </p:txBody>
      </p:sp>
    </p:spTree>
    <p:extLst>
      <p:ext uri="{BB962C8B-B14F-4D97-AF65-F5344CB8AC3E}">
        <p14:creationId xmlns:p14="http://schemas.microsoft.com/office/powerpoint/2010/main" val="2523821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8B7B0-BBB6-4FD9-5955-88FD6E62A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9184E6F-F61B-0C3B-4ECB-17BDB03E00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573293" y="233687"/>
            <a:ext cx="1232945" cy="872991"/>
          </a:xfrm>
          <a:prstGeom prst="rect">
            <a:avLst/>
          </a:prstGeom>
        </p:spPr>
      </p:pic>
      <p:pic>
        <p:nvPicPr>
          <p:cNvPr id="17" name="Picture 3" descr="A diagram of a circular diagram&#10;&#10;AI-generated content may be incorrect.">
            <a:extLst>
              <a:ext uri="{FF2B5EF4-FFF2-40B4-BE49-F238E27FC236}">
                <a16:creationId xmlns:a16="http://schemas.microsoft.com/office/drawing/2014/main" id="{8C1E2BA2-ECA0-F5EA-3C8D-7C7FFBB9C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416" y="1214418"/>
            <a:ext cx="4866350" cy="4866350"/>
          </a:xfrm>
          <a:prstGeom prst="rect">
            <a:avLst/>
          </a:prstGeom>
        </p:spPr>
      </p:pic>
      <p:sp>
        <p:nvSpPr>
          <p:cNvPr id="18" name="Google Shape;328;g32394245b06_2_297">
            <a:extLst>
              <a:ext uri="{FF2B5EF4-FFF2-40B4-BE49-F238E27FC236}">
                <a16:creationId xmlns:a16="http://schemas.microsoft.com/office/drawing/2014/main" id="{7ADBD71E-2404-3AE5-325A-1834FE9787B2}"/>
              </a:ext>
            </a:extLst>
          </p:cNvPr>
          <p:cNvSpPr txBox="1"/>
          <p:nvPr/>
        </p:nvSpPr>
        <p:spPr>
          <a:xfrm>
            <a:off x="1720851" y="315725"/>
            <a:ext cx="87915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14350" indent="-514350" algn="ctr">
              <a:buClr>
                <a:srgbClr val="000000"/>
              </a:buClr>
              <a:buSzPts val="3200"/>
              <a:buFont typeface="Arial"/>
              <a:buNone/>
            </a:pPr>
            <a:endParaRPr lang="pt-BR" sz="3200" b="1" kern="0" dirty="0">
              <a:solidFill>
                <a:srgbClr val="002060"/>
              </a:solidFill>
              <a:latin typeface="Montserrat"/>
              <a:ea typeface="Tahoma"/>
              <a:cs typeface="Tahoma"/>
              <a:sym typeface="Tahoma"/>
            </a:endParaRPr>
          </a:p>
          <a:p>
            <a:pPr marL="514350" indent="-514350" algn="ctr">
              <a:buClr>
                <a:srgbClr val="000000"/>
              </a:buClr>
              <a:buSzPts val="3200"/>
              <a:buFont typeface="Arial"/>
              <a:buNone/>
            </a:pPr>
            <a:endParaRPr lang="pt-BR" sz="3200" b="1" kern="0" dirty="0">
              <a:solidFill>
                <a:srgbClr val="002060"/>
              </a:solidFill>
              <a:latin typeface="Montserrat"/>
              <a:ea typeface="Tahoma"/>
              <a:cs typeface="Tahoma"/>
              <a:sym typeface="Tahoma"/>
            </a:endParaRPr>
          </a:p>
          <a:p>
            <a:pPr marL="514350" indent="-514350">
              <a:buClr>
                <a:srgbClr val="000000"/>
              </a:buClr>
              <a:buSzPts val="3200"/>
              <a:buFont typeface="Arial"/>
              <a:buNone/>
            </a:pPr>
            <a:endParaRPr lang="pt-BR" sz="3200" b="1" kern="0" dirty="0">
              <a:solidFill>
                <a:srgbClr val="002060"/>
              </a:solidFill>
              <a:latin typeface="Montserrat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329;g32394245b06_2_297">
            <a:extLst>
              <a:ext uri="{FF2B5EF4-FFF2-40B4-BE49-F238E27FC236}">
                <a16:creationId xmlns:a16="http://schemas.microsoft.com/office/drawing/2014/main" id="{08DFB1B8-6F6D-65D7-B400-34370ABF46E5}"/>
              </a:ext>
            </a:extLst>
          </p:cNvPr>
          <p:cNvSpPr txBox="1"/>
          <p:nvPr/>
        </p:nvSpPr>
        <p:spPr>
          <a:xfrm>
            <a:off x="466928" y="294329"/>
            <a:ext cx="1010636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r>
              <a:rPr lang="pt-BR" sz="2200" kern="0" dirty="0">
                <a:solidFill>
                  <a:srgbClr val="7F7F7F"/>
                </a:solidFill>
                <a:highlight>
                  <a:srgbClr val="FFFFFF"/>
                </a:highlight>
                <a:latin typeface="Montserrat"/>
                <a:ea typeface="Calibri"/>
                <a:cs typeface="Calibri"/>
                <a:sym typeface="Montserrat"/>
              </a:rPr>
              <a:t>O plano estratégico da Rede Municipal de Educação de Florianópolis foi sistematizado com base no </a:t>
            </a:r>
            <a:r>
              <a:rPr lang="pt-BR" sz="2200" b="1" kern="0" dirty="0">
                <a:solidFill>
                  <a:srgbClr val="7F7F7F"/>
                </a:solidFill>
                <a:highlight>
                  <a:srgbClr val="FFFFFF"/>
                </a:highlight>
                <a:latin typeface="Montserrat"/>
                <a:ea typeface="Calibri"/>
                <a:cs typeface="Calibri"/>
                <a:sym typeface="Montserrat"/>
              </a:rPr>
              <a:t>Educação Já Municípios</a:t>
            </a:r>
            <a:endParaRPr lang="pt-BR" sz="2200" b="1" kern="0" dirty="0">
              <a:solidFill>
                <a:srgbClr val="7F7F7F"/>
              </a:solidFill>
              <a:latin typeface="Montserrat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329;g32394245b06_2_297">
            <a:extLst>
              <a:ext uri="{FF2B5EF4-FFF2-40B4-BE49-F238E27FC236}">
                <a16:creationId xmlns:a16="http://schemas.microsoft.com/office/drawing/2014/main" id="{46982C6B-415D-818C-5CB2-AC6336F747B3}"/>
              </a:ext>
            </a:extLst>
          </p:cNvPr>
          <p:cNvSpPr txBox="1"/>
          <p:nvPr/>
        </p:nvSpPr>
        <p:spPr>
          <a:xfrm>
            <a:off x="748734" y="5315275"/>
            <a:ext cx="3522468" cy="432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kern="0" dirty="0">
                <a:solidFill>
                  <a:srgbClr val="000000"/>
                </a:solidFill>
                <a:latin typeface="Montserrat"/>
                <a:ea typeface="Calibri"/>
                <a:cs typeface="Calibri"/>
                <a:sym typeface="Montserrat"/>
              </a:rPr>
              <a:t> Os principais elementos da gestão pública educacional e a relação sistêmica entre eles</a:t>
            </a:r>
            <a:endParaRPr lang="pt-BR" sz="1000" kern="0" dirty="0">
              <a:solidFill>
                <a:srgbClr val="000000"/>
              </a:solidFill>
              <a:latin typeface="Montserrat"/>
              <a:ea typeface="Calibri"/>
              <a:cs typeface="Calibri"/>
              <a:sym typeface="Calibri"/>
            </a:endParaRPr>
          </a:p>
        </p:txBody>
      </p:sp>
      <p:pic>
        <p:nvPicPr>
          <p:cNvPr id="21" name="Picture 13">
            <a:extLst>
              <a:ext uri="{FF2B5EF4-FFF2-40B4-BE49-F238E27FC236}">
                <a16:creationId xmlns:a16="http://schemas.microsoft.com/office/drawing/2014/main" id="{6489F942-C5D0-A44B-D0ED-90B285ACD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716" y="2034336"/>
            <a:ext cx="3240504" cy="3280939"/>
          </a:xfrm>
          <a:prstGeom prst="rect">
            <a:avLst/>
          </a:prstGeom>
          <a:ln>
            <a:noFill/>
          </a:ln>
        </p:spPr>
      </p:pic>
      <p:sp>
        <p:nvSpPr>
          <p:cNvPr id="22" name="Arrow: Right 1">
            <a:extLst>
              <a:ext uri="{FF2B5EF4-FFF2-40B4-BE49-F238E27FC236}">
                <a16:creationId xmlns:a16="http://schemas.microsoft.com/office/drawing/2014/main" id="{3EEBE31B-A933-75AA-D007-92E878F22E35}"/>
              </a:ext>
            </a:extLst>
          </p:cNvPr>
          <p:cNvSpPr/>
          <p:nvPr/>
        </p:nvSpPr>
        <p:spPr>
          <a:xfrm>
            <a:off x="4640458" y="3259327"/>
            <a:ext cx="1120140" cy="830956"/>
          </a:xfrm>
          <a:prstGeom prst="rightArrow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  <a:sym typeface="Arial"/>
            </a:endParaRPr>
          </a:p>
        </p:txBody>
      </p:sp>
      <p:sp>
        <p:nvSpPr>
          <p:cNvPr id="23" name="Google Shape;329;g32394245b06_2_297">
            <a:extLst>
              <a:ext uri="{FF2B5EF4-FFF2-40B4-BE49-F238E27FC236}">
                <a16:creationId xmlns:a16="http://schemas.microsoft.com/office/drawing/2014/main" id="{6F4FE990-179B-3A7B-5EC7-A6EE0DC33339}"/>
              </a:ext>
            </a:extLst>
          </p:cNvPr>
          <p:cNvSpPr txBox="1"/>
          <p:nvPr/>
        </p:nvSpPr>
        <p:spPr>
          <a:xfrm>
            <a:off x="6907610" y="6152409"/>
            <a:ext cx="452587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pt-BR" sz="1200" b="1" kern="0" dirty="0">
                <a:solidFill>
                  <a:srgbClr val="000000"/>
                </a:solidFill>
                <a:latin typeface="Montserrat"/>
                <a:ea typeface="Calibri"/>
                <a:cs typeface="Calibri"/>
                <a:sym typeface="Montserrat"/>
              </a:rPr>
              <a:t>Visão sistêmica de gestão educacional - Florianópolis</a:t>
            </a:r>
            <a:endParaRPr lang="pt-BR" sz="1200" b="1" kern="0" dirty="0">
              <a:solidFill>
                <a:srgbClr val="000000"/>
              </a:solidFill>
              <a:latin typeface="Montserrat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8594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58B76-AD14-B84B-D3DB-525F0F37C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00F98191-3C3D-BD88-FB8C-F7D7868DA0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064" r="20622" b="7098"/>
          <a:stretch/>
        </p:blipFill>
        <p:spPr>
          <a:xfrm>
            <a:off x="4733" y="955676"/>
            <a:ext cx="9670210" cy="568109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D0645CF-355C-F86F-4BB7-E461A862AC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573293" y="233687"/>
            <a:ext cx="1232945" cy="872991"/>
          </a:xfrm>
          <a:prstGeom prst="rect">
            <a:avLst/>
          </a:prstGeom>
        </p:spPr>
      </p:pic>
      <p:sp>
        <p:nvSpPr>
          <p:cNvPr id="6" name="Circle: Hollow 11">
            <a:extLst>
              <a:ext uri="{FF2B5EF4-FFF2-40B4-BE49-F238E27FC236}">
                <a16:creationId xmlns:a16="http://schemas.microsoft.com/office/drawing/2014/main" id="{8FC38609-3705-02B6-9BDC-D756F7350766}"/>
              </a:ext>
            </a:extLst>
          </p:cNvPr>
          <p:cNvSpPr/>
          <p:nvPr/>
        </p:nvSpPr>
        <p:spPr>
          <a:xfrm>
            <a:off x="3234000" y="955677"/>
            <a:ext cx="5760000" cy="5760000"/>
          </a:xfrm>
          <a:prstGeom prst="donut">
            <a:avLst>
              <a:gd name="adj" fmla="val 325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peech Bubble: Rectangle with Corners Rounded 14">
            <a:extLst>
              <a:ext uri="{FF2B5EF4-FFF2-40B4-BE49-F238E27FC236}">
                <a16:creationId xmlns:a16="http://schemas.microsoft.com/office/drawing/2014/main" id="{28238A78-6E21-27C0-7185-4814466EFC16}"/>
              </a:ext>
            </a:extLst>
          </p:cNvPr>
          <p:cNvSpPr/>
          <p:nvPr/>
        </p:nvSpPr>
        <p:spPr>
          <a:xfrm>
            <a:off x="7635240" y="3077244"/>
            <a:ext cx="3931088" cy="1154430"/>
          </a:xfrm>
          <a:prstGeom prst="wedgeRoundRectCallout">
            <a:avLst>
              <a:gd name="adj1" fmla="val -61677"/>
              <a:gd name="adj2" fmla="val 12995"/>
              <a:gd name="adj3" fmla="val 16667"/>
            </a:avLst>
          </a:prstGeom>
          <a:noFill/>
          <a:ln>
            <a:solidFill>
              <a:srgbClr val="064F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Na Rede Municipal de Florianópolis, o grande </a:t>
            </a:r>
            <a:r>
              <a:rPr lang="pt-BR" b="1" dirty="0">
                <a:solidFill>
                  <a:schemeClr val="tx1"/>
                </a:solidFill>
              </a:rPr>
              <a:t>foco será a aprendizagem e desenvolvimento adequado de todas as crianças e estudantes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Google Shape;329;g32394245b06_2_297">
            <a:extLst>
              <a:ext uri="{FF2B5EF4-FFF2-40B4-BE49-F238E27FC236}">
                <a16:creationId xmlns:a16="http://schemas.microsoft.com/office/drawing/2014/main" id="{50789584-E118-E08E-88CB-2C6F89616A9E}"/>
              </a:ext>
            </a:extLst>
          </p:cNvPr>
          <p:cNvSpPr txBox="1"/>
          <p:nvPr/>
        </p:nvSpPr>
        <p:spPr>
          <a:xfrm>
            <a:off x="255118" y="184274"/>
            <a:ext cx="980328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r>
              <a:rPr lang="pt-BR" sz="2500" kern="0" dirty="0">
                <a:solidFill>
                  <a:srgbClr val="7F7F7F"/>
                </a:solidFill>
                <a:highlight>
                  <a:srgbClr val="FFFFFF"/>
                </a:highlight>
                <a:latin typeface="Montserrat"/>
                <a:ea typeface="Calibri"/>
                <a:cs typeface="Calibri"/>
                <a:sym typeface="Montserrat"/>
              </a:rPr>
              <a:t>Plano estratégico da Rede Municipal de Educação de Florianópolis</a:t>
            </a:r>
            <a:endParaRPr lang="pt-BR" sz="2500" kern="0" dirty="0">
              <a:solidFill>
                <a:srgbClr val="7F7F7F"/>
              </a:solidFill>
              <a:latin typeface="Montserrat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5489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98448-80E9-8A6D-F22C-48A45D95A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25AA0CB-8EBA-8886-1400-C8A6E1E69E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573293" y="233687"/>
            <a:ext cx="1232945" cy="87299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B5BC3E01-0D3B-F139-60B4-D9E1C5624A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064" r="20622" b="7098"/>
          <a:stretch/>
        </p:blipFill>
        <p:spPr>
          <a:xfrm>
            <a:off x="4733" y="955676"/>
            <a:ext cx="9670210" cy="5681091"/>
          </a:xfrm>
          <a:prstGeom prst="rect">
            <a:avLst/>
          </a:prstGeom>
        </p:spPr>
      </p:pic>
      <p:sp>
        <p:nvSpPr>
          <p:cNvPr id="5" name="Google Shape;329;g32394245b06_2_297">
            <a:extLst>
              <a:ext uri="{FF2B5EF4-FFF2-40B4-BE49-F238E27FC236}">
                <a16:creationId xmlns:a16="http://schemas.microsoft.com/office/drawing/2014/main" id="{DE8685B2-9909-753D-7E91-6EEE74712DDC}"/>
              </a:ext>
            </a:extLst>
          </p:cNvPr>
          <p:cNvSpPr txBox="1"/>
          <p:nvPr/>
        </p:nvSpPr>
        <p:spPr>
          <a:xfrm>
            <a:off x="255118" y="184274"/>
            <a:ext cx="980328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r>
              <a:rPr lang="pt-BR" sz="2500" kern="0" dirty="0">
                <a:solidFill>
                  <a:srgbClr val="7F7F7F"/>
                </a:solidFill>
                <a:highlight>
                  <a:srgbClr val="FFFFFF"/>
                </a:highlight>
                <a:latin typeface="Montserrat"/>
                <a:ea typeface="Calibri"/>
                <a:cs typeface="Calibri"/>
                <a:sym typeface="Montserrat"/>
              </a:rPr>
              <a:t>Plano estratégico da Rede Municipal de Educação de Florianópolis</a:t>
            </a:r>
            <a:endParaRPr lang="pt-BR" sz="2500" kern="0" dirty="0">
              <a:solidFill>
                <a:srgbClr val="7F7F7F"/>
              </a:solidFill>
              <a:latin typeface="Montserrat"/>
              <a:ea typeface="Calibri"/>
              <a:cs typeface="Calibri"/>
              <a:sym typeface="Calibri"/>
            </a:endParaRPr>
          </a:p>
        </p:txBody>
      </p:sp>
      <p:sp>
        <p:nvSpPr>
          <p:cNvPr id="6" name="Circle: Hollow 7">
            <a:extLst>
              <a:ext uri="{FF2B5EF4-FFF2-40B4-BE49-F238E27FC236}">
                <a16:creationId xmlns:a16="http://schemas.microsoft.com/office/drawing/2014/main" id="{8D8543E2-6FBD-2D29-52AF-9B24B710D764}"/>
              </a:ext>
            </a:extLst>
          </p:cNvPr>
          <p:cNvSpPr/>
          <p:nvPr/>
        </p:nvSpPr>
        <p:spPr>
          <a:xfrm>
            <a:off x="3234000" y="955677"/>
            <a:ext cx="5760000" cy="5760000"/>
          </a:xfrm>
          <a:prstGeom prst="donut">
            <a:avLst>
              <a:gd name="adj" fmla="val 165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peech Bubble: Rectangle with Corners Rounded 2">
            <a:extLst>
              <a:ext uri="{FF2B5EF4-FFF2-40B4-BE49-F238E27FC236}">
                <a16:creationId xmlns:a16="http://schemas.microsoft.com/office/drawing/2014/main" id="{A488499D-E527-0DB0-225D-2093338F7965}"/>
              </a:ext>
            </a:extLst>
          </p:cNvPr>
          <p:cNvSpPr/>
          <p:nvPr/>
        </p:nvSpPr>
        <p:spPr>
          <a:xfrm>
            <a:off x="473654" y="3035680"/>
            <a:ext cx="3423594" cy="1613059"/>
          </a:xfrm>
          <a:prstGeom prst="wedgeRoundRectCallout">
            <a:avLst>
              <a:gd name="adj1" fmla="val 57062"/>
              <a:gd name="adj2" fmla="val 3340"/>
              <a:gd name="adj3" fmla="val 16667"/>
            </a:avLst>
          </a:prstGeom>
          <a:noFill/>
          <a:ln w="25400" cap="flat" cmpd="sng" algn="ctr">
            <a:solidFill>
              <a:srgbClr val="00BE5F"/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rPr>
              <a:t>As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rPr>
              <a:t>Unidades Educativas </a:t>
            </a: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rPr>
              <a:t>serão espaços de excelência, com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rPr>
              <a:t>gestão qualificada</a:t>
            </a: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rPr>
              <a:t>, infraestrutura adequada e participação ativa das famílias, garantindo um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rPr>
              <a:t>ambiente acolhedor e guiado por dados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  <a:sym typeface="Arial"/>
            </a:endParaRPr>
          </a:p>
        </p:txBody>
      </p:sp>
      <p:sp>
        <p:nvSpPr>
          <p:cNvPr id="10" name="Speech Bubble: Rectangle with Corners Rounded 1">
            <a:extLst>
              <a:ext uri="{FF2B5EF4-FFF2-40B4-BE49-F238E27FC236}">
                <a16:creationId xmlns:a16="http://schemas.microsoft.com/office/drawing/2014/main" id="{6F3F3AD2-EB53-8AE2-3C35-80A82A5BD7E9}"/>
              </a:ext>
            </a:extLst>
          </p:cNvPr>
          <p:cNvSpPr/>
          <p:nvPr/>
        </p:nvSpPr>
        <p:spPr>
          <a:xfrm>
            <a:off x="8446770" y="3264994"/>
            <a:ext cx="3271576" cy="1154430"/>
          </a:xfrm>
          <a:prstGeom prst="wedgeRoundRectCallout">
            <a:avLst>
              <a:gd name="adj1" fmla="val -61740"/>
              <a:gd name="adj2" fmla="val 7054"/>
              <a:gd name="adj3" fmla="val 16667"/>
            </a:avLst>
          </a:prstGeom>
          <a:noFill/>
          <a:ln w="25400" cap="flat" cmpd="sng" algn="ctr">
            <a:solidFill>
              <a:srgbClr val="FFDD54"/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rPr>
              <a:t>Todas as turmas terão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rPr>
              <a:t>professores qualificados, engajados </a:t>
            </a: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rPr>
              <a:t>e que desenvolvam seus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rPr>
              <a:t>trabalhos com base em evidências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0711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1D891-94F6-4F68-D1A9-1D7776417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2A3240C-EAAC-1AFC-F572-F9D8459223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573293" y="233687"/>
            <a:ext cx="1232945" cy="87299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A613E3F5-F0E0-B873-658B-8F96EC75A6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064" r="20622" b="7098"/>
          <a:stretch/>
        </p:blipFill>
        <p:spPr>
          <a:xfrm>
            <a:off x="4733" y="955676"/>
            <a:ext cx="9670210" cy="5681091"/>
          </a:xfrm>
          <a:prstGeom prst="rect">
            <a:avLst/>
          </a:prstGeom>
        </p:spPr>
      </p:pic>
      <p:sp>
        <p:nvSpPr>
          <p:cNvPr id="3" name="Google Shape;329;g32394245b06_2_297">
            <a:extLst>
              <a:ext uri="{FF2B5EF4-FFF2-40B4-BE49-F238E27FC236}">
                <a16:creationId xmlns:a16="http://schemas.microsoft.com/office/drawing/2014/main" id="{86E011E3-88B9-E1F7-3EA4-EA50A031F124}"/>
              </a:ext>
            </a:extLst>
          </p:cNvPr>
          <p:cNvSpPr txBox="1"/>
          <p:nvPr/>
        </p:nvSpPr>
        <p:spPr>
          <a:xfrm>
            <a:off x="255118" y="184274"/>
            <a:ext cx="980328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r>
              <a:rPr lang="pt-BR" sz="2500" kern="0" dirty="0">
                <a:solidFill>
                  <a:srgbClr val="7F7F7F"/>
                </a:solidFill>
                <a:highlight>
                  <a:srgbClr val="FFFFFF"/>
                </a:highlight>
                <a:latin typeface="Montserrat"/>
                <a:ea typeface="Calibri"/>
                <a:cs typeface="Calibri"/>
                <a:sym typeface="Montserrat"/>
              </a:rPr>
              <a:t>Plano estratégico da Rede Municipal de Educação de Florianópolis</a:t>
            </a:r>
            <a:endParaRPr lang="pt-BR" sz="2500" kern="0" dirty="0">
              <a:solidFill>
                <a:srgbClr val="7F7F7F"/>
              </a:solidFill>
              <a:latin typeface="Montserrat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2" descr="A diagram of a diagram&#10;&#10;AI-generated content may be incorrect.">
            <a:extLst>
              <a:ext uri="{FF2B5EF4-FFF2-40B4-BE49-F238E27FC236}">
                <a16:creationId xmlns:a16="http://schemas.microsoft.com/office/drawing/2014/main" id="{D9A5021C-DA32-9FCC-7934-B84B3078B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2000" y="998209"/>
            <a:ext cx="5688000" cy="5688000"/>
          </a:xfrm>
          <a:prstGeom prst="rect">
            <a:avLst/>
          </a:prstGeom>
        </p:spPr>
      </p:pic>
      <p:sp>
        <p:nvSpPr>
          <p:cNvPr id="7" name="Speech Bubble: Rectangle with Corners Rounded 14">
            <a:extLst>
              <a:ext uri="{FF2B5EF4-FFF2-40B4-BE49-F238E27FC236}">
                <a16:creationId xmlns:a16="http://schemas.microsoft.com/office/drawing/2014/main" id="{BB8DF26D-2244-3D7C-4CCE-FD5AE58CC119}"/>
              </a:ext>
            </a:extLst>
          </p:cNvPr>
          <p:cNvSpPr/>
          <p:nvPr/>
        </p:nvSpPr>
        <p:spPr>
          <a:xfrm>
            <a:off x="8578659" y="1637896"/>
            <a:ext cx="3342285" cy="1764468"/>
          </a:xfrm>
          <a:prstGeom prst="wedgeRoundRectCallout">
            <a:avLst>
              <a:gd name="adj1" fmla="val -60836"/>
              <a:gd name="adj2" fmla="val -15070"/>
              <a:gd name="adj3" fmla="val 16667"/>
            </a:avLst>
          </a:prstGeom>
          <a:noFill/>
          <a:ln w="25400" cap="flat" cmpd="sng" algn="ctr">
            <a:solidFill>
              <a:srgbClr val="FF904C"/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rPr>
              <a:t>A SME contará com uma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rPr>
              <a:t>equipe qualificada, preparada para implementar o plano e apoiar as Unidades Educativas </a:t>
            </a: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rPr>
              <a:t>enquanto promove a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rPr>
              <a:t>visão de rede</a:t>
            </a: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rPr>
              <a:t>, realiza gestão eficiente de recursos e colabora com outros entes em prol da Educação do Município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296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5567E-2333-495D-BB8E-3F95861BA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A diagram of a circular diagram&#10;&#10;AI-generated content may be incorrect.">
            <a:extLst>
              <a:ext uri="{FF2B5EF4-FFF2-40B4-BE49-F238E27FC236}">
                <a16:creationId xmlns:a16="http://schemas.microsoft.com/office/drawing/2014/main" id="{903FBC93-0C88-6331-33C9-5B2FEBFEF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000" y="998214"/>
            <a:ext cx="5688000" cy="568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9B257A9-8149-BF11-6BC7-21EB0AB40B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573293" y="233687"/>
            <a:ext cx="1232945" cy="872991"/>
          </a:xfrm>
          <a:prstGeom prst="rect">
            <a:avLst/>
          </a:prstGeom>
        </p:spPr>
      </p:pic>
      <p:sp>
        <p:nvSpPr>
          <p:cNvPr id="3" name="Google Shape;329;g32394245b06_2_297">
            <a:extLst>
              <a:ext uri="{FF2B5EF4-FFF2-40B4-BE49-F238E27FC236}">
                <a16:creationId xmlns:a16="http://schemas.microsoft.com/office/drawing/2014/main" id="{6F42957F-86FE-B9F3-918B-171059543BD1}"/>
              </a:ext>
            </a:extLst>
          </p:cNvPr>
          <p:cNvSpPr txBox="1"/>
          <p:nvPr/>
        </p:nvSpPr>
        <p:spPr>
          <a:xfrm>
            <a:off x="255118" y="184274"/>
            <a:ext cx="980328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r>
              <a:rPr lang="pt-BR" sz="2500" kern="0" dirty="0">
                <a:solidFill>
                  <a:srgbClr val="7F7F7F"/>
                </a:solidFill>
                <a:highlight>
                  <a:srgbClr val="FFFFFF"/>
                </a:highlight>
                <a:latin typeface="Montserrat"/>
                <a:ea typeface="Calibri"/>
                <a:cs typeface="Calibri"/>
                <a:sym typeface="Montserrat"/>
              </a:rPr>
              <a:t>Plano estratégico da Rede Municipal de Educação de Florianópolis</a:t>
            </a:r>
            <a:endParaRPr lang="pt-BR" sz="2500" kern="0" dirty="0">
              <a:solidFill>
                <a:srgbClr val="7F7F7F"/>
              </a:solidFill>
              <a:latin typeface="Montserrat"/>
              <a:ea typeface="Calibri"/>
              <a:cs typeface="Calibri"/>
              <a:sym typeface="Calibri"/>
            </a:endParaRPr>
          </a:p>
        </p:txBody>
      </p:sp>
      <p:sp>
        <p:nvSpPr>
          <p:cNvPr id="8" name="Speech Bubble: Rectangle with Corners Rounded 14">
            <a:extLst>
              <a:ext uri="{FF2B5EF4-FFF2-40B4-BE49-F238E27FC236}">
                <a16:creationId xmlns:a16="http://schemas.microsoft.com/office/drawing/2014/main" id="{670ECD08-EF0F-05A7-5EC7-FDBC4561A4B6}"/>
              </a:ext>
            </a:extLst>
          </p:cNvPr>
          <p:cNvSpPr/>
          <p:nvPr/>
        </p:nvSpPr>
        <p:spPr>
          <a:xfrm>
            <a:off x="316014" y="1145700"/>
            <a:ext cx="3557486" cy="1083355"/>
          </a:xfrm>
          <a:prstGeom prst="wedgeRoundRectCallout">
            <a:avLst>
              <a:gd name="adj1" fmla="val 62416"/>
              <a:gd name="adj2" fmla="val -10720"/>
              <a:gd name="adj3" fmla="val 16667"/>
            </a:avLst>
          </a:prstGeom>
          <a:noFill/>
          <a:ln w="25400" cap="flat" cmpd="sng" algn="ctr">
            <a:solidFill>
              <a:srgbClr val="0CC0DF"/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rPr>
              <a:t>A Sociedade Civil será a guardiã do plano </a:t>
            </a: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rPr>
              <a:t>- apoiando, colaborando e acompanhando o desenvolvimento das iniciativas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2304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2288A-EF8B-A4A7-A20B-32C63A89C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F930A4D-0D69-BCAE-258E-A1E0034593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573293" y="233687"/>
            <a:ext cx="1232945" cy="872991"/>
          </a:xfrm>
          <a:prstGeom prst="rect">
            <a:avLst/>
          </a:prstGeom>
        </p:spPr>
      </p:pic>
      <p:pic>
        <p:nvPicPr>
          <p:cNvPr id="2" name="Picture 2" descr="A diagram of a circular diagram&#10;&#10;AI-generated content may be incorrect.">
            <a:extLst>
              <a:ext uri="{FF2B5EF4-FFF2-40B4-BE49-F238E27FC236}">
                <a16:creationId xmlns:a16="http://schemas.microsoft.com/office/drawing/2014/main" id="{23635359-24D9-8C38-7071-584633C22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000" y="998219"/>
            <a:ext cx="5688000" cy="5688000"/>
          </a:xfrm>
          <a:prstGeom prst="rect">
            <a:avLst/>
          </a:prstGeom>
        </p:spPr>
      </p:pic>
      <p:sp>
        <p:nvSpPr>
          <p:cNvPr id="6" name="Speech Bubble: Rectangle with Corners Rounded 14">
            <a:extLst>
              <a:ext uri="{FF2B5EF4-FFF2-40B4-BE49-F238E27FC236}">
                <a16:creationId xmlns:a16="http://schemas.microsoft.com/office/drawing/2014/main" id="{385F7C29-DB7E-9A4D-4672-B76FF7B314CA}"/>
              </a:ext>
            </a:extLst>
          </p:cNvPr>
          <p:cNvSpPr/>
          <p:nvPr/>
        </p:nvSpPr>
        <p:spPr>
          <a:xfrm>
            <a:off x="8549697" y="5294299"/>
            <a:ext cx="3303636" cy="830956"/>
          </a:xfrm>
          <a:prstGeom prst="wedgeRoundRectCallout">
            <a:avLst>
              <a:gd name="adj1" fmla="val -80064"/>
              <a:gd name="adj2" fmla="val 44903"/>
              <a:gd name="adj3" fmla="val 16667"/>
            </a:avLst>
          </a:prstGeom>
          <a:noFill/>
          <a:ln w="25400" cap="flat" cmpd="sng" algn="ctr">
            <a:solidFill>
              <a:srgbClr val="A083DB"/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rPr>
              <a:t>A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rPr>
              <a:t>tecnologia</a:t>
            </a: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rPr>
              <a:t> impulsionará o plano,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rPr>
              <a:t>potencializando o impacto de todas as iniciativas</a:t>
            </a: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rPr>
              <a:t>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  <a:sym typeface="Arial"/>
            </a:endParaRPr>
          </a:p>
        </p:txBody>
      </p:sp>
      <p:sp>
        <p:nvSpPr>
          <p:cNvPr id="7" name="Google Shape;329;g32394245b06_2_297">
            <a:extLst>
              <a:ext uri="{FF2B5EF4-FFF2-40B4-BE49-F238E27FC236}">
                <a16:creationId xmlns:a16="http://schemas.microsoft.com/office/drawing/2014/main" id="{353EB12A-CF1D-CEB0-93A5-2D2DBF910CC7}"/>
              </a:ext>
            </a:extLst>
          </p:cNvPr>
          <p:cNvSpPr txBox="1"/>
          <p:nvPr/>
        </p:nvSpPr>
        <p:spPr>
          <a:xfrm>
            <a:off x="255118" y="184274"/>
            <a:ext cx="980328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r>
              <a:rPr lang="pt-BR" sz="2500" kern="0" dirty="0">
                <a:solidFill>
                  <a:srgbClr val="7F7F7F"/>
                </a:solidFill>
                <a:highlight>
                  <a:srgbClr val="FFFFFF"/>
                </a:highlight>
                <a:latin typeface="Montserrat"/>
                <a:ea typeface="Calibri"/>
                <a:cs typeface="Calibri"/>
                <a:sym typeface="Montserrat"/>
              </a:rPr>
              <a:t>Plano estratégico da Rede Municipal de Educação de Florianópolis</a:t>
            </a:r>
            <a:endParaRPr lang="pt-BR" sz="2500" kern="0" dirty="0">
              <a:solidFill>
                <a:srgbClr val="7F7F7F"/>
              </a:solidFill>
              <a:latin typeface="Montserrat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3428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883026-4DFF-DA1F-7615-BC3DDC833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F338215-59E7-1BC9-BD19-24AC2529DC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544108" y="408786"/>
            <a:ext cx="1232945" cy="872991"/>
          </a:xfrm>
          <a:prstGeom prst="rect">
            <a:avLst/>
          </a:prstGeom>
        </p:spPr>
      </p:pic>
      <p:sp>
        <p:nvSpPr>
          <p:cNvPr id="10" name="Google Shape;366;p68">
            <a:extLst>
              <a:ext uri="{FF2B5EF4-FFF2-40B4-BE49-F238E27FC236}">
                <a16:creationId xmlns:a16="http://schemas.microsoft.com/office/drawing/2014/main" id="{273AD771-823E-8F93-D756-7E8D981636A2}"/>
              </a:ext>
            </a:extLst>
          </p:cNvPr>
          <p:cNvSpPr txBox="1"/>
          <p:nvPr/>
        </p:nvSpPr>
        <p:spPr>
          <a:xfrm>
            <a:off x="1032325" y="2009043"/>
            <a:ext cx="9946000" cy="2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67"/>
              <a:buFont typeface="Arial"/>
              <a:buNone/>
            </a:pPr>
            <a:r>
              <a:rPr lang="pt-BR" sz="4267" b="1" noProof="0" dirty="0">
                <a:solidFill>
                  <a:schemeClr val="tx2"/>
                </a:solidFill>
                <a:latin typeface="Montserrat"/>
                <a:sym typeface="Montserrat"/>
              </a:rPr>
              <a:t>PLANO DE APRENDIZAGEM</a:t>
            </a:r>
            <a:br>
              <a:rPr lang="pt-BR" sz="4267" b="1" noProof="0" dirty="0">
                <a:solidFill>
                  <a:schemeClr val="tx2"/>
                </a:solidFill>
                <a:latin typeface="Montserrat"/>
                <a:sym typeface="Montserrat"/>
              </a:rPr>
            </a:br>
            <a:r>
              <a:rPr lang="pt-BR" sz="4267" b="1" noProof="0" dirty="0">
                <a:solidFill>
                  <a:schemeClr val="tx2"/>
                </a:solidFill>
                <a:latin typeface="Montserrat"/>
                <a:sym typeface="Montserrat"/>
              </a:rPr>
              <a:t>2025</a:t>
            </a:r>
            <a:endParaRPr lang="pt-BR" sz="900" b="0" i="0" u="none" strike="noStrike" cap="none" noProof="0"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3130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F720F-7469-C6DC-ED17-69D79D9A6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67;p76">
            <a:extLst>
              <a:ext uri="{FF2B5EF4-FFF2-40B4-BE49-F238E27FC236}">
                <a16:creationId xmlns:a16="http://schemas.microsoft.com/office/drawing/2014/main" id="{92CDD209-DEB4-342A-D2E1-CD5A365D21AC}"/>
              </a:ext>
            </a:extLst>
          </p:cNvPr>
          <p:cNvSpPr/>
          <p:nvPr/>
        </p:nvSpPr>
        <p:spPr>
          <a:xfrm>
            <a:off x="6089656" y="3480940"/>
            <a:ext cx="3045600" cy="868500"/>
          </a:xfrm>
          <a:prstGeom prst="rect">
            <a:avLst/>
          </a:prstGeom>
          <a:solidFill>
            <a:srgbClr val="004A8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1500"/>
            </a:pPr>
            <a:endParaRPr sz="1500" dirty="0"/>
          </a:p>
        </p:txBody>
      </p:sp>
      <p:sp>
        <p:nvSpPr>
          <p:cNvPr id="5" name="Google Shape;568;p76">
            <a:extLst>
              <a:ext uri="{FF2B5EF4-FFF2-40B4-BE49-F238E27FC236}">
                <a16:creationId xmlns:a16="http://schemas.microsoft.com/office/drawing/2014/main" id="{95EB87AC-D22C-A2A1-11F7-FB4E3594A0BF}"/>
              </a:ext>
            </a:extLst>
          </p:cNvPr>
          <p:cNvSpPr/>
          <p:nvPr/>
        </p:nvSpPr>
        <p:spPr>
          <a:xfrm>
            <a:off x="6089660" y="2777807"/>
            <a:ext cx="3045600" cy="71700"/>
          </a:xfrm>
          <a:prstGeom prst="rect">
            <a:avLst/>
          </a:prstGeom>
          <a:solidFill>
            <a:srgbClr val="004A8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569;p76">
            <a:extLst>
              <a:ext uri="{FF2B5EF4-FFF2-40B4-BE49-F238E27FC236}">
                <a16:creationId xmlns:a16="http://schemas.microsoft.com/office/drawing/2014/main" id="{153A5085-29F6-E850-F20A-2C1C1FF4D107}"/>
              </a:ext>
            </a:extLst>
          </p:cNvPr>
          <p:cNvSpPr txBox="1"/>
          <p:nvPr/>
        </p:nvSpPr>
        <p:spPr>
          <a:xfrm>
            <a:off x="6177717" y="3573440"/>
            <a:ext cx="2893500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pt-BR" sz="16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TRILHA FORMATIVA DE PROFESSORES</a:t>
            </a:r>
            <a:endParaRPr sz="1300" b="1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570;p76">
            <a:extLst>
              <a:ext uri="{FF2B5EF4-FFF2-40B4-BE49-F238E27FC236}">
                <a16:creationId xmlns:a16="http://schemas.microsoft.com/office/drawing/2014/main" id="{8C61AE13-D108-1483-E742-2583358EF748}"/>
              </a:ext>
            </a:extLst>
          </p:cNvPr>
          <p:cNvSpPr/>
          <p:nvPr/>
        </p:nvSpPr>
        <p:spPr>
          <a:xfrm>
            <a:off x="3044807" y="3480940"/>
            <a:ext cx="3045600" cy="868500"/>
          </a:xfrm>
          <a:prstGeom prst="rect">
            <a:avLst/>
          </a:prstGeom>
          <a:solidFill>
            <a:srgbClr val="004A8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1500"/>
            </a:pPr>
            <a:endParaRPr sz="1500" dirty="0"/>
          </a:p>
        </p:txBody>
      </p:sp>
      <p:sp>
        <p:nvSpPr>
          <p:cNvPr id="10" name="Google Shape;571;p76">
            <a:extLst>
              <a:ext uri="{FF2B5EF4-FFF2-40B4-BE49-F238E27FC236}">
                <a16:creationId xmlns:a16="http://schemas.microsoft.com/office/drawing/2014/main" id="{8E8557F1-C708-4103-EEC9-17AF0FAC4316}"/>
              </a:ext>
            </a:extLst>
          </p:cNvPr>
          <p:cNvSpPr/>
          <p:nvPr/>
        </p:nvSpPr>
        <p:spPr>
          <a:xfrm>
            <a:off x="3044830" y="2777807"/>
            <a:ext cx="3045600" cy="71700"/>
          </a:xfrm>
          <a:prstGeom prst="rect">
            <a:avLst/>
          </a:prstGeom>
          <a:solidFill>
            <a:srgbClr val="004A8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572;p76">
            <a:extLst>
              <a:ext uri="{FF2B5EF4-FFF2-40B4-BE49-F238E27FC236}">
                <a16:creationId xmlns:a16="http://schemas.microsoft.com/office/drawing/2014/main" id="{6B7635E3-55D9-CBC0-86C9-5C9DD9816D7A}"/>
              </a:ext>
            </a:extLst>
          </p:cNvPr>
          <p:cNvSpPr/>
          <p:nvPr/>
        </p:nvSpPr>
        <p:spPr>
          <a:xfrm>
            <a:off x="0" y="3480940"/>
            <a:ext cx="3045600" cy="868500"/>
          </a:xfrm>
          <a:prstGeom prst="rect">
            <a:avLst/>
          </a:prstGeom>
          <a:solidFill>
            <a:srgbClr val="004A8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1500"/>
            </a:pPr>
            <a:endParaRPr sz="1500" dirty="0"/>
          </a:p>
        </p:txBody>
      </p:sp>
      <p:sp>
        <p:nvSpPr>
          <p:cNvPr id="12" name="Google Shape;573;p76">
            <a:extLst>
              <a:ext uri="{FF2B5EF4-FFF2-40B4-BE49-F238E27FC236}">
                <a16:creationId xmlns:a16="http://schemas.microsoft.com/office/drawing/2014/main" id="{45A1DE58-B7F0-FD1A-1734-C0A0D4A6810C}"/>
              </a:ext>
            </a:extLst>
          </p:cNvPr>
          <p:cNvSpPr txBox="1"/>
          <p:nvPr/>
        </p:nvSpPr>
        <p:spPr>
          <a:xfrm>
            <a:off x="3137975" y="3456265"/>
            <a:ext cx="2893500" cy="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pt-BR" sz="16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PRIORIZAÇÃO DO CURRÍCULO E </a:t>
            </a:r>
            <a:br>
              <a:rPr lang="pt-BR" sz="16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pt-BR" sz="16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MATERIAL DIDÁTICO</a:t>
            </a:r>
            <a:endParaRPr sz="1600" b="1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574;p76">
            <a:extLst>
              <a:ext uri="{FF2B5EF4-FFF2-40B4-BE49-F238E27FC236}">
                <a16:creationId xmlns:a16="http://schemas.microsoft.com/office/drawing/2014/main" id="{F458764B-2AAA-92F6-8C0C-A3664B9926B1}"/>
              </a:ext>
            </a:extLst>
          </p:cNvPr>
          <p:cNvSpPr/>
          <p:nvPr/>
        </p:nvSpPr>
        <p:spPr>
          <a:xfrm>
            <a:off x="0" y="2777807"/>
            <a:ext cx="3045600" cy="71700"/>
          </a:xfrm>
          <a:prstGeom prst="rect">
            <a:avLst/>
          </a:prstGeom>
          <a:solidFill>
            <a:srgbClr val="004A8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575;p76">
            <a:extLst>
              <a:ext uri="{FF2B5EF4-FFF2-40B4-BE49-F238E27FC236}">
                <a16:creationId xmlns:a16="http://schemas.microsoft.com/office/drawing/2014/main" id="{1392D55F-C3B8-CA2F-7BB7-B551A36928C0}"/>
              </a:ext>
            </a:extLst>
          </p:cNvPr>
          <p:cNvSpPr txBox="1"/>
          <p:nvPr/>
        </p:nvSpPr>
        <p:spPr>
          <a:xfrm>
            <a:off x="198850" y="3534884"/>
            <a:ext cx="28167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pt-BR" sz="16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EXPANSÃO DA CARGA HORÁRIA DE AULAS</a:t>
            </a:r>
            <a:endParaRPr sz="16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576;p76">
            <a:extLst>
              <a:ext uri="{FF2B5EF4-FFF2-40B4-BE49-F238E27FC236}">
                <a16:creationId xmlns:a16="http://schemas.microsoft.com/office/drawing/2014/main" id="{2FD2A8DA-031B-7E1B-5C91-3E0F656401D2}"/>
              </a:ext>
            </a:extLst>
          </p:cNvPr>
          <p:cNvSpPr/>
          <p:nvPr/>
        </p:nvSpPr>
        <p:spPr>
          <a:xfrm>
            <a:off x="9137803" y="3480940"/>
            <a:ext cx="3045600" cy="868500"/>
          </a:xfrm>
          <a:prstGeom prst="rect">
            <a:avLst/>
          </a:prstGeom>
          <a:solidFill>
            <a:srgbClr val="004A8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577;p76">
            <a:extLst>
              <a:ext uri="{FF2B5EF4-FFF2-40B4-BE49-F238E27FC236}">
                <a16:creationId xmlns:a16="http://schemas.microsoft.com/office/drawing/2014/main" id="{78032F86-5F7D-A5ED-6547-9ABC1B02F5F1}"/>
              </a:ext>
            </a:extLst>
          </p:cNvPr>
          <p:cNvSpPr/>
          <p:nvPr/>
        </p:nvSpPr>
        <p:spPr>
          <a:xfrm>
            <a:off x="9137814" y="2777807"/>
            <a:ext cx="3045600" cy="71700"/>
          </a:xfrm>
          <a:prstGeom prst="rect">
            <a:avLst/>
          </a:prstGeom>
          <a:solidFill>
            <a:srgbClr val="004A8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578;p76">
            <a:extLst>
              <a:ext uri="{FF2B5EF4-FFF2-40B4-BE49-F238E27FC236}">
                <a16:creationId xmlns:a16="http://schemas.microsoft.com/office/drawing/2014/main" id="{45C97607-9771-B321-0470-00ADB82D3506}"/>
              </a:ext>
            </a:extLst>
          </p:cNvPr>
          <p:cNvSpPr txBox="1"/>
          <p:nvPr/>
        </p:nvSpPr>
        <p:spPr>
          <a:xfrm>
            <a:off x="9188144" y="3482073"/>
            <a:ext cx="2868753" cy="677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chemeClr val="dk1"/>
              </a:buClr>
              <a:buSzPts val="1600"/>
            </a:pPr>
            <a:r>
              <a:rPr lang="pt-BR" sz="16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USO PEDAGÓGICO DE AVALIAÇÕES FORMATIVAS E SOMATIVAS</a:t>
            </a:r>
            <a:endParaRPr sz="1300" b="1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579;p76">
            <a:extLst>
              <a:ext uri="{FF2B5EF4-FFF2-40B4-BE49-F238E27FC236}">
                <a16:creationId xmlns:a16="http://schemas.microsoft.com/office/drawing/2014/main" id="{8F734D7C-3DD4-C762-9432-12D4B4D5FA09}"/>
              </a:ext>
            </a:extLst>
          </p:cNvPr>
          <p:cNvSpPr txBox="1"/>
          <p:nvPr/>
        </p:nvSpPr>
        <p:spPr>
          <a:xfrm>
            <a:off x="457350" y="2891915"/>
            <a:ext cx="4908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E7F"/>
              </a:buClr>
              <a:buSzPts val="2000"/>
              <a:buFont typeface="Arial"/>
              <a:buNone/>
            </a:pP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" name="Google Shape;581;p76">
            <a:extLst>
              <a:ext uri="{FF2B5EF4-FFF2-40B4-BE49-F238E27FC236}">
                <a16:creationId xmlns:a16="http://schemas.microsoft.com/office/drawing/2014/main" id="{36F6E153-6B36-51FB-AE85-8EAC81336276}"/>
              </a:ext>
            </a:extLst>
          </p:cNvPr>
          <p:cNvCxnSpPr/>
          <p:nvPr/>
        </p:nvCxnSpPr>
        <p:spPr>
          <a:xfrm>
            <a:off x="6090087" y="2777807"/>
            <a:ext cx="0" cy="156960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0" name="Google Shape;582;p76">
            <a:extLst>
              <a:ext uri="{FF2B5EF4-FFF2-40B4-BE49-F238E27FC236}">
                <a16:creationId xmlns:a16="http://schemas.microsoft.com/office/drawing/2014/main" id="{E2E31FE0-245E-75C3-DF0A-72D13EE27235}"/>
              </a:ext>
            </a:extLst>
          </p:cNvPr>
          <p:cNvCxnSpPr/>
          <p:nvPr/>
        </p:nvCxnSpPr>
        <p:spPr>
          <a:xfrm>
            <a:off x="3045260" y="2777807"/>
            <a:ext cx="0" cy="156960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1" name="Google Shape;583;p76">
            <a:extLst>
              <a:ext uri="{FF2B5EF4-FFF2-40B4-BE49-F238E27FC236}">
                <a16:creationId xmlns:a16="http://schemas.microsoft.com/office/drawing/2014/main" id="{92888FEE-FF31-B02F-2458-FDED77EA0D79}"/>
              </a:ext>
            </a:extLst>
          </p:cNvPr>
          <p:cNvCxnSpPr/>
          <p:nvPr/>
        </p:nvCxnSpPr>
        <p:spPr>
          <a:xfrm>
            <a:off x="12191776" y="2777807"/>
            <a:ext cx="0" cy="15696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2" name="Google Shape;584;p76">
            <a:extLst>
              <a:ext uri="{FF2B5EF4-FFF2-40B4-BE49-F238E27FC236}">
                <a16:creationId xmlns:a16="http://schemas.microsoft.com/office/drawing/2014/main" id="{3EF46C07-154D-6A69-4B55-9125656BC19A}"/>
              </a:ext>
            </a:extLst>
          </p:cNvPr>
          <p:cNvSpPr/>
          <p:nvPr/>
        </p:nvSpPr>
        <p:spPr>
          <a:xfrm>
            <a:off x="1249800" y="2895892"/>
            <a:ext cx="543900" cy="543600"/>
          </a:xfrm>
          <a:prstGeom prst="ellipse">
            <a:avLst/>
          </a:prstGeom>
          <a:solidFill>
            <a:srgbClr val="004E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1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585;p76">
            <a:extLst>
              <a:ext uri="{FF2B5EF4-FFF2-40B4-BE49-F238E27FC236}">
                <a16:creationId xmlns:a16="http://schemas.microsoft.com/office/drawing/2014/main" id="{3DE77922-B277-F2A6-27B7-04341CE6FE92}"/>
              </a:ext>
            </a:extLst>
          </p:cNvPr>
          <p:cNvSpPr/>
          <p:nvPr/>
        </p:nvSpPr>
        <p:spPr>
          <a:xfrm>
            <a:off x="4298975" y="2887325"/>
            <a:ext cx="543900" cy="543600"/>
          </a:xfrm>
          <a:prstGeom prst="ellipse">
            <a:avLst/>
          </a:prstGeom>
          <a:solidFill>
            <a:srgbClr val="004E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586;p76">
            <a:extLst>
              <a:ext uri="{FF2B5EF4-FFF2-40B4-BE49-F238E27FC236}">
                <a16:creationId xmlns:a16="http://schemas.microsoft.com/office/drawing/2014/main" id="{67858E61-6ED3-FE4C-1DF4-AD1DF4DD0AE3}"/>
              </a:ext>
            </a:extLst>
          </p:cNvPr>
          <p:cNvSpPr/>
          <p:nvPr/>
        </p:nvSpPr>
        <p:spPr>
          <a:xfrm>
            <a:off x="7348150" y="2895819"/>
            <a:ext cx="543900" cy="543600"/>
          </a:xfrm>
          <a:prstGeom prst="ellipse">
            <a:avLst/>
          </a:prstGeom>
          <a:solidFill>
            <a:srgbClr val="004E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587;p76">
            <a:extLst>
              <a:ext uri="{FF2B5EF4-FFF2-40B4-BE49-F238E27FC236}">
                <a16:creationId xmlns:a16="http://schemas.microsoft.com/office/drawing/2014/main" id="{3679EBAA-1AB8-E82B-E5F5-555CC4FFBFAB}"/>
              </a:ext>
            </a:extLst>
          </p:cNvPr>
          <p:cNvSpPr/>
          <p:nvPr/>
        </p:nvSpPr>
        <p:spPr>
          <a:xfrm>
            <a:off x="10388616" y="2890106"/>
            <a:ext cx="543900" cy="543600"/>
          </a:xfrm>
          <a:prstGeom prst="ellipse">
            <a:avLst/>
          </a:prstGeom>
          <a:solidFill>
            <a:srgbClr val="004E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547;p76">
            <a:extLst>
              <a:ext uri="{FF2B5EF4-FFF2-40B4-BE49-F238E27FC236}">
                <a16:creationId xmlns:a16="http://schemas.microsoft.com/office/drawing/2014/main" id="{A9DE7DE5-FCC7-8062-3526-F750C470B3D6}"/>
              </a:ext>
            </a:extLst>
          </p:cNvPr>
          <p:cNvSpPr/>
          <p:nvPr/>
        </p:nvSpPr>
        <p:spPr>
          <a:xfrm>
            <a:off x="7629181" y="5512940"/>
            <a:ext cx="3045600" cy="868500"/>
          </a:xfrm>
          <a:prstGeom prst="rect">
            <a:avLst/>
          </a:prstGeom>
          <a:solidFill>
            <a:srgbClr val="00C0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548;p76">
            <a:extLst>
              <a:ext uri="{FF2B5EF4-FFF2-40B4-BE49-F238E27FC236}">
                <a16:creationId xmlns:a16="http://schemas.microsoft.com/office/drawing/2014/main" id="{44D28566-56D7-D6F7-F577-6463B467FCE9}"/>
              </a:ext>
            </a:extLst>
          </p:cNvPr>
          <p:cNvSpPr/>
          <p:nvPr/>
        </p:nvSpPr>
        <p:spPr>
          <a:xfrm>
            <a:off x="7629185" y="4809807"/>
            <a:ext cx="3045600" cy="71700"/>
          </a:xfrm>
          <a:prstGeom prst="rect">
            <a:avLst/>
          </a:prstGeom>
          <a:solidFill>
            <a:srgbClr val="00C0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549;p76">
            <a:extLst>
              <a:ext uri="{FF2B5EF4-FFF2-40B4-BE49-F238E27FC236}">
                <a16:creationId xmlns:a16="http://schemas.microsoft.com/office/drawing/2014/main" id="{356BD8AB-E39F-76F6-C22C-8BD98408EB60}"/>
              </a:ext>
            </a:extLst>
          </p:cNvPr>
          <p:cNvSpPr txBox="1"/>
          <p:nvPr/>
        </p:nvSpPr>
        <p:spPr>
          <a:xfrm>
            <a:off x="7797013" y="5565795"/>
            <a:ext cx="2893500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pt-BR" sz="16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ACOMPANHAMENTO E INCENTIVO À FREQUÊNCIA</a:t>
            </a:r>
            <a:endParaRPr sz="1600" b="1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" name="Google Shape;550;p76">
            <a:extLst>
              <a:ext uri="{FF2B5EF4-FFF2-40B4-BE49-F238E27FC236}">
                <a16:creationId xmlns:a16="http://schemas.microsoft.com/office/drawing/2014/main" id="{DB4D846B-832B-85A9-28A3-8F129E9658FE}"/>
              </a:ext>
            </a:extLst>
          </p:cNvPr>
          <p:cNvSpPr/>
          <p:nvPr/>
        </p:nvSpPr>
        <p:spPr>
          <a:xfrm>
            <a:off x="4584332" y="5512940"/>
            <a:ext cx="3045600" cy="868500"/>
          </a:xfrm>
          <a:prstGeom prst="rect">
            <a:avLst/>
          </a:prstGeom>
          <a:solidFill>
            <a:srgbClr val="00C0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551;p76">
            <a:extLst>
              <a:ext uri="{FF2B5EF4-FFF2-40B4-BE49-F238E27FC236}">
                <a16:creationId xmlns:a16="http://schemas.microsoft.com/office/drawing/2014/main" id="{732795F4-B318-5EAF-F05C-CB809861A9D5}"/>
              </a:ext>
            </a:extLst>
          </p:cNvPr>
          <p:cNvSpPr/>
          <p:nvPr/>
        </p:nvSpPr>
        <p:spPr>
          <a:xfrm>
            <a:off x="4584355" y="4809807"/>
            <a:ext cx="3045600" cy="71700"/>
          </a:xfrm>
          <a:prstGeom prst="rect">
            <a:avLst/>
          </a:prstGeom>
          <a:solidFill>
            <a:srgbClr val="00C0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552;p76">
            <a:extLst>
              <a:ext uri="{FF2B5EF4-FFF2-40B4-BE49-F238E27FC236}">
                <a16:creationId xmlns:a16="http://schemas.microsoft.com/office/drawing/2014/main" id="{530EF099-D3B3-29B2-5643-D712A04BFD40}"/>
              </a:ext>
            </a:extLst>
          </p:cNvPr>
          <p:cNvSpPr txBox="1"/>
          <p:nvPr/>
        </p:nvSpPr>
        <p:spPr>
          <a:xfrm>
            <a:off x="4749392" y="5608109"/>
            <a:ext cx="2816700" cy="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pt-BR" sz="16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ACOMPANHAMENTO PEDAGÓGICO</a:t>
            </a:r>
            <a:endParaRPr sz="1600" b="1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553;p76">
            <a:extLst>
              <a:ext uri="{FF2B5EF4-FFF2-40B4-BE49-F238E27FC236}">
                <a16:creationId xmlns:a16="http://schemas.microsoft.com/office/drawing/2014/main" id="{9AE89C83-CC6E-E7BF-F7CC-F2D27A48D794}"/>
              </a:ext>
            </a:extLst>
          </p:cNvPr>
          <p:cNvSpPr/>
          <p:nvPr/>
        </p:nvSpPr>
        <p:spPr>
          <a:xfrm>
            <a:off x="1539525" y="5512940"/>
            <a:ext cx="3045600" cy="868500"/>
          </a:xfrm>
          <a:prstGeom prst="rect">
            <a:avLst/>
          </a:prstGeom>
          <a:solidFill>
            <a:srgbClr val="00C0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554;p76">
            <a:extLst>
              <a:ext uri="{FF2B5EF4-FFF2-40B4-BE49-F238E27FC236}">
                <a16:creationId xmlns:a16="http://schemas.microsoft.com/office/drawing/2014/main" id="{EE6E02F4-E865-6216-AA70-C6ADD84F6D68}"/>
              </a:ext>
            </a:extLst>
          </p:cNvPr>
          <p:cNvSpPr/>
          <p:nvPr/>
        </p:nvSpPr>
        <p:spPr>
          <a:xfrm>
            <a:off x="1539525" y="4809807"/>
            <a:ext cx="3045600" cy="71700"/>
          </a:xfrm>
          <a:prstGeom prst="rect">
            <a:avLst/>
          </a:prstGeom>
          <a:solidFill>
            <a:srgbClr val="00C0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555;p76">
            <a:extLst>
              <a:ext uri="{FF2B5EF4-FFF2-40B4-BE49-F238E27FC236}">
                <a16:creationId xmlns:a16="http://schemas.microsoft.com/office/drawing/2014/main" id="{4D1BE558-FF60-2BEF-87C1-C2B7718D6C6B}"/>
              </a:ext>
            </a:extLst>
          </p:cNvPr>
          <p:cNvSpPr txBox="1"/>
          <p:nvPr/>
        </p:nvSpPr>
        <p:spPr>
          <a:xfrm>
            <a:off x="1501488" y="5479415"/>
            <a:ext cx="309837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pt-BR" sz="16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TRILHA FORMATIVA DE GESTORES COM FOCO NA GESTÃO DA APRENDIZAGEM</a:t>
            </a:r>
            <a:endParaRPr sz="1600" b="1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" name="Google Shape;559;p76">
            <a:extLst>
              <a:ext uri="{FF2B5EF4-FFF2-40B4-BE49-F238E27FC236}">
                <a16:creationId xmlns:a16="http://schemas.microsoft.com/office/drawing/2014/main" id="{41DA5D52-550A-5320-8628-9BFA23256367}"/>
              </a:ext>
            </a:extLst>
          </p:cNvPr>
          <p:cNvSpPr txBox="1"/>
          <p:nvPr/>
        </p:nvSpPr>
        <p:spPr>
          <a:xfrm>
            <a:off x="1996875" y="4923915"/>
            <a:ext cx="4908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E7F"/>
              </a:buClr>
              <a:buSzPts val="2000"/>
              <a:buFont typeface="Arial"/>
              <a:buNone/>
            </a:pP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" name="Google Shape;561;p76">
            <a:extLst>
              <a:ext uri="{FF2B5EF4-FFF2-40B4-BE49-F238E27FC236}">
                <a16:creationId xmlns:a16="http://schemas.microsoft.com/office/drawing/2014/main" id="{4DE7A2A4-5A26-6A16-B97F-BBEB95FCCBD2}"/>
              </a:ext>
            </a:extLst>
          </p:cNvPr>
          <p:cNvCxnSpPr/>
          <p:nvPr/>
        </p:nvCxnSpPr>
        <p:spPr>
          <a:xfrm>
            <a:off x="7629612" y="4809807"/>
            <a:ext cx="0" cy="1569600"/>
          </a:xfrm>
          <a:prstGeom prst="straightConnector1">
            <a:avLst/>
          </a:prstGeom>
          <a:noFill/>
          <a:ln w="9525" cap="flat" cmpd="sng">
            <a:solidFill>
              <a:srgbClr val="83E3DA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37" name="Google Shape;562;p76">
            <a:extLst>
              <a:ext uri="{FF2B5EF4-FFF2-40B4-BE49-F238E27FC236}">
                <a16:creationId xmlns:a16="http://schemas.microsoft.com/office/drawing/2014/main" id="{C1E90CA8-F262-E5E5-4BA6-428DD37571A3}"/>
              </a:ext>
            </a:extLst>
          </p:cNvPr>
          <p:cNvCxnSpPr/>
          <p:nvPr/>
        </p:nvCxnSpPr>
        <p:spPr>
          <a:xfrm>
            <a:off x="4584785" y="4809807"/>
            <a:ext cx="0" cy="1569600"/>
          </a:xfrm>
          <a:prstGeom prst="straightConnector1">
            <a:avLst/>
          </a:prstGeom>
          <a:noFill/>
          <a:ln w="9525" cap="flat" cmpd="sng">
            <a:solidFill>
              <a:srgbClr val="83E3DA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38" name="Google Shape;563;p76">
            <a:extLst>
              <a:ext uri="{FF2B5EF4-FFF2-40B4-BE49-F238E27FC236}">
                <a16:creationId xmlns:a16="http://schemas.microsoft.com/office/drawing/2014/main" id="{2D7E9D80-7852-A54E-CDA7-A07873DDEAD3}"/>
              </a:ext>
            </a:extLst>
          </p:cNvPr>
          <p:cNvSpPr/>
          <p:nvPr/>
        </p:nvSpPr>
        <p:spPr>
          <a:xfrm>
            <a:off x="2789325" y="4927892"/>
            <a:ext cx="543900" cy="543600"/>
          </a:xfrm>
          <a:prstGeom prst="ellipse">
            <a:avLst/>
          </a:prstGeom>
          <a:solidFill>
            <a:srgbClr val="00C0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564;p76">
            <a:extLst>
              <a:ext uri="{FF2B5EF4-FFF2-40B4-BE49-F238E27FC236}">
                <a16:creationId xmlns:a16="http://schemas.microsoft.com/office/drawing/2014/main" id="{7CD34858-9BD3-201E-5EBC-7A95E72CDF7C}"/>
              </a:ext>
            </a:extLst>
          </p:cNvPr>
          <p:cNvSpPr/>
          <p:nvPr/>
        </p:nvSpPr>
        <p:spPr>
          <a:xfrm>
            <a:off x="5838500" y="4919325"/>
            <a:ext cx="543900" cy="543600"/>
          </a:xfrm>
          <a:prstGeom prst="ellipse">
            <a:avLst/>
          </a:prstGeom>
          <a:solidFill>
            <a:srgbClr val="00C0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565;p76">
            <a:extLst>
              <a:ext uri="{FF2B5EF4-FFF2-40B4-BE49-F238E27FC236}">
                <a16:creationId xmlns:a16="http://schemas.microsoft.com/office/drawing/2014/main" id="{C52FCE2D-C8AF-E965-0FC5-D4379CBA47D1}"/>
              </a:ext>
            </a:extLst>
          </p:cNvPr>
          <p:cNvSpPr/>
          <p:nvPr/>
        </p:nvSpPr>
        <p:spPr>
          <a:xfrm>
            <a:off x="8887675" y="4927819"/>
            <a:ext cx="543900" cy="543600"/>
          </a:xfrm>
          <a:prstGeom prst="ellipse">
            <a:avLst/>
          </a:prstGeom>
          <a:solidFill>
            <a:srgbClr val="00C0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" name="Google Shape;580;p76">
            <a:extLst>
              <a:ext uri="{FF2B5EF4-FFF2-40B4-BE49-F238E27FC236}">
                <a16:creationId xmlns:a16="http://schemas.microsoft.com/office/drawing/2014/main" id="{08842DEB-6464-E4DE-C5B9-B9B62723D976}"/>
              </a:ext>
            </a:extLst>
          </p:cNvPr>
          <p:cNvCxnSpPr/>
          <p:nvPr/>
        </p:nvCxnSpPr>
        <p:spPr>
          <a:xfrm>
            <a:off x="9134915" y="2777807"/>
            <a:ext cx="0" cy="15696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42" name="Google Shape;588;p76">
            <a:extLst>
              <a:ext uri="{FF2B5EF4-FFF2-40B4-BE49-F238E27FC236}">
                <a16:creationId xmlns:a16="http://schemas.microsoft.com/office/drawing/2014/main" id="{E546101D-BC0B-00E6-F3F9-3DCF3AE105F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30473" b="11971"/>
          <a:stretch/>
        </p:blipFill>
        <p:spPr>
          <a:xfrm>
            <a:off x="0" y="1297726"/>
            <a:ext cx="4586969" cy="346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589;p76" descr="Texto&#10;&#10;Descrição gerada automaticamente">
            <a:extLst>
              <a:ext uri="{FF2B5EF4-FFF2-40B4-BE49-F238E27FC236}">
                <a16:creationId xmlns:a16="http://schemas.microsoft.com/office/drawing/2014/main" id="{8D33508D-C3C5-18A0-4470-AE82D8F1C34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1802" y="1145344"/>
            <a:ext cx="2698402" cy="7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590;p76">
            <a:extLst>
              <a:ext uri="{FF2B5EF4-FFF2-40B4-BE49-F238E27FC236}">
                <a16:creationId xmlns:a16="http://schemas.microsoft.com/office/drawing/2014/main" id="{F3F0891D-B92A-5BAA-E464-566FF0127BDB}"/>
              </a:ext>
            </a:extLst>
          </p:cNvPr>
          <p:cNvSpPr txBox="1"/>
          <p:nvPr/>
        </p:nvSpPr>
        <p:spPr>
          <a:xfrm>
            <a:off x="693467" y="1745027"/>
            <a:ext cx="111084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tabLst/>
              <a:defRPr/>
            </a:pPr>
            <a:r>
              <a:rPr kumimoji="0" lang="pt-BR" sz="35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PLANO DE APRENDIZAGEM 2025</a:t>
            </a:r>
            <a:endParaRPr kumimoji="0" sz="35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" name="Google Shape;591;p76">
            <a:extLst>
              <a:ext uri="{FF2B5EF4-FFF2-40B4-BE49-F238E27FC236}">
                <a16:creationId xmlns:a16="http://schemas.microsoft.com/office/drawing/2014/main" id="{BFFE67D1-C9CB-BE0D-C331-C39E1F3DDD9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30473" b="11971"/>
          <a:stretch/>
        </p:blipFill>
        <p:spPr>
          <a:xfrm flipH="1">
            <a:off x="7710502" y="1300898"/>
            <a:ext cx="4508131" cy="346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Imagem 45">
            <a:extLst>
              <a:ext uri="{FF2B5EF4-FFF2-40B4-BE49-F238E27FC236}">
                <a16:creationId xmlns:a16="http://schemas.microsoft.com/office/drawing/2014/main" id="{25B46461-A9B5-5DCE-1CA0-21372D0C7FC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573293" y="233687"/>
            <a:ext cx="1232945" cy="8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76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28409-17E5-4825-F0B9-B8CD1B040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588;p76">
            <a:extLst>
              <a:ext uri="{FF2B5EF4-FFF2-40B4-BE49-F238E27FC236}">
                <a16:creationId xmlns:a16="http://schemas.microsoft.com/office/drawing/2014/main" id="{A6A6E744-C6ED-DD15-259A-BBAEBE379E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30473" b="11971"/>
          <a:stretch/>
        </p:blipFill>
        <p:spPr>
          <a:xfrm>
            <a:off x="0" y="1297726"/>
            <a:ext cx="4586969" cy="346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589;p76" descr="Texto&#10;&#10;Descrição gerada automaticamente">
            <a:extLst>
              <a:ext uri="{FF2B5EF4-FFF2-40B4-BE49-F238E27FC236}">
                <a16:creationId xmlns:a16="http://schemas.microsoft.com/office/drawing/2014/main" id="{AEA40224-5E9A-B022-A7F9-B15D1BAC6D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1802" y="1145344"/>
            <a:ext cx="2698402" cy="7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590;p76">
            <a:extLst>
              <a:ext uri="{FF2B5EF4-FFF2-40B4-BE49-F238E27FC236}">
                <a16:creationId xmlns:a16="http://schemas.microsoft.com/office/drawing/2014/main" id="{741EB27B-A418-44DA-1EB6-31ADB21074A2}"/>
              </a:ext>
            </a:extLst>
          </p:cNvPr>
          <p:cNvSpPr txBox="1"/>
          <p:nvPr/>
        </p:nvSpPr>
        <p:spPr>
          <a:xfrm>
            <a:off x="693467" y="1745027"/>
            <a:ext cx="111084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tabLst/>
              <a:defRPr/>
            </a:pPr>
            <a:r>
              <a:rPr kumimoji="0" lang="pt-BR" sz="35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PLANO DE APRENDIZAGEM 2025</a:t>
            </a:r>
            <a:endParaRPr kumimoji="0" sz="35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" name="Google Shape;591;p76">
            <a:extLst>
              <a:ext uri="{FF2B5EF4-FFF2-40B4-BE49-F238E27FC236}">
                <a16:creationId xmlns:a16="http://schemas.microsoft.com/office/drawing/2014/main" id="{68E09CA8-6F37-86FD-391B-51C3863AE85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30473" b="11971"/>
          <a:stretch/>
        </p:blipFill>
        <p:spPr>
          <a:xfrm flipH="1">
            <a:off x="7710502" y="1300898"/>
            <a:ext cx="4508131" cy="346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Imagem 45">
            <a:extLst>
              <a:ext uri="{FF2B5EF4-FFF2-40B4-BE49-F238E27FC236}">
                <a16:creationId xmlns:a16="http://schemas.microsoft.com/office/drawing/2014/main" id="{F7C34A62-85FD-FC0A-0E3A-633E3464DB1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573293" y="233687"/>
            <a:ext cx="1232945" cy="872991"/>
          </a:xfrm>
          <a:prstGeom prst="rect">
            <a:avLst/>
          </a:prstGeom>
        </p:spPr>
      </p:pic>
      <p:sp>
        <p:nvSpPr>
          <p:cNvPr id="4" name="Google Shape;2031;p140">
            <a:extLst>
              <a:ext uri="{FF2B5EF4-FFF2-40B4-BE49-F238E27FC236}">
                <a16:creationId xmlns:a16="http://schemas.microsoft.com/office/drawing/2014/main" id="{0A92FE9C-38FA-3FC0-E274-67B31123AFE5}"/>
              </a:ext>
            </a:extLst>
          </p:cNvPr>
          <p:cNvSpPr/>
          <p:nvPr/>
        </p:nvSpPr>
        <p:spPr>
          <a:xfrm>
            <a:off x="35844" y="4544322"/>
            <a:ext cx="3005428" cy="2133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3050" indent="-271463">
              <a:lnSpc>
                <a:spcPct val="80000"/>
              </a:lnSpc>
              <a:spcAft>
                <a:spcPts val="600"/>
              </a:spcAft>
              <a:buClr>
                <a:srgbClr val="00C0F3"/>
              </a:buClr>
              <a:buSzPts val="1300"/>
              <a:buFont typeface="Calibri"/>
              <a:buChar char="➠"/>
            </a:pPr>
            <a:r>
              <a:rPr lang="pt-BR" sz="15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Todos os Estudantes do 9º ano com 6 aulas de LP e MAT (aumento de 50%)</a:t>
            </a:r>
          </a:p>
          <a:p>
            <a:pPr marL="273050" marR="0" lvl="0" indent="-271463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0C0F3"/>
              </a:buClr>
              <a:buSzPts val="1300"/>
              <a:buFont typeface="Calibri"/>
              <a:buChar char="➠"/>
              <a:tabLst/>
              <a:defRPr/>
            </a:pPr>
            <a:r>
              <a:rPr kumimoji="0" lang="pt-BR" sz="15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99% dos Estudantes do 5º ano e 1/3 da unidades com 2º ano em Tempo Integral</a:t>
            </a:r>
          </a:p>
        </p:txBody>
      </p:sp>
      <p:sp>
        <p:nvSpPr>
          <p:cNvPr id="6" name="Google Shape;2031;p140">
            <a:extLst>
              <a:ext uri="{FF2B5EF4-FFF2-40B4-BE49-F238E27FC236}">
                <a16:creationId xmlns:a16="http://schemas.microsoft.com/office/drawing/2014/main" id="{6CBAB9B7-8BA9-B04D-33CE-C5263E661E5D}"/>
              </a:ext>
            </a:extLst>
          </p:cNvPr>
          <p:cNvSpPr/>
          <p:nvPr/>
        </p:nvSpPr>
        <p:spPr>
          <a:xfrm>
            <a:off x="3036538" y="4544322"/>
            <a:ext cx="3005428" cy="2133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3050" marR="0" lvl="0" indent="-271463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0C0F3"/>
              </a:buClr>
              <a:buSzPts val="1300"/>
              <a:buFont typeface="Calibri"/>
              <a:buChar char="➠"/>
              <a:tabLst/>
              <a:defRPr/>
            </a:pPr>
            <a:r>
              <a:rPr kumimoji="0" lang="pt-BR" sz="15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Matriz curricular priorizada publicada e disponibilizada para as unidades</a:t>
            </a:r>
          </a:p>
          <a:p>
            <a:pPr marL="273050" marR="0" lvl="0" indent="-271463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Clr>
                <a:srgbClr val="00C0F3"/>
              </a:buClr>
              <a:buSzPts val="1300"/>
              <a:buFont typeface="Calibri"/>
              <a:buChar char="➠"/>
              <a:tabLst/>
              <a:defRPr/>
            </a:pPr>
            <a:r>
              <a:rPr kumimoji="0" lang="pt-BR" sz="15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Material didático para 5º e 9º ano será disponibilizado </a:t>
            </a:r>
            <a:r>
              <a:rPr lang="pt-BR" sz="15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 partir do final de Março</a:t>
            </a:r>
            <a:endParaRPr kumimoji="0" lang="pt-BR" sz="15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031;p140">
            <a:extLst>
              <a:ext uri="{FF2B5EF4-FFF2-40B4-BE49-F238E27FC236}">
                <a16:creationId xmlns:a16="http://schemas.microsoft.com/office/drawing/2014/main" id="{9335A80B-030E-3C94-59E6-58AAE560EA8F}"/>
              </a:ext>
            </a:extLst>
          </p:cNvPr>
          <p:cNvSpPr/>
          <p:nvPr/>
        </p:nvSpPr>
        <p:spPr>
          <a:xfrm>
            <a:off x="9142600" y="4544322"/>
            <a:ext cx="2925601" cy="2133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3050" marR="0" lvl="0" indent="-271463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0C0F3"/>
              </a:buClr>
              <a:buSzPts val="1300"/>
              <a:buFont typeface="Calibri"/>
              <a:buChar char="➠"/>
              <a:tabLst/>
              <a:defRPr/>
            </a:pPr>
            <a:r>
              <a:rPr lang="pt-BR" sz="15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Elaboração da prova diagnóstica do 2º, 5º e 9º anos, que será aplicada no início de Abril</a:t>
            </a:r>
            <a:endParaRPr kumimoji="0" lang="pt-BR" sz="15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2031;p140">
            <a:extLst>
              <a:ext uri="{FF2B5EF4-FFF2-40B4-BE49-F238E27FC236}">
                <a16:creationId xmlns:a16="http://schemas.microsoft.com/office/drawing/2014/main" id="{967FF891-0273-0C85-7AF2-005E0D596BF2}"/>
              </a:ext>
            </a:extLst>
          </p:cNvPr>
          <p:cNvSpPr/>
          <p:nvPr/>
        </p:nvSpPr>
        <p:spPr>
          <a:xfrm>
            <a:off x="6104858" y="4544322"/>
            <a:ext cx="3005428" cy="2133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3050" marR="0" lvl="0" indent="-271463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0C0F3"/>
              </a:buClr>
              <a:buSzPts val="1300"/>
              <a:buFont typeface="Calibri"/>
              <a:buChar char="➠"/>
              <a:tabLst/>
              <a:defRPr/>
            </a:pPr>
            <a:r>
              <a:rPr lang="pt-BR" sz="15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1º Encontro Formativo para o início do Abril, com </a:t>
            </a:r>
            <a:r>
              <a:rPr kumimoji="0" lang="pt-BR" sz="15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as pautas de “Matriz de Priorização” e “Potencializando o Uso do Material”</a:t>
            </a:r>
          </a:p>
        </p:txBody>
      </p:sp>
      <p:sp>
        <p:nvSpPr>
          <p:cNvPr id="70" name="Google Shape;567;p76">
            <a:extLst>
              <a:ext uri="{FF2B5EF4-FFF2-40B4-BE49-F238E27FC236}">
                <a16:creationId xmlns:a16="http://schemas.microsoft.com/office/drawing/2014/main" id="{5C8BC0F1-620F-50CA-9DDB-F0C77DBE2AE1}"/>
              </a:ext>
            </a:extLst>
          </p:cNvPr>
          <p:cNvSpPr/>
          <p:nvPr/>
        </p:nvSpPr>
        <p:spPr>
          <a:xfrm>
            <a:off x="6089656" y="3480940"/>
            <a:ext cx="3045600" cy="868500"/>
          </a:xfrm>
          <a:prstGeom prst="rect">
            <a:avLst/>
          </a:prstGeom>
          <a:solidFill>
            <a:srgbClr val="004A8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1500"/>
            </a:pPr>
            <a:endParaRPr sz="1500" dirty="0"/>
          </a:p>
        </p:txBody>
      </p:sp>
      <p:sp>
        <p:nvSpPr>
          <p:cNvPr id="71" name="Google Shape;568;p76">
            <a:extLst>
              <a:ext uri="{FF2B5EF4-FFF2-40B4-BE49-F238E27FC236}">
                <a16:creationId xmlns:a16="http://schemas.microsoft.com/office/drawing/2014/main" id="{C23E36FE-273A-72A3-A6F0-52ACC372A782}"/>
              </a:ext>
            </a:extLst>
          </p:cNvPr>
          <p:cNvSpPr/>
          <p:nvPr/>
        </p:nvSpPr>
        <p:spPr>
          <a:xfrm>
            <a:off x="6089660" y="2777807"/>
            <a:ext cx="3045600" cy="71700"/>
          </a:xfrm>
          <a:prstGeom prst="rect">
            <a:avLst/>
          </a:prstGeom>
          <a:solidFill>
            <a:srgbClr val="004A8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569;p76">
            <a:extLst>
              <a:ext uri="{FF2B5EF4-FFF2-40B4-BE49-F238E27FC236}">
                <a16:creationId xmlns:a16="http://schemas.microsoft.com/office/drawing/2014/main" id="{D8461031-8D0A-09B7-F248-C4C0D5E7E6D0}"/>
              </a:ext>
            </a:extLst>
          </p:cNvPr>
          <p:cNvSpPr txBox="1"/>
          <p:nvPr/>
        </p:nvSpPr>
        <p:spPr>
          <a:xfrm>
            <a:off x="6177717" y="3573440"/>
            <a:ext cx="2893500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pt-BR" sz="16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TRILHA FORMATIVA DE PROFESSORES</a:t>
            </a:r>
            <a:endParaRPr sz="1300" b="1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570;p76">
            <a:extLst>
              <a:ext uri="{FF2B5EF4-FFF2-40B4-BE49-F238E27FC236}">
                <a16:creationId xmlns:a16="http://schemas.microsoft.com/office/drawing/2014/main" id="{6B6C8784-210C-429C-3746-AA0812B30431}"/>
              </a:ext>
            </a:extLst>
          </p:cNvPr>
          <p:cNvSpPr/>
          <p:nvPr/>
        </p:nvSpPr>
        <p:spPr>
          <a:xfrm>
            <a:off x="3044807" y="3480940"/>
            <a:ext cx="3045600" cy="868500"/>
          </a:xfrm>
          <a:prstGeom prst="rect">
            <a:avLst/>
          </a:prstGeom>
          <a:solidFill>
            <a:srgbClr val="004A8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1500"/>
            </a:pPr>
            <a:endParaRPr sz="1500" dirty="0"/>
          </a:p>
        </p:txBody>
      </p:sp>
      <p:sp>
        <p:nvSpPr>
          <p:cNvPr id="74" name="Google Shape;571;p76">
            <a:extLst>
              <a:ext uri="{FF2B5EF4-FFF2-40B4-BE49-F238E27FC236}">
                <a16:creationId xmlns:a16="http://schemas.microsoft.com/office/drawing/2014/main" id="{EA05989B-2F45-B254-6534-68294F33E4AF}"/>
              </a:ext>
            </a:extLst>
          </p:cNvPr>
          <p:cNvSpPr/>
          <p:nvPr/>
        </p:nvSpPr>
        <p:spPr>
          <a:xfrm>
            <a:off x="3044830" y="2777807"/>
            <a:ext cx="3045600" cy="71700"/>
          </a:xfrm>
          <a:prstGeom prst="rect">
            <a:avLst/>
          </a:prstGeom>
          <a:solidFill>
            <a:srgbClr val="004A8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572;p76">
            <a:extLst>
              <a:ext uri="{FF2B5EF4-FFF2-40B4-BE49-F238E27FC236}">
                <a16:creationId xmlns:a16="http://schemas.microsoft.com/office/drawing/2014/main" id="{F0DD910E-1884-01FC-996B-1650FD470C91}"/>
              </a:ext>
            </a:extLst>
          </p:cNvPr>
          <p:cNvSpPr/>
          <p:nvPr/>
        </p:nvSpPr>
        <p:spPr>
          <a:xfrm>
            <a:off x="0" y="3480940"/>
            <a:ext cx="3045600" cy="868500"/>
          </a:xfrm>
          <a:prstGeom prst="rect">
            <a:avLst/>
          </a:prstGeom>
          <a:solidFill>
            <a:srgbClr val="004A8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1500"/>
            </a:pPr>
            <a:endParaRPr sz="1500" dirty="0"/>
          </a:p>
        </p:txBody>
      </p:sp>
      <p:sp>
        <p:nvSpPr>
          <p:cNvPr id="76" name="Google Shape;573;p76">
            <a:extLst>
              <a:ext uri="{FF2B5EF4-FFF2-40B4-BE49-F238E27FC236}">
                <a16:creationId xmlns:a16="http://schemas.microsoft.com/office/drawing/2014/main" id="{DBD3B71F-2391-7AE2-91FC-6C3203BEE093}"/>
              </a:ext>
            </a:extLst>
          </p:cNvPr>
          <p:cNvSpPr txBox="1"/>
          <p:nvPr/>
        </p:nvSpPr>
        <p:spPr>
          <a:xfrm>
            <a:off x="3137975" y="3456265"/>
            <a:ext cx="2893500" cy="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pt-BR" sz="16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PRIORIZAÇÃO DO CURRÍCULO E </a:t>
            </a:r>
            <a:br>
              <a:rPr lang="pt-BR" sz="16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pt-BR" sz="16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MATERIAL DIDÁTICO</a:t>
            </a:r>
            <a:endParaRPr sz="1600" b="1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" name="Google Shape;574;p76">
            <a:extLst>
              <a:ext uri="{FF2B5EF4-FFF2-40B4-BE49-F238E27FC236}">
                <a16:creationId xmlns:a16="http://schemas.microsoft.com/office/drawing/2014/main" id="{8E5AEDA4-CEBA-1B60-F176-3033DB055BAB}"/>
              </a:ext>
            </a:extLst>
          </p:cNvPr>
          <p:cNvSpPr/>
          <p:nvPr/>
        </p:nvSpPr>
        <p:spPr>
          <a:xfrm>
            <a:off x="0" y="2777807"/>
            <a:ext cx="3045600" cy="71700"/>
          </a:xfrm>
          <a:prstGeom prst="rect">
            <a:avLst/>
          </a:prstGeom>
          <a:solidFill>
            <a:srgbClr val="004A8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575;p76">
            <a:extLst>
              <a:ext uri="{FF2B5EF4-FFF2-40B4-BE49-F238E27FC236}">
                <a16:creationId xmlns:a16="http://schemas.microsoft.com/office/drawing/2014/main" id="{1C9F3D64-0FFF-EA54-61E5-596CE11C5AE7}"/>
              </a:ext>
            </a:extLst>
          </p:cNvPr>
          <p:cNvSpPr txBox="1"/>
          <p:nvPr/>
        </p:nvSpPr>
        <p:spPr>
          <a:xfrm>
            <a:off x="198850" y="3534884"/>
            <a:ext cx="28167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pt-BR" sz="16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EXPANSÃO DA CARGA HORÁRIA DE AULAS</a:t>
            </a:r>
            <a:endParaRPr sz="16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576;p76">
            <a:extLst>
              <a:ext uri="{FF2B5EF4-FFF2-40B4-BE49-F238E27FC236}">
                <a16:creationId xmlns:a16="http://schemas.microsoft.com/office/drawing/2014/main" id="{60E32294-9B58-2379-EF58-0A9A5CB7EA5D}"/>
              </a:ext>
            </a:extLst>
          </p:cNvPr>
          <p:cNvSpPr/>
          <p:nvPr/>
        </p:nvSpPr>
        <p:spPr>
          <a:xfrm>
            <a:off x="9137803" y="3480940"/>
            <a:ext cx="3045600" cy="868500"/>
          </a:xfrm>
          <a:prstGeom prst="rect">
            <a:avLst/>
          </a:prstGeom>
          <a:solidFill>
            <a:srgbClr val="004A8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577;p76">
            <a:extLst>
              <a:ext uri="{FF2B5EF4-FFF2-40B4-BE49-F238E27FC236}">
                <a16:creationId xmlns:a16="http://schemas.microsoft.com/office/drawing/2014/main" id="{E93BA1C6-6E26-AE16-FA03-A36A6E5C9931}"/>
              </a:ext>
            </a:extLst>
          </p:cNvPr>
          <p:cNvSpPr/>
          <p:nvPr/>
        </p:nvSpPr>
        <p:spPr>
          <a:xfrm>
            <a:off x="9137814" y="2777807"/>
            <a:ext cx="3045600" cy="71700"/>
          </a:xfrm>
          <a:prstGeom prst="rect">
            <a:avLst/>
          </a:prstGeom>
          <a:solidFill>
            <a:srgbClr val="004A8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578;p76">
            <a:extLst>
              <a:ext uri="{FF2B5EF4-FFF2-40B4-BE49-F238E27FC236}">
                <a16:creationId xmlns:a16="http://schemas.microsoft.com/office/drawing/2014/main" id="{220CABB2-2AEB-4B78-9E0B-5382E64E4F92}"/>
              </a:ext>
            </a:extLst>
          </p:cNvPr>
          <p:cNvSpPr txBox="1"/>
          <p:nvPr/>
        </p:nvSpPr>
        <p:spPr>
          <a:xfrm>
            <a:off x="9188144" y="3482073"/>
            <a:ext cx="2868753" cy="677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chemeClr val="dk1"/>
              </a:buClr>
              <a:buSzPts val="1600"/>
            </a:pPr>
            <a:r>
              <a:rPr lang="pt-BR" sz="16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USO PEDAGÓGICO DE AVALIAÇÕES FORMATIVAS E SOMATIVAS</a:t>
            </a:r>
            <a:endParaRPr sz="1300" b="1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579;p76">
            <a:extLst>
              <a:ext uri="{FF2B5EF4-FFF2-40B4-BE49-F238E27FC236}">
                <a16:creationId xmlns:a16="http://schemas.microsoft.com/office/drawing/2014/main" id="{0E2527D9-6E0C-F997-75C5-38F44428C12C}"/>
              </a:ext>
            </a:extLst>
          </p:cNvPr>
          <p:cNvSpPr txBox="1"/>
          <p:nvPr/>
        </p:nvSpPr>
        <p:spPr>
          <a:xfrm>
            <a:off x="457350" y="2891915"/>
            <a:ext cx="4908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E7F"/>
              </a:buClr>
              <a:buSzPts val="2000"/>
              <a:buFont typeface="Arial"/>
              <a:buNone/>
            </a:pP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" name="Google Shape;581;p76">
            <a:extLst>
              <a:ext uri="{FF2B5EF4-FFF2-40B4-BE49-F238E27FC236}">
                <a16:creationId xmlns:a16="http://schemas.microsoft.com/office/drawing/2014/main" id="{44E16B6F-5040-E636-5A4C-16358F850D01}"/>
              </a:ext>
            </a:extLst>
          </p:cNvPr>
          <p:cNvCxnSpPr/>
          <p:nvPr/>
        </p:nvCxnSpPr>
        <p:spPr>
          <a:xfrm>
            <a:off x="6090087" y="2777807"/>
            <a:ext cx="0" cy="156960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84" name="Google Shape;582;p76">
            <a:extLst>
              <a:ext uri="{FF2B5EF4-FFF2-40B4-BE49-F238E27FC236}">
                <a16:creationId xmlns:a16="http://schemas.microsoft.com/office/drawing/2014/main" id="{F9EDE34B-C6B9-1D09-BDA1-58F131D8B385}"/>
              </a:ext>
            </a:extLst>
          </p:cNvPr>
          <p:cNvCxnSpPr/>
          <p:nvPr/>
        </p:nvCxnSpPr>
        <p:spPr>
          <a:xfrm>
            <a:off x="3045260" y="2777807"/>
            <a:ext cx="0" cy="156960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85" name="Google Shape;583;p76">
            <a:extLst>
              <a:ext uri="{FF2B5EF4-FFF2-40B4-BE49-F238E27FC236}">
                <a16:creationId xmlns:a16="http://schemas.microsoft.com/office/drawing/2014/main" id="{2C698D1B-877C-B615-A061-8B1C7896233A}"/>
              </a:ext>
            </a:extLst>
          </p:cNvPr>
          <p:cNvCxnSpPr/>
          <p:nvPr/>
        </p:nvCxnSpPr>
        <p:spPr>
          <a:xfrm>
            <a:off x="12191776" y="2777807"/>
            <a:ext cx="0" cy="15696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86" name="Google Shape;584;p76">
            <a:extLst>
              <a:ext uri="{FF2B5EF4-FFF2-40B4-BE49-F238E27FC236}">
                <a16:creationId xmlns:a16="http://schemas.microsoft.com/office/drawing/2014/main" id="{B15B6727-0971-6B92-ABF2-2DEA4F4234F3}"/>
              </a:ext>
            </a:extLst>
          </p:cNvPr>
          <p:cNvSpPr/>
          <p:nvPr/>
        </p:nvSpPr>
        <p:spPr>
          <a:xfrm>
            <a:off x="1249800" y="2895892"/>
            <a:ext cx="543900" cy="543600"/>
          </a:xfrm>
          <a:prstGeom prst="ellipse">
            <a:avLst/>
          </a:prstGeom>
          <a:solidFill>
            <a:srgbClr val="004E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1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585;p76">
            <a:extLst>
              <a:ext uri="{FF2B5EF4-FFF2-40B4-BE49-F238E27FC236}">
                <a16:creationId xmlns:a16="http://schemas.microsoft.com/office/drawing/2014/main" id="{B7A25309-C41A-F8C0-5F25-6F6BDA3EE039}"/>
              </a:ext>
            </a:extLst>
          </p:cNvPr>
          <p:cNvSpPr/>
          <p:nvPr/>
        </p:nvSpPr>
        <p:spPr>
          <a:xfrm>
            <a:off x="4298975" y="2887325"/>
            <a:ext cx="543900" cy="543600"/>
          </a:xfrm>
          <a:prstGeom prst="ellipse">
            <a:avLst/>
          </a:prstGeom>
          <a:solidFill>
            <a:srgbClr val="004E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586;p76">
            <a:extLst>
              <a:ext uri="{FF2B5EF4-FFF2-40B4-BE49-F238E27FC236}">
                <a16:creationId xmlns:a16="http://schemas.microsoft.com/office/drawing/2014/main" id="{8FC470F4-18DD-4F39-A366-1202699C75FE}"/>
              </a:ext>
            </a:extLst>
          </p:cNvPr>
          <p:cNvSpPr/>
          <p:nvPr/>
        </p:nvSpPr>
        <p:spPr>
          <a:xfrm>
            <a:off x="7348150" y="2895819"/>
            <a:ext cx="543900" cy="543600"/>
          </a:xfrm>
          <a:prstGeom prst="ellipse">
            <a:avLst/>
          </a:prstGeom>
          <a:solidFill>
            <a:srgbClr val="004E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587;p76">
            <a:extLst>
              <a:ext uri="{FF2B5EF4-FFF2-40B4-BE49-F238E27FC236}">
                <a16:creationId xmlns:a16="http://schemas.microsoft.com/office/drawing/2014/main" id="{6CAC6FD3-F9A2-07DF-DB01-83BC1C930B50}"/>
              </a:ext>
            </a:extLst>
          </p:cNvPr>
          <p:cNvSpPr/>
          <p:nvPr/>
        </p:nvSpPr>
        <p:spPr>
          <a:xfrm>
            <a:off x="10388616" y="2890106"/>
            <a:ext cx="543900" cy="543600"/>
          </a:xfrm>
          <a:prstGeom prst="ellipse">
            <a:avLst/>
          </a:prstGeom>
          <a:solidFill>
            <a:srgbClr val="004E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0" name="Google Shape;580;p76">
            <a:extLst>
              <a:ext uri="{FF2B5EF4-FFF2-40B4-BE49-F238E27FC236}">
                <a16:creationId xmlns:a16="http://schemas.microsoft.com/office/drawing/2014/main" id="{802E5100-7463-42DA-396C-BF170EDACD4E}"/>
              </a:ext>
            </a:extLst>
          </p:cNvPr>
          <p:cNvCxnSpPr/>
          <p:nvPr/>
        </p:nvCxnSpPr>
        <p:spPr>
          <a:xfrm>
            <a:off x="9134915" y="2777807"/>
            <a:ext cx="0" cy="15696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dot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385343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E30FC59-7BA2-87BC-E4C3-29DD7494F1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544108" y="408786"/>
            <a:ext cx="1232945" cy="872991"/>
          </a:xfrm>
          <a:prstGeom prst="rect">
            <a:avLst/>
          </a:prstGeom>
        </p:spPr>
      </p:pic>
      <p:sp>
        <p:nvSpPr>
          <p:cNvPr id="10" name="Google Shape;366;p68">
            <a:extLst>
              <a:ext uri="{FF2B5EF4-FFF2-40B4-BE49-F238E27FC236}">
                <a16:creationId xmlns:a16="http://schemas.microsoft.com/office/drawing/2014/main" id="{0D36D55C-5B60-8366-7E10-7F78BAF8B2C4}"/>
              </a:ext>
            </a:extLst>
          </p:cNvPr>
          <p:cNvSpPr txBox="1"/>
          <p:nvPr/>
        </p:nvSpPr>
        <p:spPr>
          <a:xfrm>
            <a:off x="1032325" y="2009043"/>
            <a:ext cx="9946000" cy="2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67"/>
              <a:buFont typeface="Arial"/>
              <a:buNone/>
            </a:pPr>
            <a:r>
              <a:rPr lang="pt-BR" sz="4267" b="1" i="0" u="none" strike="noStrike" cap="none" dirty="0">
                <a:solidFill>
                  <a:schemeClr val="tx2"/>
                </a:solidFill>
                <a:latin typeface="Montserrat"/>
                <a:ea typeface="Arial"/>
                <a:cs typeface="Arial"/>
                <a:sym typeface="Montserrat"/>
              </a:rPr>
              <a:t>CHAMADO PARA TRANSFORMAÇÃO</a:t>
            </a:r>
            <a:endParaRPr lang="pt-BR" sz="1400" b="0" i="0" u="none" strike="noStrike" cap="none" noProof="0"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5953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1CC0D-69E8-9C2B-6B06-835881239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588;p76">
            <a:extLst>
              <a:ext uri="{FF2B5EF4-FFF2-40B4-BE49-F238E27FC236}">
                <a16:creationId xmlns:a16="http://schemas.microsoft.com/office/drawing/2014/main" id="{1872BA3E-6B0C-217A-8369-40F3DDD9F4C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30473" b="11971"/>
          <a:stretch/>
        </p:blipFill>
        <p:spPr>
          <a:xfrm>
            <a:off x="0" y="1297726"/>
            <a:ext cx="4586969" cy="346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589;p76" descr="Texto&#10;&#10;Descrição gerada automaticamente">
            <a:extLst>
              <a:ext uri="{FF2B5EF4-FFF2-40B4-BE49-F238E27FC236}">
                <a16:creationId xmlns:a16="http://schemas.microsoft.com/office/drawing/2014/main" id="{45DB1892-E535-3367-E5B8-D5C2B8B5418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1802" y="1145344"/>
            <a:ext cx="2698402" cy="7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590;p76">
            <a:extLst>
              <a:ext uri="{FF2B5EF4-FFF2-40B4-BE49-F238E27FC236}">
                <a16:creationId xmlns:a16="http://schemas.microsoft.com/office/drawing/2014/main" id="{5897E439-3F8F-5BE2-9BE0-6497CBCE7D9D}"/>
              </a:ext>
            </a:extLst>
          </p:cNvPr>
          <p:cNvSpPr txBox="1"/>
          <p:nvPr/>
        </p:nvSpPr>
        <p:spPr>
          <a:xfrm>
            <a:off x="693467" y="1745027"/>
            <a:ext cx="111084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tabLst/>
              <a:defRPr/>
            </a:pPr>
            <a:r>
              <a:rPr kumimoji="0" lang="pt-BR" sz="35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PLANO DE APRENDIZAGEM 2025</a:t>
            </a:r>
            <a:endParaRPr kumimoji="0" sz="35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" name="Google Shape;591;p76">
            <a:extLst>
              <a:ext uri="{FF2B5EF4-FFF2-40B4-BE49-F238E27FC236}">
                <a16:creationId xmlns:a16="http://schemas.microsoft.com/office/drawing/2014/main" id="{4B0879D4-5147-0F04-CF63-24942834127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30473" b="11971"/>
          <a:stretch/>
        </p:blipFill>
        <p:spPr>
          <a:xfrm flipH="1">
            <a:off x="7710502" y="1300898"/>
            <a:ext cx="4508131" cy="346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Imagem 45">
            <a:extLst>
              <a:ext uri="{FF2B5EF4-FFF2-40B4-BE49-F238E27FC236}">
                <a16:creationId xmlns:a16="http://schemas.microsoft.com/office/drawing/2014/main" id="{B2544BA0-C37B-F078-36FD-57CEE5EA25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573293" y="233687"/>
            <a:ext cx="1232945" cy="872991"/>
          </a:xfrm>
          <a:prstGeom prst="rect">
            <a:avLst/>
          </a:prstGeom>
        </p:spPr>
      </p:pic>
      <p:sp>
        <p:nvSpPr>
          <p:cNvPr id="3" name="Google Shape;574;p76">
            <a:extLst>
              <a:ext uri="{FF2B5EF4-FFF2-40B4-BE49-F238E27FC236}">
                <a16:creationId xmlns:a16="http://schemas.microsoft.com/office/drawing/2014/main" id="{F5E483FB-F8C9-B1BC-9B02-FD809D9798DD}"/>
              </a:ext>
            </a:extLst>
          </p:cNvPr>
          <p:cNvSpPr/>
          <p:nvPr/>
        </p:nvSpPr>
        <p:spPr>
          <a:xfrm>
            <a:off x="0" y="2781862"/>
            <a:ext cx="3045600" cy="71700"/>
          </a:xfrm>
          <a:prstGeom prst="rect">
            <a:avLst/>
          </a:prstGeom>
          <a:solidFill>
            <a:srgbClr val="004A8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47;p76">
            <a:extLst>
              <a:ext uri="{FF2B5EF4-FFF2-40B4-BE49-F238E27FC236}">
                <a16:creationId xmlns:a16="http://schemas.microsoft.com/office/drawing/2014/main" id="{9F1366A1-AD5F-0C08-EDB4-C915BDCB185B}"/>
              </a:ext>
            </a:extLst>
          </p:cNvPr>
          <p:cNvSpPr/>
          <p:nvPr/>
        </p:nvSpPr>
        <p:spPr>
          <a:xfrm>
            <a:off x="8124000" y="3512398"/>
            <a:ext cx="4068000" cy="868500"/>
          </a:xfrm>
          <a:prstGeom prst="rect">
            <a:avLst/>
          </a:prstGeom>
          <a:solidFill>
            <a:srgbClr val="00C0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548;p76">
            <a:extLst>
              <a:ext uri="{FF2B5EF4-FFF2-40B4-BE49-F238E27FC236}">
                <a16:creationId xmlns:a16="http://schemas.microsoft.com/office/drawing/2014/main" id="{FFEF91D5-9097-0C30-13DF-55DBB61BC435}"/>
              </a:ext>
            </a:extLst>
          </p:cNvPr>
          <p:cNvSpPr/>
          <p:nvPr/>
        </p:nvSpPr>
        <p:spPr>
          <a:xfrm>
            <a:off x="8124000" y="2781862"/>
            <a:ext cx="4068000" cy="71700"/>
          </a:xfrm>
          <a:prstGeom prst="rect">
            <a:avLst/>
          </a:prstGeom>
          <a:solidFill>
            <a:srgbClr val="00C0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549;p76">
            <a:extLst>
              <a:ext uri="{FF2B5EF4-FFF2-40B4-BE49-F238E27FC236}">
                <a16:creationId xmlns:a16="http://schemas.microsoft.com/office/drawing/2014/main" id="{6B2A9862-4273-AD21-CA47-BD6797450BD0}"/>
              </a:ext>
            </a:extLst>
          </p:cNvPr>
          <p:cNvSpPr txBox="1"/>
          <p:nvPr/>
        </p:nvSpPr>
        <p:spPr>
          <a:xfrm>
            <a:off x="8711250" y="3613048"/>
            <a:ext cx="2893500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pt-BR" sz="16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ACOMPANHAMENTO E INCENTIVO À FREQUÊNCIA</a:t>
            </a:r>
            <a:endParaRPr sz="1600" b="1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550;p76">
            <a:extLst>
              <a:ext uri="{FF2B5EF4-FFF2-40B4-BE49-F238E27FC236}">
                <a16:creationId xmlns:a16="http://schemas.microsoft.com/office/drawing/2014/main" id="{23758920-BF8E-DD78-B40C-F5782B4CA7CF}"/>
              </a:ext>
            </a:extLst>
          </p:cNvPr>
          <p:cNvSpPr/>
          <p:nvPr/>
        </p:nvSpPr>
        <p:spPr>
          <a:xfrm>
            <a:off x="4062000" y="3512398"/>
            <a:ext cx="4068000" cy="868500"/>
          </a:xfrm>
          <a:prstGeom prst="rect">
            <a:avLst/>
          </a:prstGeom>
          <a:solidFill>
            <a:srgbClr val="00C0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551;p76">
            <a:extLst>
              <a:ext uri="{FF2B5EF4-FFF2-40B4-BE49-F238E27FC236}">
                <a16:creationId xmlns:a16="http://schemas.microsoft.com/office/drawing/2014/main" id="{7B920CA9-0CF3-7FDC-B58E-6404B34BB71B}"/>
              </a:ext>
            </a:extLst>
          </p:cNvPr>
          <p:cNvSpPr/>
          <p:nvPr/>
        </p:nvSpPr>
        <p:spPr>
          <a:xfrm>
            <a:off x="4062000" y="2781862"/>
            <a:ext cx="4068000" cy="71700"/>
          </a:xfrm>
          <a:prstGeom prst="rect">
            <a:avLst/>
          </a:prstGeom>
          <a:solidFill>
            <a:srgbClr val="00C0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552;p76">
            <a:extLst>
              <a:ext uri="{FF2B5EF4-FFF2-40B4-BE49-F238E27FC236}">
                <a16:creationId xmlns:a16="http://schemas.microsoft.com/office/drawing/2014/main" id="{91BD5039-43C0-FB18-9449-C14D184BAEAB}"/>
              </a:ext>
            </a:extLst>
          </p:cNvPr>
          <p:cNvSpPr txBox="1"/>
          <p:nvPr/>
        </p:nvSpPr>
        <p:spPr>
          <a:xfrm>
            <a:off x="4687650" y="3613049"/>
            <a:ext cx="2816700" cy="66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pt-BR" sz="16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ACOMPANHAMENTO PEDAGÓGICO</a:t>
            </a:r>
            <a:endParaRPr sz="1600" b="1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553;p76">
            <a:extLst>
              <a:ext uri="{FF2B5EF4-FFF2-40B4-BE49-F238E27FC236}">
                <a16:creationId xmlns:a16="http://schemas.microsoft.com/office/drawing/2014/main" id="{0522EF3C-D56E-B417-A4D4-8DEFFF9EB0C4}"/>
              </a:ext>
            </a:extLst>
          </p:cNvPr>
          <p:cNvSpPr/>
          <p:nvPr/>
        </p:nvSpPr>
        <p:spPr>
          <a:xfrm>
            <a:off x="0" y="3512398"/>
            <a:ext cx="4068000" cy="868500"/>
          </a:xfrm>
          <a:prstGeom prst="rect">
            <a:avLst/>
          </a:prstGeom>
          <a:solidFill>
            <a:srgbClr val="00C0F3"/>
          </a:solidFill>
          <a:ln>
            <a:solidFill>
              <a:srgbClr val="00C0F3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554;p76">
            <a:extLst>
              <a:ext uri="{FF2B5EF4-FFF2-40B4-BE49-F238E27FC236}">
                <a16:creationId xmlns:a16="http://schemas.microsoft.com/office/drawing/2014/main" id="{56A39CBE-C863-232B-1DE6-C415DD33BE21}"/>
              </a:ext>
            </a:extLst>
          </p:cNvPr>
          <p:cNvSpPr/>
          <p:nvPr/>
        </p:nvSpPr>
        <p:spPr>
          <a:xfrm>
            <a:off x="0" y="2782116"/>
            <a:ext cx="4068000" cy="71700"/>
          </a:xfrm>
          <a:prstGeom prst="rect">
            <a:avLst/>
          </a:prstGeom>
          <a:solidFill>
            <a:srgbClr val="00C0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555;p76">
            <a:extLst>
              <a:ext uri="{FF2B5EF4-FFF2-40B4-BE49-F238E27FC236}">
                <a16:creationId xmlns:a16="http://schemas.microsoft.com/office/drawing/2014/main" id="{5A13F1EB-8FD8-196D-94C5-2CA76A013C73}"/>
              </a:ext>
            </a:extLst>
          </p:cNvPr>
          <p:cNvSpPr txBox="1"/>
          <p:nvPr/>
        </p:nvSpPr>
        <p:spPr>
          <a:xfrm>
            <a:off x="484815" y="3512398"/>
            <a:ext cx="309837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72000" rIns="121900" bIns="72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pt-BR" sz="16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TRILHA FORMATIVA DE GESTORES COM FOCO NA GESTÃO DA APRENDIZAGEM</a:t>
            </a:r>
            <a:endParaRPr sz="1600" b="1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559;p76">
            <a:extLst>
              <a:ext uri="{FF2B5EF4-FFF2-40B4-BE49-F238E27FC236}">
                <a16:creationId xmlns:a16="http://schemas.microsoft.com/office/drawing/2014/main" id="{1F666720-3453-125F-8497-195A1D77F7D0}"/>
              </a:ext>
            </a:extLst>
          </p:cNvPr>
          <p:cNvSpPr txBox="1"/>
          <p:nvPr/>
        </p:nvSpPr>
        <p:spPr>
          <a:xfrm>
            <a:off x="457350" y="2896224"/>
            <a:ext cx="4908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E7F"/>
              </a:buClr>
              <a:buSzPts val="2000"/>
              <a:buFont typeface="Arial"/>
              <a:buNone/>
            </a:pP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" name="Google Shape;560;p76">
            <a:extLst>
              <a:ext uri="{FF2B5EF4-FFF2-40B4-BE49-F238E27FC236}">
                <a16:creationId xmlns:a16="http://schemas.microsoft.com/office/drawing/2014/main" id="{5C0D60A4-C16B-D58F-DEB1-AFF8DFF26C37}"/>
              </a:ext>
            </a:extLst>
          </p:cNvPr>
          <p:cNvCxnSpPr>
            <a:cxnSpLocks/>
          </p:cNvCxnSpPr>
          <p:nvPr/>
        </p:nvCxnSpPr>
        <p:spPr>
          <a:xfrm>
            <a:off x="8127000" y="2782116"/>
            <a:ext cx="0" cy="1598782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8" name="Google Shape;562;p76">
            <a:extLst>
              <a:ext uri="{FF2B5EF4-FFF2-40B4-BE49-F238E27FC236}">
                <a16:creationId xmlns:a16="http://schemas.microsoft.com/office/drawing/2014/main" id="{75E00B24-EE8E-F57E-9703-6E388AF3E703}"/>
              </a:ext>
            </a:extLst>
          </p:cNvPr>
          <p:cNvCxnSpPr>
            <a:cxnSpLocks/>
          </p:cNvCxnSpPr>
          <p:nvPr/>
        </p:nvCxnSpPr>
        <p:spPr>
          <a:xfrm>
            <a:off x="4065000" y="2782116"/>
            <a:ext cx="0" cy="1598782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9" name="Google Shape;563;p76">
            <a:extLst>
              <a:ext uri="{FF2B5EF4-FFF2-40B4-BE49-F238E27FC236}">
                <a16:creationId xmlns:a16="http://schemas.microsoft.com/office/drawing/2014/main" id="{7C1FDCB4-FE63-FA10-4693-1F55A8FE761C}"/>
              </a:ext>
            </a:extLst>
          </p:cNvPr>
          <p:cNvSpPr/>
          <p:nvPr/>
        </p:nvSpPr>
        <p:spPr>
          <a:xfrm>
            <a:off x="1762050" y="2900201"/>
            <a:ext cx="543900" cy="543600"/>
          </a:xfrm>
          <a:prstGeom prst="ellipse">
            <a:avLst/>
          </a:prstGeom>
          <a:solidFill>
            <a:srgbClr val="00C0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564;p76">
            <a:extLst>
              <a:ext uri="{FF2B5EF4-FFF2-40B4-BE49-F238E27FC236}">
                <a16:creationId xmlns:a16="http://schemas.microsoft.com/office/drawing/2014/main" id="{3EB5A9BC-2516-B29D-9390-09E383C20C83}"/>
              </a:ext>
            </a:extLst>
          </p:cNvPr>
          <p:cNvSpPr/>
          <p:nvPr/>
        </p:nvSpPr>
        <p:spPr>
          <a:xfrm>
            <a:off x="5824050" y="2891634"/>
            <a:ext cx="543900" cy="543600"/>
          </a:xfrm>
          <a:prstGeom prst="ellipse">
            <a:avLst/>
          </a:prstGeom>
          <a:solidFill>
            <a:srgbClr val="00C0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565;p76">
            <a:extLst>
              <a:ext uri="{FF2B5EF4-FFF2-40B4-BE49-F238E27FC236}">
                <a16:creationId xmlns:a16="http://schemas.microsoft.com/office/drawing/2014/main" id="{8AB11108-7C08-AE8E-E45C-E87E363AF61C}"/>
              </a:ext>
            </a:extLst>
          </p:cNvPr>
          <p:cNvSpPr/>
          <p:nvPr/>
        </p:nvSpPr>
        <p:spPr>
          <a:xfrm>
            <a:off x="9886050" y="2900128"/>
            <a:ext cx="543900" cy="543600"/>
          </a:xfrm>
          <a:prstGeom prst="ellipse">
            <a:avLst/>
          </a:prstGeom>
          <a:solidFill>
            <a:srgbClr val="00C0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031;p140">
            <a:extLst>
              <a:ext uri="{FF2B5EF4-FFF2-40B4-BE49-F238E27FC236}">
                <a16:creationId xmlns:a16="http://schemas.microsoft.com/office/drawing/2014/main" id="{96D7397F-C18A-E57A-C42C-5289A4A1A147}"/>
              </a:ext>
            </a:extLst>
          </p:cNvPr>
          <p:cNvSpPr/>
          <p:nvPr/>
        </p:nvSpPr>
        <p:spPr>
          <a:xfrm>
            <a:off x="0" y="4506907"/>
            <a:ext cx="4068000" cy="2855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3050" marR="0" lvl="0" indent="-271463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0C0F3"/>
              </a:buClr>
              <a:buSzPts val="1300"/>
              <a:buFont typeface="Calibri"/>
              <a:buChar char="➠"/>
              <a:tabLst/>
              <a:defRPr/>
            </a:pPr>
            <a:r>
              <a:rPr lang="pt-BR" sz="15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Temas trabalhados: </a:t>
            </a:r>
            <a:r>
              <a:rPr kumimoji="0" lang="pt-BR" sz="15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Leitura pedagógica do SAEB e Educação </a:t>
            </a:r>
            <a:r>
              <a:rPr lang="pt-BR" sz="15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kumimoji="0" lang="pt-BR" sz="15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ntegral</a:t>
            </a:r>
          </a:p>
          <a:p>
            <a:pPr marL="273050" marR="0" lvl="0" indent="-271463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0C0F3"/>
              </a:buClr>
              <a:buSzPts val="1300"/>
              <a:buFont typeface="Calibri"/>
              <a:buChar char="➠"/>
              <a:tabLst/>
              <a:defRPr/>
            </a:pPr>
            <a:r>
              <a:rPr kumimoji="0" lang="pt-BR" sz="15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Próximas pautas: Plano de Ação, Gestão do tempo, priorização e engajamento de time</a:t>
            </a:r>
          </a:p>
        </p:txBody>
      </p:sp>
      <p:sp>
        <p:nvSpPr>
          <p:cNvPr id="23" name="Google Shape;2031;p140">
            <a:extLst>
              <a:ext uri="{FF2B5EF4-FFF2-40B4-BE49-F238E27FC236}">
                <a16:creationId xmlns:a16="http://schemas.microsoft.com/office/drawing/2014/main" id="{FF480BD0-FB36-4586-97E0-B4A5B7A335A8}"/>
              </a:ext>
            </a:extLst>
          </p:cNvPr>
          <p:cNvSpPr/>
          <p:nvPr/>
        </p:nvSpPr>
        <p:spPr>
          <a:xfrm>
            <a:off x="4061999" y="4522673"/>
            <a:ext cx="4068000" cy="28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3050" marR="0" lvl="0" indent="-271463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0C0F3"/>
              </a:buClr>
              <a:buSzPts val="1300"/>
              <a:buFont typeface="Calibri"/>
              <a:buChar char="➠"/>
              <a:tabLst/>
              <a:defRPr/>
            </a:pPr>
            <a:r>
              <a:rPr lang="pt-BR" sz="15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Seleção do </a:t>
            </a:r>
            <a:r>
              <a:rPr kumimoji="0" lang="pt-BR" sz="15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Time de Tutores Pedagógicos e </a:t>
            </a:r>
            <a:r>
              <a:rPr lang="pt-BR" sz="15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desenho </a:t>
            </a:r>
            <a:r>
              <a:rPr kumimoji="0" lang="pt-BR" sz="15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da governança e modelo do acompanhamento - realizados por especialista</a:t>
            </a:r>
          </a:p>
          <a:p>
            <a:pPr marL="273050" marR="0" lvl="0" indent="-271463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0C0F3"/>
              </a:buClr>
              <a:buSzPts val="1300"/>
              <a:buFont typeface="Calibri"/>
              <a:buChar char="➠"/>
              <a:tabLst/>
              <a:defRPr/>
            </a:pPr>
            <a:r>
              <a:rPr kumimoji="0" lang="pt-BR" sz="15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Realização de Encontro </a:t>
            </a:r>
            <a:r>
              <a:rPr lang="pt-BR" sz="15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kumimoji="0" lang="pt-BR" sz="15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ormativo dos tutores em Março</a:t>
            </a:r>
          </a:p>
        </p:txBody>
      </p:sp>
      <p:sp>
        <p:nvSpPr>
          <p:cNvPr id="24" name="Google Shape;2031;p140">
            <a:extLst>
              <a:ext uri="{FF2B5EF4-FFF2-40B4-BE49-F238E27FC236}">
                <a16:creationId xmlns:a16="http://schemas.microsoft.com/office/drawing/2014/main" id="{9971E2B2-1767-72F4-E783-4C83A7243F75}"/>
              </a:ext>
            </a:extLst>
          </p:cNvPr>
          <p:cNvSpPr/>
          <p:nvPr/>
        </p:nvSpPr>
        <p:spPr>
          <a:xfrm>
            <a:off x="8124000" y="4522675"/>
            <a:ext cx="4068000" cy="28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3050" marR="0" lvl="0" indent="-271463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0C0F3"/>
              </a:buClr>
              <a:buSzPts val="1300"/>
              <a:buFont typeface="Calibri"/>
              <a:buChar char="➠"/>
              <a:tabLst/>
              <a:defRPr/>
            </a:pPr>
            <a:r>
              <a:rPr kumimoji="0" lang="pt-BR" sz="15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Ajustes dos procedimentos de Busca Ativa para combater a evasão, como contato com responsáveis em cada falta e registro do motivo da falta no sistema com base nas principais </a:t>
            </a:r>
            <a:r>
              <a:rPr lang="pt-BR" sz="15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kumimoji="0" lang="pt-BR" sz="15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ausas levantadas pela UNICEF</a:t>
            </a:r>
          </a:p>
          <a:p>
            <a:pPr marL="273050" marR="0" lvl="0" indent="-271463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0C0F3"/>
              </a:buClr>
              <a:buSzPts val="1300"/>
              <a:buFont typeface="Calibri"/>
              <a:buChar char="➠"/>
              <a:tabLst/>
              <a:defRPr/>
            </a:pPr>
            <a:r>
              <a:rPr kumimoji="0" lang="pt-BR" sz="15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Elaboração dos protocolos</a:t>
            </a:r>
            <a:r>
              <a:rPr lang="pt-BR" sz="15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kumimoji="0" lang="pt-BR" sz="15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orientações</a:t>
            </a:r>
            <a:r>
              <a:rPr lang="pt-BR" sz="15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e i</a:t>
            </a:r>
            <a:r>
              <a:rPr kumimoji="0" lang="pt-BR" sz="15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mplementação das novas rotinas estão previstos para Abril</a:t>
            </a:r>
            <a:br>
              <a:rPr kumimoji="0" lang="pt-BR" sz="15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br>
              <a:rPr kumimoji="0" lang="pt-BR" sz="15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endParaRPr kumimoji="0" lang="pt-BR" sz="15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9941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5A2E92-F906-1AC4-6ED6-06C71A4E2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778E64E-CBEC-CEAB-34B7-A9F6E673BF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544108" y="408786"/>
            <a:ext cx="1232945" cy="872991"/>
          </a:xfrm>
          <a:prstGeom prst="rect">
            <a:avLst/>
          </a:prstGeom>
        </p:spPr>
      </p:pic>
      <p:sp>
        <p:nvSpPr>
          <p:cNvPr id="10" name="Google Shape;366;p68">
            <a:extLst>
              <a:ext uri="{FF2B5EF4-FFF2-40B4-BE49-F238E27FC236}">
                <a16:creationId xmlns:a16="http://schemas.microsoft.com/office/drawing/2014/main" id="{BFE24C60-8729-247E-965F-7237307F9B1A}"/>
              </a:ext>
            </a:extLst>
          </p:cNvPr>
          <p:cNvSpPr txBox="1"/>
          <p:nvPr/>
        </p:nvSpPr>
        <p:spPr>
          <a:xfrm>
            <a:off x="1032325" y="2009043"/>
            <a:ext cx="9946000" cy="2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67"/>
              <a:buFont typeface="Arial"/>
              <a:buNone/>
            </a:pPr>
            <a:r>
              <a:rPr lang="pt-BR" sz="4267" b="1" noProof="0" dirty="0">
                <a:solidFill>
                  <a:schemeClr val="tx2"/>
                </a:solidFill>
                <a:latin typeface="Montserrat"/>
                <a:sym typeface="Montserrat"/>
              </a:rPr>
              <a:t>GOVERNANÇA E IMPLEMENTAÇÃO</a:t>
            </a:r>
            <a:endParaRPr lang="pt-BR" sz="900" b="0" i="0" u="none" strike="noStrike" cap="none" noProof="0"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4507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3C456-5F54-71E1-0164-83AB5D1E9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m 45">
            <a:extLst>
              <a:ext uri="{FF2B5EF4-FFF2-40B4-BE49-F238E27FC236}">
                <a16:creationId xmlns:a16="http://schemas.microsoft.com/office/drawing/2014/main" id="{4BE16535-597F-8B5A-FF03-7AE6EEA546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573293" y="233687"/>
            <a:ext cx="1232945" cy="872991"/>
          </a:xfrm>
          <a:prstGeom prst="rect">
            <a:avLst/>
          </a:prstGeom>
        </p:spPr>
      </p:pic>
      <p:sp>
        <p:nvSpPr>
          <p:cNvPr id="32" name="Google Shape;329;g32394245b06_2_297">
            <a:extLst>
              <a:ext uri="{FF2B5EF4-FFF2-40B4-BE49-F238E27FC236}">
                <a16:creationId xmlns:a16="http://schemas.microsoft.com/office/drawing/2014/main" id="{CA9CB780-B1A4-731B-2169-35A31EEED070}"/>
              </a:ext>
            </a:extLst>
          </p:cNvPr>
          <p:cNvSpPr txBox="1"/>
          <p:nvPr/>
        </p:nvSpPr>
        <p:spPr>
          <a:xfrm>
            <a:off x="466928" y="196010"/>
            <a:ext cx="996509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r>
              <a:rPr lang="pt-BR" sz="2400" kern="0" dirty="0">
                <a:solidFill>
                  <a:srgbClr val="7F7F7F"/>
                </a:solidFill>
                <a:highlight>
                  <a:srgbClr val="FFFFFF"/>
                </a:highlight>
                <a:latin typeface="Montserrat"/>
                <a:ea typeface="Calibri"/>
                <a:cs typeface="Calibri"/>
                <a:sym typeface="Montserrat"/>
              </a:rPr>
              <a:t>As entidades governamentais e o Todos Pela Educação irão colaborar e acompanhar o Plano Estratégico</a:t>
            </a:r>
            <a:endParaRPr lang="pt-BR" sz="2400" kern="0" dirty="0">
              <a:solidFill>
                <a:srgbClr val="7F7F7F"/>
              </a:solidFill>
              <a:latin typeface="Montserrat"/>
              <a:ea typeface="Calibri"/>
              <a:cs typeface="Calibri"/>
              <a:sym typeface="Calibri"/>
            </a:endParaRPr>
          </a:p>
        </p:txBody>
      </p:sp>
      <p:pic>
        <p:nvPicPr>
          <p:cNvPr id="33" name="Picture 10" descr="FAQ NFPS-E">
            <a:extLst>
              <a:ext uri="{FF2B5EF4-FFF2-40B4-BE49-F238E27FC236}">
                <a16:creationId xmlns:a16="http://schemas.microsoft.com/office/drawing/2014/main" id="{BFA9A302-9254-2F19-1161-9CBD3374B4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" t="8540" r="6400" b="8848"/>
          <a:stretch/>
        </p:blipFill>
        <p:spPr bwMode="auto">
          <a:xfrm>
            <a:off x="524078" y="1818803"/>
            <a:ext cx="2583395" cy="68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6" descr="Câmara Municipal de Florianópolis">
            <a:extLst>
              <a:ext uri="{FF2B5EF4-FFF2-40B4-BE49-F238E27FC236}">
                <a16:creationId xmlns:a16="http://schemas.microsoft.com/office/drawing/2014/main" id="{2E364E3B-19C0-BADA-F1AA-A861AAA32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689" y="3345974"/>
            <a:ext cx="1818435" cy="181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ME Florianópolis">
            <a:extLst>
              <a:ext uri="{FF2B5EF4-FFF2-40B4-BE49-F238E27FC236}">
                <a16:creationId xmlns:a16="http://schemas.microsoft.com/office/drawing/2014/main" id="{7989A998-82CF-0679-1863-24A74807DF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5" t="11008" r="13479" b="13874"/>
          <a:stretch/>
        </p:blipFill>
        <p:spPr bwMode="auto">
          <a:xfrm>
            <a:off x="990275" y="3594072"/>
            <a:ext cx="1651000" cy="13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A 2ª etapa de concurso do Ministério Público de Santa Catarina inicia  domingo - Deolhonailha">
            <a:extLst>
              <a:ext uri="{FF2B5EF4-FFF2-40B4-BE49-F238E27FC236}">
                <a16:creationId xmlns:a16="http://schemas.microsoft.com/office/drawing/2014/main" id="{E9D3BBD6-80CA-5D0C-77E0-10FC951EC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8" t="22632" r="16141" b="26564"/>
          <a:stretch/>
        </p:blipFill>
        <p:spPr bwMode="auto">
          <a:xfrm>
            <a:off x="4664184" y="3613139"/>
            <a:ext cx="2892596" cy="128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TCE-SC é citado por ações na área da transparência pública – Atricon">
            <a:extLst>
              <a:ext uri="{FF2B5EF4-FFF2-40B4-BE49-F238E27FC236}">
                <a16:creationId xmlns:a16="http://schemas.microsoft.com/office/drawing/2014/main" id="{9EB5E65D-BBD5-6093-ED33-A3922A9B0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57" y="1380574"/>
            <a:ext cx="23812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8">
            <a:extLst>
              <a:ext uri="{FF2B5EF4-FFF2-40B4-BE49-F238E27FC236}">
                <a16:creationId xmlns:a16="http://schemas.microsoft.com/office/drawing/2014/main" id="{A3118CEF-BFDB-2C5E-7283-5ED230837187}"/>
              </a:ext>
            </a:extLst>
          </p:cNvPr>
          <p:cNvGrpSpPr/>
          <p:nvPr/>
        </p:nvGrpSpPr>
        <p:grpSpPr>
          <a:xfrm>
            <a:off x="468392" y="5422939"/>
            <a:ext cx="11255217" cy="609552"/>
            <a:chOff x="366169" y="5422939"/>
            <a:chExt cx="11255217" cy="609552"/>
          </a:xfrm>
        </p:grpSpPr>
        <p:sp>
          <p:nvSpPr>
            <p:cNvPr id="39" name="Retângulo: Cantos Arredondados 45">
              <a:extLst>
                <a:ext uri="{FF2B5EF4-FFF2-40B4-BE49-F238E27FC236}">
                  <a16:creationId xmlns:a16="http://schemas.microsoft.com/office/drawing/2014/main" id="{CB2314FA-18DB-A32B-95BB-233D51AEE680}"/>
                </a:ext>
              </a:extLst>
            </p:cNvPr>
            <p:cNvSpPr/>
            <p:nvPr/>
          </p:nvSpPr>
          <p:spPr>
            <a:xfrm>
              <a:off x="366169" y="5422939"/>
              <a:ext cx="11255217" cy="609552"/>
            </a:xfrm>
            <a:prstGeom prst="roundRect">
              <a:avLst>
                <a:gd name="adj" fmla="val 10245"/>
              </a:avLst>
            </a:prstGeom>
            <a:noFill/>
            <a:ln w="25400" cap="flat" cmpd="sng" algn="ctr">
              <a:solidFill>
                <a:srgbClr val="00B0F0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40" name="Graphic 11" descr="Meeting with solid fill">
              <a:extLst>
                <a:ext uri="{FF2B5EF4-FFF2-40B4-BE49-F238E27FC236}">
                  <a16:creationId xmlns:a16="http://schemas.microsoft.com/office/drawing/2014/main" id="{6D009C59-A641-6E1B-FAAF-A9DB4F499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79645" y="5481340"/>
              <a:ext cx="507985" cy="507985"/>
            </a:xfrm>
            <a:prstGeom prst="rect">
              <a:avLst/>
            </a:prstGeom>
          </p:spPr>
        </p:pic>
        <p:sp>
          <p:nvSpPr>
            <p:cNvPr id="41" name="TextBox 12">
              <a:extLst>
                <a:ext uri="{FF2B5EF4-FFF2-40B4-BE49-F238E27FC236}">
                  <a16:creationId xmlns:a16="http://schemas.microsoft.com/office/drawing/2014/main" id="{B19694D5-5950-F534-4CF5-DB054D9AD401}"/>
                </a:ext>
              </a:extLst>
            </p:cNvPr>
            <p:cNvSpPr txBox="1"/>
            <p:nvPr/>
          </p:nvSpPr>
          <p:spPr>
            <a:xfrm>
              <a:off x="1154634" y="5466105"/>
              <a:ext cx="967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/>
                  <a:cs typeface="Arial"/>
                  <a:sym typeface="Arial"/>
                </a:rPr>
                <a:t>Promover </a:t>
              </a:r>
              <a:r>
                <a:rPr kumimoji="0" lang="pt-B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/>
                  <a:cs typeface="Arial"/>
                  <a:sym typeface="Arial"/>
                </a:rPr>
                <a:t>encontros ao menos bimestrais com as organizações</a:t>
              </a:r>
              <a:r>
                <a:rPr kumimoji="0" lang="pt-B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/>
                  <a:cs typeface="Arial"/>
                  <a:sym typeface="Arial"/>
                </a:rPr>
                <a:t>, de forma individual, para </a:t>
              </a:r>
              <a:r>
                <a:rPr kumimoji="0" lang="pt-B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/>
                  <a:cs typeface="Arial"/>
                  <a:sym typeface="Arial"/>
                </a:rPr>
                <a:t>comunicar o andamento do Plano e buscar formas de colaboração </a:t>
              </a:r>
              <a:r>
                <a:rPr kumimoji="0" lang="pt-B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/>
                  <a:cs typeface="Arial"/>
                  <a:sym typeface="Arial"/>
                </a:rPr>
                <a:t>que podem alavancar as iniciativas realizadas</a:t>
              </a:r>
              <a:endPara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cs typeface="Arial"/>
                <a:sym typeface="Arial"/>
              </a:endParaRPr>
            </a:p>
          </p:txBody>
        </p:sp>
      </p:grpSp>
      <p:pic>
        <p:nvPicPr>
          <p:cNvPr id="47" name="Picture 16" descr="Home - Todos Pela Educação">
            <a:extLst>
              <a:ext uri="{FF2B5EF4-FFF2-40B4-BE49-F238E27FC236}">
                <a16:creationId xmlns:a16="http://schemas.microsoft.com/office/drawing/2014/main" id="{A59D323A-0E0F-8DF9-1B4D-3657380C3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890" y="1721301"/>
            <a:ext cx="2358032" cy="88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035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55F30-A980-CF22-DB97-77495BA36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m 45">
            <a:extLst>
              <a:ext uri="{FF2B5EF4-FFF2-40B4-BE49-F238E27FC236}">
                <a16:creationId xmlns:a16="http://schemas.microsoft.com/office/drawing/2014/main" id="{89FE7B9B-02DA-B111-0494-3B67734855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573293" y="233687"/>
            <a:ext cx="1232945" cy="872991"/>
          </a:xfrm>
          <a:prstGeom prst="rect">
            <a:avLst/>
          </a:prstGeom>
        </p:spPr>
      </p:pic>
      <p:sp>
        <p:nvSpPr>
          <p:cNvPr id="16" name="Google Shape;328;g32394245b06_2_297">
            <a:extLst>
              <a:ext uri="{FF2B5EF4-FFF2-40B4-BE49-F238E27FC236}">
                <a16:creationId xmlns:a16="http://schemas.microsoft.com/office/drawing/2014/main" id="{5B6E10D5-CD22-A41B-DCD6-6586BD1AC5DE}"/>
              </a:ext>
            </a:extLst>
          </p:cNvPr>
          <p:cNvSpPr txBox="1"/>
          <p:nvPr/>
        </p:nvSpPr>
        <p:spPr>
          <a:xfrm>
            <a:off x="1720851" y="69920"/>
            <a:ext cx="87915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14350" indent="-514350" algn="ctr">
              <a:buClr>
                <a:srgbClr val="000000"/>
              </a:buClr>
              <a:buSzPts val="3200"/>
              <a:buFont typeface="Arial"/>
              <a:buNone/>
            </a:pPr>
            <a:endParaRPr lang="pt-BR" sz="3200" b="1" kern="0" dirty="0">
              <a:solidFill>
                <a:srgbClr val="002060"/>
              </a:solidFill>
              <a:latin typeface="Montserrat"/>
              <a:ea typeface="Tahoma"/>
              <a:cs typeface="Tahoma"/>
              <a:sym typeface="Tahoma"/>
            </a:endParaRPr>
          </a:p>
          <a:p>
            <a:pPr marL="514350" indent="-514350" algn="ctr">
              <a:buClr>
                <a:srgbClr val="000000"/>
              </a:buClr>
              <a:buSzPts val="3200"/>
              <a:buFont typeface="Arial"/>
              <a:buNone/>
            </a:pPr>
            <a:endParaRPr lang="pt-BR" sz="3200" b="1" kern="0" dirty="0">
              <a:solidFill>
                <a:srgbClr val="002060"/>
              </a:solidFill>
              <a:latin typeface="Montserrat"/>
              <a:ea typeface="Tahoma"/>
              <a:cs typeface="Tahoma"/>
              <a:sym typeface="Tahoma"/>
            </a:endParaRPr>
          </a:p>
          <a:p>
            <a:pPr marL="514350" indent="-514350">
              <a:buClr>
                <a:srgbClr val="000000"/>
              </a:buClr>
              <a:buSzPts val="3200"/>
              <a:buFont typeface="Arial"/>
              <a:buNone/>
            </a:pPr>
            <a:endParaRPr lang="pt-BR" sz="3200" b="1" kern="0" dirty="0">
              <a:solidFill>
                <a:srgbClr val="002060"/>
              </a:solidFill>
              <a:latin typeface="Montserrat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329;g32394245b06_2_297">
            <a:extLst>
              <a:ext uri="{FF2B5EF4-FFF2-40B4-BE49-F238E27FC236}">
                <a16:creationId xmlns:a16="http://schemas.microsoft.com/office/drawing/2014/main" id="{085AF777-1CB4-0BBC-BAC1-90BABDEA14E1}"/>
              </a:ext>
            </a:extLst>
          </p:cNvPr>
          <p:cNvSpPr txBox="1"/>
          <p:nvPr/>
        </p:nvSpPr>
        <p:spPr>
          <a:xfrm>
            <a:off x="466928" y="196010"/>
            <a:ext cx="1000422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r>
              <a:rPr lang="pt-BR" sz="2400" kern="0" dirty="0">
                <a:solidFill>
                  <a:srgbClr val="7F7F7F"/>
                </a:solidFill>
                <a:highlight>
                  <a:srgbClr val="FFFFFF"/>
                </a:highlight>
                <a:latin typeface="Montserrat"/>
                <a:ea typeface="Calibri"/>
                <a:cs typeface="Calibri"/>
                <a:sym typeface="Montserrat"/>
              </a:rPr>
              <a:t>Por fim, queremos estar </a:t>
            </a:r>
            <a:r>
              <a:rPr lang="pt-BR" sz="2400" b="1" kern="0" dirty="0">
                <a:solidFill>
                  <a:srgbClr val="7F7F7F"/>
                </a:solidFill>
                <a:highlight>
                  <a:srgbClr val="FFFFFF"/>
                </a:highlight>
                <a:latin typeface="Montserrat"/>
                <a:ea typeface="Calibri"/>
                <a:cs typeface="Calibri"/>
                <a:sym typeface="Montserrat"/>
              </a:rPr>
              <a:t>próximos da Sociedade Civil Organizada</a:t>
            </a:r>
            <a:r>
              <a:rPr lang="pt-BR" sz="2400" kern="0" dirty="0">
                <a:solidFill>
                  <a:srgbClr val="7F7F7F"/>
                </a:solidFill>
                <a:highlight>
                  <a:srgbClr val="FFFFFF"/>
                </a:highlight>
                <a:latin typeface="Montserrat"/>
                <a:ea typeface="Calibri"/>
                <a:cs typeface="Calibri"/>
                <a:sym typeface="Montserrat"/>
              </a:rPr>
              <a:t> para trocas de conhecimentos e experiências</a:t>
            </a:r>
            <a:endParaRPr lang="pt-BR" sz="2400" kern="0" dirty="0">
              <a:solidFill>
                <a:srgbClr val="7F7F7F"/>
              </a:solidFill>
              <a:latin typeface="Montserrat"/>
              <a:ea typeface="Calibri"/>
              <a:cs typeface="Calibri"/>
              <a:sym typeface="Calibri"/>
            </a:endParaRPr>
          </a:p>
        </p:txBody>
      </p:sp>
      <p:grpSp>
        <p:nvGrpSpPr>
          <p:cNvPr id="18" name="Group 8">
            <a:extLst>
              <a:ext uri="{FF2B5EF4-FFF2-40B4-BE49-F238E27FC236}">
                <a16:creationId xmlns:a16="http://schemas.microsoft.com/office/drawing/2014/main" id="{F91AC338-DD55-FF73-FC20-9D436FE71086}"/>
              </a:ext>
            </a:extLst>
          </p:cNvPr>
          <p:cNvGrpSpPr/>
          <p:nvPr/>
        </p:nvGrpSpPr>
        <p:grpSpPr>
          <a:xfrm>
            <a:off x="314921" y="1923756"/>
            <a:ext cx="11562157" cy="3673179"/>
            <a:chOff x="466928" y="1669224"/>
            <a:chExt cx="11562157" cy="3673179"/>
          </a:xfrm>
        </p:grpSpPr>
        <p:grpSp>
          <p:nvGrpSpPr>
            <p:cNvPr id="19" name="Group 5">
              <a:extLst>
                <a:ext uri="{FF2B5EF4-FFF2-40B4-BE49-F238E27FC236}">
                  <a16:creationId xmlns:a16="http://schemas.microsoft.com/office/drawing/2014/main" id="{CD6EACD0-3C60-8CE1-5666-5D2AE8DD1ECD}"/>
                </a:ext>
              </a:extLst>
            </p:cNvPr>
            <p:cNvGrpSpPr/>
            <p:nvPr/>
          </p:nvGrpSpPr>
          <p:grpSpPr>
            <a:xfrm>
              <a:off x="466928" y="1669224"/>
              <a:ext cx="11562157" cy="2804256"/>
              <a:chOff x="466928" y="1669224"/>
              <a:chExt cx="11562157" cy="2804256"/>
            </a:xfrm>
          </p:grpSpPr>
          <p:pic>
            <p:nvPicPr>
              <p:cNvPr id="23" name="Picture 2">
                <a:extLst>
                  <a:ext uri="{FF2B5EF4-FFF2-40B4-BE49-F238E27FC236}">
                    <a16:creationId xmlns:a16="http://schemas.microsoft.com/office/drawing/2014/main" id="{39E95159-1405-69C5-F869-BA0FF9DE77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6928" y="1669224"/>
                <a:ext cx="5975838" cy="2793370"/>
              </a:xfrm>
              <a:prstGeom prst="rect">
                <a:avLst/>
              </a:prstGeom>
            </p:spPr>
          </p:pic>
          <p:pic>
            <p:nvPicPr>
              <p:cNvPr id="24" name="Picture 4">
                <a:extLst>
                  <a:ext uri="{FF2B5EF4-FFF2-40B4-BE49-F238E27FC236}">
                    <a16:creationId xmlns:a16="http://schemas.microsoft.com/office/drawing/2014/main" id="{C886D0DA-0E59-B7A8-BCE2-4462C38893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b="22843"/>
              <a:stretch/>
            </p:blipFill>
            <p:spPr>
              <a:xfrm>
                <a:off x="6366565" y="1680110"/>
                <a:ext cx="5662520" cy="2793370"/>
              </a:xfrm>
              <a:prstGeom prst="rect">
                <a:avLst/>
              </a:prstGeom>
            </p:spPr>
          </p:pic>
        </p:grpSp>
        <p:grpSp>
          <p:nvGrpSpPr>
            <p:cNvPr id="20" name="Group 3">
              <a:extLst>
                <a:ext uri="{FF2B5EF4-FFF2-40B4-BE49-F238E27FC236}">
                  <a16:creationId xmlns:a16="http://schemas.microsoft.com/office/drawing/2014/main" id="{D4FE7A5D-9F34-C7BD-1A91-DC7F802D9C2F}"/>
                </a:ext>
              </a:extLst>
            </p:cNvPr>
            <p:cNvGrpSpPr/>
            <p:nvPr/>
          </p:nvGrpSpPr>
          <p:grpSpPr>
            <a:xfrm>
              <a:off x="1872837" y="4492127"/>
              <a:ext cx="8750338" cy="850276"/>
              <a:chOff x="469062" y="4492127"/>
              <a:chExt cx="8750338" cy="850276"/>
            </a:xfrm>
          </p:grpSpPr>
          <p:pic>
            <p:nvPicPr>
              <p:cNvPr id="21" name="Picture 7">
                <a:extLst>
                  <a:ext uri="{FF2B5EF4-FFF2-40B4-BE49-F238E27FC236}">
                    <a16:creationId xmlns:a16="http://schemas.microsoft.com/office/drawing/2014/main" id="{0E476D4E-DE47-A3DE-33A7-95E2CF2097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27487" y="4492127"/>
                <a:ext cx="3091913" cy="850276"/>
              </a:xfrm>
              <a:prstGeom prst="rect">
                <a:avLst/>
              </a:prstGeom>
            </p:spPr>
          </p:pic>
          <p:pic>
            <p:nvPicPr>
              <p:cNvPr id="22" name="Picture 9">
                <a:extLst>
                  <a:ext uri="{FF2B5EF4-FFF2-40B4-BE49-F238E27FC236}">
                    <a16:creationId xmlns:a16="http://schemas.microsoft.com/office/drawing/2014/main" id="{0CC1CF94-3A9F-54FF-DAED-687AEFB720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9062" y="4572822"/>
                <a:ext cx="5855540" cy="688887"/>
              </a:xfrm>
              <a:prstGeom prst="rect">
                <a:avLst/>
              </a:prstGeom>
            </p:spPr>
          </p:pic>
        </p:grpSp>
      </p:grpSp>
      <p:grpSp>
        <p:nvGrpSpPr>
          <p:cNvPr id="25" name="Group 16">
            <a:extLst>
              <a:ext uri="{FF2B5EF4-FFF2-40B4-BE49-F238E27FC236}">
                <a16:creationId xmlns:a16="http://schemas.microsoft.com/office/drawing/2014/main" id="{F5A3B2B6-EB82-D141-BA05-814B1B8E2F3E}"/>
              </a:ext>
            </a:extLst>
          </p:cNvPr>
          <p:cNvGrpSpPr/>
          <p:nvPr/>
        </p:nvGrpSpPr>
        <p:grpSpPr>
          <a:xfrm>
            <a:off x="468392" y="5769525"/>
            <a:ext cx="11255217" cy="609552"/>
            <a:chOff x="366169" y="5422939"/>
            <a:chExt cx="11255217" cy="609552"/>
          </a:xfrm>
        </p:grpSpPr>
        <p:sp>
          <p:nvSpPr>
            <p:cNvPr id="26" name="Retângulo: Cantos Arredondados 45">
              <a:extLst>
                <a:ext uri="{FF2B5EF4-FFF2-40B4-BE49-F238E27FC236}">
                  <a16:creationId xmlns:a16="http://schemas.microsoft.com/office/drawing/2014/main" id="{A1CB7C96-10F6-2050-B3A1-C7B8CD2FCDB9}"/>
                </a:ext>
              </a:extLst>
            </p:cNvPr>
            <p:cNvSpPr/>
            <p:nvPr/>
          </p:nvSpPr>
          <p:spPr>
            <a:xfrm>
              <a:off x="366169" y="5422939"/>
              <a:ext cx="11255217" cy="609552"/>
            </a:xfrm>
            <a:prstGeom prst="roundRect">
              <a:avLst>
                <a:gd name="adj" fmla="val 10245"/>
              </a:avLst>
            </a:prstGeom>
            <a:noFill/>
            <a:ln w="25400" cap="flat" cmpd="sng" algn="ctr">
              <a:solidFill>
                <a:srgbClr val="00B0F0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7" name="TextBox 14">
              <a:extLst>
                <a:ext uri="{FF2B5EF4-FFF2-40B4-BE49-F238E27FC236}">
                  <a16:creationId xmlns:a16="http://schemas.microsoft.com/office/drawing/2014/main" id="{158690AD-52A0-4BD5-FBD0-F57BA16C6243}"/>
                </a:ext>
              </a:extLst>
            </p:cNvPr>
            <p:cNvSpPr txBox="1"/>
            <p:nvPr/>
          </p:nvSpPr>
          <p:spPr>
            <a:xfrm>
              <a:off x="1154633" y="5466105"/>
              <a:ext cx="104667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/>
                  <a:cs typeface="Arial"/>
                  <a:sym typeface="Arial"/>
                </a:rPr>
                <a:t>Promover </a:t>
              </a:r>
              <a:r>
                <a:rPr kumimoji="0" lang="pt-B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/>
                  <a:cs typeface="Arial"/>
                  <a:sym typeface="Arial"/>
                </a:rPr>
                <a:t>encontros trimestrais com as organizações </a:t>
              </a:r>
              <a:r>
                <a:rPr kumimoji="0" lang="pt-B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/>
                  <a:cs typeface="Arial"/>
                  <a:sym typeface="Arial"/>
                </a:rPr>
                <a:t>para </a:t>
              </a:r>
              <a:r>
                <a:rPr kumimoji="0" lang="pt-B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/>
                  <a:cs typeface="Arial"/>
                  <a:sym typeface="Arial"/>
                </a:rPr>
                <a:t>atualizações do andamento do </a:t>
              </a:r>
              <a:br>
                <a:rPr kumimoji="0" lang="pt-B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/>
                  <a:cs typeface="Arial"/>
                  <a:sym typeface="Arial"/>
                </a:rPr>
              </a:br>
              <a:r>
                <a:rPr kumimoji="0" lang="pt-B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/>
                  <a:cs typeface="Arial"/>
                  <a:sym typeface="Arial"/>
                </a:rPr>
                <a:t>Plano Estratégico </a:t>
              </a:r>
              <a:r>
                <a:rPr kumimoji="0" lang="pt-B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/>
                  <a:cs typeface="Arial"/>
                  <a:sym typeface="Arial"/>
                </a:rPr>
                <a:t>e abrir </a:t>
              </a:r>
              <a:r>
                <a:rPr kumimoji="0" lang="pt-B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/>
                  <a:cs typeface="Arial"/>
                  <a:sym typeface="Arial"/>
                </a:rPr>
                <a:t>espaço para feedbacks, sugestões e parcerias</a:t>
              </a:r>
            </a:p>
          </p:txBody>
        </p:sp>
      </p:grpSp>
      <p:pic>
        <p:nvPicPr>
          <p:cNvPr id="28" name="Graphic 1" descr="Meeting with solid fill">
            <a:extLst>
              <a:ext uri="{FF2B5EF4-FFF2-40B4-BE49-F238E27FC236}">
                <a16:creationId xmlns:a16="http://schemas.microsoft.com/office/drawing/2014/main" id="{F680446C-1818-6B3F-93EE-CE14C88C84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1868" y="5827926"/>
            <a:ext cx="507985" cy="507985"/>
          </a:xfrm>
          <a:prstGeom prst="rect">
            <a:avLst/>
          </a:prstGeom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id="{9EEDCC03-85EE-E9F7-E832-93C096AEB7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9" t="17894" r="25294" b="20952"/>
          <a:stretch/>
        </p:blipFill>
        <p:spPr bwMode="auto">
          <a:xfrm>
            <a:off x="5408613" y="1188118"/>
            <a:ext cx="1374775" cy="80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888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968647-3C5A-396F-A5C5-AB764BA27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6C98A57-46F3-280D-6A6B-B29097DC6E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544108" y="408786"/>
            <a:ext cx="1232945" cy="872991"/>
          </a:xfrm>
          <a:prstGeom prst="rect">
            <a:avLst/>
          </a:prstGeom>
        </p:spPr>
      </p:pic>
      <p:sp>
        <p:nvSpPr>
          <p:cNvPr id="10" name="Google Shape;366;p68">
            <a:extLst>
              <a:ext uri="{FF2B5EF4-FFF2-40B4-BE49-F238E27FC236}">
                <a16:creationId xmlns:a16="http://schemas.microsoft.com/office/drawing/2014/main" id="{4FE08CE0-A7E5-5B01-061C-A19E1371301C}"/>
              </a:ext>
            </a:extLst>
          </p:cNvPr>
          <p:cNvSpPr txBox="1"/>
          <p:nvPr/>
        </p:nvSpPr>
        <p:spPr>
          <a:xfrm>
            <a:off x="1032325" y="2009043"/>
            <a:ext cx="9946000" cy="2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67"/>
              <a:buFont typeface="Arial"/>
              <a:buNone/>
              <a:tabLst/>
              <a:defRPr/>
            </a:pPr>
            <a:r>
              <a:rPr lang="pt-BR" sz="4267" b="1" dirty="0">
                <a:solidFill>
                  <a:srgbClr val="44546A"/>
                </a:solidFill>
                <a:latin typeface="Montserrat"/>
                <a:sym typeface="Montserrat"/>
              </a:rPr>
              <a:t>LIDERANÇA</a:t>
            </a:r>
            <a:endParaRPr kumimoji="0" lang="pt-BR" sz="9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0774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F5B15D-C5F5-F944-A6CF-0008D48C2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5F37AF-5975-70EB-C55E-20580ED0C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21" y="241935"/>
            <a:ext cx="8654029" cy="553616"/>
          </a:xfrm>
        </p:spPr>
        <p:txBody>
          <a:bodyPr>
            <a:normAutofit/>
          </a:bodyPr>
          <a:lstStyle/>
          <a:p>
            <a:r>
              <a:rPr lang="pt-BR" sz="3200" noProof="0" dirty="0">
                <a:latin typeface="School Book New" panose="02000500000000000000" pitchFamily="2" charset="0"/>
              </a:rPr>
              <a:t>LIDERANÇA TRANSFORMADORA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F1CE329-5071-EB00-8D31-3D7B3D51B5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505441" y="241935"/>
            <a:ext cx="1491863" cy="1056319"/>
          </a:xfrm>
          <a:prstGeom prst="rect">
            <a:avLst/>
          </a:prstGeom>
        </p:spPr>
      </p:pic>
      <p:sp>
        <p:nvSpPr>
          <p:cNvPr id="29" name="Google Shape;419;p53">
            <a:extLst>
              <a:ext uri="{FF2B5EF4-FFF2-40B4-BE49-F238E27FC236}">
                <a16:creationId xmlns:a16="http://schemas.microsoft.com/office/drawing/2014/main" id="{3A82A843-773A-5A46-D4D0-7CE069D68FFE}"/>
              </a:ext>
            </a:extLst>
          </p:cNvPr>
          <p:cNvSpPr txBox="1"/>
          <p:nvPr/>
        </p:nvSpPr>
        <p:spPr>
          <a:xfrm>
            <a:off x="474532" y="3183304"/>
            <a:ext cx="2114000" cy="5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33" tIns="22867" rIns="45733" bIns="22867" anchor="t" anchorCtr="0">
            <a:noAutofit/>
          </a:bodyPr>
          <a:lstStyle/>
          <a:p>
            <a:pPr algn="ctr">
              <a:buClr>
                <a:srgbClr val="7F7F7F"/>
              </a:buClr>
              <a:buSzPts val="1200"/>
            </a:pPr>
            <a:r>
              <a:rPr lang="pt-BR" sz="1733" noProof="0" dirty="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SENSO DE URGÊNCIA</a:t>
            </a:r>
            <a:endParaRPr lang="pt-BR" sz="1733" b="1" noProof="0" dirty="0">
              <a:solidFill>
                <a:srgbClr val="00C0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420;p53">
            <a:extLst>
              <a:ext uri="{FF2B5EF4-FFF2-40B4-BE49-F238E27FC236}">
                <a16:creationId xmlns:a16="http://schemas.microsoft.com/office/drawing/2014/main" id="{BDBF0699-8C83-0C4F-BC19-848D4543B605}"/>
              </a:ext>
            </a:extLst>
          </p:cNvPr>
          <p:cNvSpPr/>
          <p:nvPr/>
        </p:nvSpPr>
        <p:spPr>
          <a:xfrm>
            <a:off x="1045462" y="2177402"/>
            <a:ext cx="1079684" cy="937416"/>
          </a:xfrm>
          <a:custGeom>
            <a:avLst/>
            <a:gdLst/>
            <a:ahLst/>
            <a:cxnLst/>
            <a:rect l="l" t="t" r="r" b="b"/>
            <a:pathLst>
              <a:path w="1939" h="1735" extrusionOk="0">
                <a:moveTo>
                  <a:pt x="1912" y="969"/>
                </a:moveTo>
                <a:lnTo>
                  <a:pt x="1529" y="1632"/>
                </a:lnTo>
                <a:cubicBezTo>
                  <a:pt x="1492" y="1695"/>
                  <a:pt x="1425" y="1735"/>
                  <a:pt x="1353" y="1735"/>
                </a:cubicBezTo>
                <a:lnTo>
                  <a:pt x="587" y="1735"/>
                </a:lnTo>
                <a:cubicBezTo>
                  <a:pt x="514" y="1735"/>
                  <a:pt x="446" y="1695"/>
                  <a:pt x="411" y="1632"/>
                </a:cubicBezTo>
                <a:lnTo>
                  <a:pt x="28" y="969"/>
                </a:lnTo>
                <a:cubicBezTo>
                  <a:pt x="-9" y="907"/>
                  <a:pt x="-9" y="828"/>
                  <a:pt x="28" y="766"/>
                </a:cubicBezTo>
                <a:lnTo>
                  <a:pt x="411" y="103"/>
                </a:lnTo>
                <a:cubicBezTo>
                  <a:pt x="446" y="39"/>
                  <a:pt x="514" y="0"/>
                  <a:pt x="587" y="0"/>
                </a:cubicBezTo>
                <a:lnTo>
                  <a:pt x="1353" y="0"/>
                </a:lnTo>
                <a:cubicBezTo>
                  <a:pt x="1425" y="0"/>
                  <a:pt x="1492" y="39"/>
                  <a:pt x="1529" y="103"/>
                </a:cubicBezTo>
                <a:lnTo>
                  <a:pt x="1912" y="766"/>
                </a:lnTo>
                <a:cubicBezTo>
                  <a:pt x="1949" y="828"/>
                  <a:pt x="1949" y="907"/>
                  <a:pt x="1912" y="969"/>
                </a:cubicBezTo>
                <a:close/>
              </a:path>
            </a:pathLst>
          </a:custGeom>
          <a:solidFill>
            <a:srgbClr val="00A0D7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45000" tIns="22500" rIns="45000" bIns="22500" anchor="ctr" anchorCtr="1">
            <a:noAutofit/>
          </a:bodyPr>
          <a:lstStyle/>
          <a:p>
            <a:pPr>
              <a:buClr>
                <a:schemeClr val="dk1"/>
              </a:buClr>
              <a:buSzPts val="700"/>
            </a:pPr>
            <a:endParaRPr lang="pt-BR" sz="933" noProof="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" name="Google Shape;422;p53">
            <a:extLst>
              <a:ext uri="{FF2B5EF4-FFF2-40B4-BE49-F238E27FC236}">
                <a16:creationId xmlns:a16="http://schemas.microsoft.com/office/drawing/2014/main" id="{8C4359C8-5348-5DBF-03C7-EFBA9789E018}"/>
              </a:ext>
            </a:extLst>
          </p:cNvPr>
          <p:cNvSpPr txBox="1"/>
          <p:nvPr/>
        </p:nvSpPr>
        <p:spPr>
          <a:xfrm>
            <a:off x="2542578" y="3196416"/>
            <a:ext cx="2441200" cy="5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33" tIns="22867" rIns="45733" bIns="22867" anchor="t" anchorCtr="0">
            <a:noAutofit/>
          </a:bodyPr>
          <a:lstStyle/>
          <a:p>
            <a:pPr algn="ctr">
              <a:buClr>
                <a:srgbClr val="7F7F7F"/>
              </a:buClr>
              <a:buSzPts val="1200"/>
            </a:pPr>
            <a:r>
              <a:rPr lang="pt-BR" sz="1733" noProof="0" dirty="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FOCO NA APRENDIZAGEM</a:t>
            </a:r>
            <a:endParaRPr lang="pt-BR" sz="1733" b="1" noProof="0" dirty="0">
              <a:solidFill>
                <a:srgbClr val="00C0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423;p53">
            <a:extLst>
              <a:ext uri="{FF2B5EF4-FFF2-40B4-BE49-F238E27FC236}">
                <a16:creationId xmlns:a16="http://schemas.microsoft.com/office/drawing/2014/main" id="{248F0D20-A523-3691-1B21-9DC212C1DB5E}"/>
              </a:ext>
            </a:extLst>
          </p:cNvPr>
          <p:cNvSpPr/>
          <p:nvPr/>
        </p:nvSpPr>
        <p:spPr>
          <a:xfrm>
            <a:off x="3247882" y="2190514"/>
            <a:ext cx="1079684" cy="937416"/>
          </a:xfrm>
          <a:custGeom>
            <a:avLst/>
            <a:gdLst/>
            <a:ahLst/>
            <a:cxnLst/>
            <a:rect l="l" t="t" r="r" b="b"/>
            <a:pathLst>
              <a:path w="1939" h="1735" extrusionOk="0">
                <a:moveTo>
                  <a:pt x="1912" y="969"/>
                </a:moveTo>
                <a:lnTo>
                  <a:pt x="1529" y="1632"/>
                </a:lnTo>
                <a:cubicBezTo>
                  <a:pt x="1492" y="1695"/>
                  <a:pt x="1425" y="1735"/>
                  <a:pt x="1353" y="1735"/>
                </a:cubicBezTo>
                <a:lnTo>
                  <a:pt x="587" y="1735"/>
                </a:lnTo>
                <a:cubicBezTo>
                  <a:pt x="514" y="1735"/>
                  <a:pt x="446" y="1695"/>
                  <a:pt x="411" y="1632"/>
                </a:cubicBezTo>
                <a:lnTo>
                  <a:pt x="28" y="969"/>
                </a:lnTo>
                <a:cubicBezTo>
                  <a:pt x="-9" y="907"/>
                  <a:pt x="-9" y="828"/>
                  <a:pt x="28" y="766"/>
                </a:cubicBezTo>
                <a:lnTo>
                  <a:pt x="411" y="103"/>
                </a:lnTo>
                <a:cubicBezTo>
                  <a:pt x="446" y="39"/>
                  <a:pt x="514" y="0"/>
                  <a:pt x="587" y="0"/>
                </a:cubicBezTo>
                <a:lnTo>
                  <a:pt x="1353" y="0"/>
                </a:lnTo>
                <a:cubicBezTo>
                  <a:pt x="1425" y="0"/>
                  <a:pt x="1492" y="39"/>
                  <a:pt x="1529" y="103"/>
                </a:cubicBezTo>
                <a:lnTo>
                  <a:pt x="1912" y="766"/>
                </a:lnTo>
                <a:cubicBezTo>
                  <a:pt x="1949" y="828"/>
                  <a:pt x="1949" y="907"/>
                  <a:pt x="1912" y="969"/>
                </a:cubicBezTo>
                <a:close/>
              </a:path>
            </a:pathLst>
          </a:custGeom>
          <a:solidFill>
            <a:srgbClr val="004A8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45000" tIns="22500" rIns="45000" bIns="22500" anchor="ctr" anchorCtr="1">
            <a:noAutofit/>
          </a:bodyPr>
          <a:lstStyle/>
          <a:p>
            <a:pPr>
              <a:buClr>
                <a:schemeClr val="dk1"/>
              </a:buClr>
              <a:buSzPts val="700"/>
            </a:pPr>
            <a:endParaRPr lang="pt-BR" sz="933" noProof="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" name="Google Shape;424;p53">
            <a:extLst>
              <a:ext uri="{FF2B5EF4-FFF2-40B4-BE49-F238E27FC236}">
                <a16:creationId xmlns:a16="http://schemas.microsoft.com/office/drawing/2014/main" id="{3D931B65-1753-7696-24FF-20AF232139A6}"/>
              </a:ext>
            </a:extLst>
          </p:cNvPr>
          <p:cNvSpPr txBox="1"/>
          <p:nvPr/>
        </p:nvSpPr>
        <p:spPr>
          <a:xfrm>
            <a:off x="9383479" y="3264901"/>
            <a:ext cx="2114000" cy="5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33" tIns="22867" rIns="45733" bIns="22867" anchor="t" anchorCtr="0">
            <a:noAutofit/>
          </a:bodyPr>
          <a:lstStyle/>
          <a:p>
            <a:pPr algn="ctr">
              <a:buClr>
                <a:srgbClr val="7F7F7F"/>
              </a:buClr>
              <a:buSzPts val="1200"/>
            </a:pPr>
            <a:r>
              <a:rPr lang="pt-BR" sz="1733" noProof="0" dirty="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CORAGEM E RESILIÊNCIA</a:t>
            </a:r>
            <a:endParaRPr lang="pt-BR" sz="1733" b="1" noProof="0" dirty="0">
              <a:solidFill>
                <a:srgbClr val="00C0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425;p53">
            <a:extLst>
              <a:ext uri="{FF2B5EF4-FFF2-40B4-BE49-F238E27FC236}">
                <a16:creationId xmlns:a16="http://schemas.microsoft.com/office/drawing/2014/main" id="{77D5D679-CE58-A5BA-365C-4B6D95680DC8}"/>
              </a:ext>
            </a:extLst>
          </p:cNvPr>
          <p:cNvSpPr/>
          <p:nvPr/>
        </p:nvSpPr>
        <p:spPr>
          <a:xfrm>
            <a:off x="9954409" y="2245888"/>
            <a:ext cx="1079684" cy="937416"/>
          </a:xfrm>
          <a:custGeom>
            <a:avLst/>
            <a:gdLst/>
            <a:ahLst/>
            <a:cxnLst/>
            <a:rect l="l" t="t" r="r" b="b"/>
            <a:pathLst>
              <a:path w="1939" h="1735" extrusionOk="0">
                <a:moveTo>
                  <a:pt x="1912" y="969"/>
                </a:moveTo>
                <a:lnTo>
                  <a:pt x="1529" y="1632"/>
                </a:lnTo>
                <a:cubicBezTo>
                  <a:pt x="1492" y="1695"/>
                  <a:pt x="1425" y="1735"/>
                  <a:pt x="1353" y="1735"/>
                </a:cubicBezTo>
                <a:lnTo>
                  <a:pt x="587" y="1735"/>
                </a:lnTo>
                <a:cubicBezTo>
                  <a:pt x="514" y="1735"/>
                  <a:pt x="446" y="1695"/>
                  <a:pt x="411" y="1632"/>
                </a:cubicBezTo>
                <a:lnTo>
                  <a:pt x="28" y="969"/>
                </a:lnTo>
                <a:cubicBezTo>
                  <a:pt x="-9" y="907"/>
                  <a:pt x="-9" y="828"/>
                  <a:pt x="28" y="766"/>
                </a:cubicBezTo>
                <a:lnTo>
                  <a:pt x="411" y="103"/>
                </a:lnTo>
                <a:cubicBezTo>
                  <a:pt x="446" y="39"/>
                  <a:pt x="514" y="0"/>
                  <a:pt x="587" y="0"/>
                </a:cubicBezTo>
                <a:lnTo>
                  <a:pt x="1353" y="0"/>
                </a:lnTo>
                <a:cubicBezTo>
                  <a:pt x="1425" y="0"/>
                  <a:pt x="1492" y="39"/>
                  <a:pt x="1529" y="103"/>
                </a:cubicBezTo>
                <a:lnTo>
                  <a:pt x="1912" y="766"/>
                </a:lnTo>
                <a:cubicBezTo>
                  <a:pt x="1949" y="828"/>
                  <a:pt x="1949" y="907"/>
                  <a:pt x="1912" y="969"/>
                </a:cubicBezTo>
                <a:close/>
              </a:path>
            </a:pathLst>
          </a:custGeom>
          <a:solidFill>
            <a:srgbClr val="BF9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45000" tIns="22500" rIns="45000" bIns="22500" anchor="ctr" anchorCtr="1">
            <a:noAutofit/>
          </a:bodyPr>
          <a:lstStyle/>
          <a:p>
            <a:pPr>
              <a:buClr>
                <a:schemeClr val="dk1"/>
              </a:buClr>
              <a:buSzPts val="700"/>
            </a:pPr>
            <a:endParaRPr lang="pt-BR" sz="933" noProof="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" name="Google Shape;426;p53">
            <a:extLst>
              <a:ext uri="{FF2B5EF4-FFF2-40B4-BE49-F238E27FC236}">
                <a16:creationId xmlns:a16="http://schemas.microsoft.com/office/drawing/2014/main" id="{13B6235B-63BC-D060-DD9A-C68FA59D9F09}"/>
              </a:ext>
            </a:extLst>
          </p:cNvPr>
          <p:cNvSpPr txBox="1"/>
          <p:nvPr/>
        </p:nvSpPr>
        <p:spPr>
          <a:xfrm>
            <a:off x="4955271" y="3222920"/>
            <a:ext cx="2325400" cy="5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33" tIns="22867" rIns="45733" bIns="22867" anchor="t" anchorCtr="0">
            <a:noAutofit/>
          </a:bodyPr>
          <a:lstStyle/>
          <a:p>
            <a:pPr algn="ctr">
              <a:buClr>
                <a:srgbClr val="7F7F7F"/>
              </a:buClr>
              <a:buSzPts val="1200"/>
            </a:pPr>
            <a:r>
              <a:rPr lang="pt-BR" sz="1733" noProof="0" dirty="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GOVERNANÇA E IMPLEMENTAÇÃO</a:t>
            </a:r>
            <a:endParaRPr lang="pt-BR" sz="1733" b="1" noProof="0" dirty="0">
              <a:solidFill>
                <a:srgbClr val="00C0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427;p53">
            <a:extLst>
              <a:ext uri="{FF2B5EF4-FFF2-40B4-BE49-F238E27FC236}">
                <a16:creationId xmlns:a16="http://schemas.microsoft.com/office/drawing/2014/main" id="{ADB253A5-CADD-D3E0-F0F4-0928264773F3}"/>
              </a:ext>
            </a:extLst>
          </p:cNvPr>
          <p:cNvSpPr/>
          <p:nvPr/>
        </p:nvSpPr>
        <p:spPr>
          <a:xfrm>
            <a:off x="5568297" y="2177402"/>
            <a:ext cx="1079684" cy="937416"/>
          </a:xfrm>
          <a:custGeom>
            <a:avLst/>
            <a:gdLst/>
            <a:ahLst/>
            <a:cxnLst/>
            <a:rect l="l" t="t" r="r" b="b"/>
            <a:pathLst>
              <a:path w="1939" h="1735" extrusionOk="0">
                <a:moveTo>
                  <a:pt x="1912" y="969"/>
                </a:moveTo>
                <a:lnTo>
                  <a:pt x="1529" y="1632"/>
                </a:lnTo>
                <a:cubicBezTo>
                  <a:pt x="1492" y="1695"/>
                  <a:pt x="1425" y="1735"/>
                  <a:pt x="1353" y="1735"/>
                </a:cubicBezTo>
                <a:lnTo>
                  <a:pt x="587" y="1735"/>
                </a:lnTo>
                <a:cubicBezTo>
                  <a:pt x="514" y="1735"/>
                  <a:pt x="446" y="1695"/>
                  <a:pt x="411" y="1632"/>
                </a:cubicBezTo>
                <a:lnTo>
                  <a:pt x="28" y="969"/>
                </a:lnTo>
                <a:cubicBezTo>
                  <a:pt x="-9" y="907"/>
                  <a:pt x="-9" y="828"/>
                  <a:pt x="28" y="766"/>
                </a:cubicBezTo>
                <a:lnTo>
                  <a:pt x="411" y="103"/>
                </a:lnTo>
                <a:cubicBezTo>
                  <a:pt x="446" y="39"/>
                  <a:pt x="514" y="0"/>
                  <a:pt x="587" y="0"/>
                </a:cubicBezTo>
                <a:lnTo>
                  <a:pt x="1353" y="0"/>
                </a:lnTo>
                <a:cubicBezTo>
                  <a:pt x="1425" y="0"/>
                  <a:pt x="1492" y="39"/>
                  <a:pt x="1529" y="103"/>
                </a:cubicBezTo>
                <a:lnTo>
                  <a:pt x="1912" y="766"/>
                </a:lnTo>
                <a:cubicBezTo>
                  <a:pt x="1949" y="828"/>
                  <a:pt x="1949" y="907"/>
                  <a:pt x="1912" y="969"/>
                </a:cubicBezTo>
                <a:close/>
              </a:path>
            </a:pathLst>
          </a:custGeom>
          <a:solidFill>
            <a:srgbClr val="44546A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45000" tIns="22500" rIns="45000" bIns="22500" anchor="ctr" anchorCtr="1">
            <a:noAutofit/>
          </a:bodyPr>
          <a:lstStyle/>
          <a:p>
            <a:pPr>
              <a:buClr>
                <a:schemeClr val="dk1"/>
              </a:buClr>
              <a:buSzPts val="700"/>
            </a:pPr>
            <a:endParaRPr lang="pt-BR" sz="933" noProof="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1" name="Google Shape;436;p53">
            <a:extLst>
              <a:ext uri="{FF2B5EF4-FFF2-40B4-BE49-F238E27FC236}">
                <a16:creationId xmlns:a16="http://schemas.microsoft.com/office/drawing/2014/main" id="{31C83574-808C-60EF-1761-B03180084A6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28828" y="2335506"/>
            <a:ext cx="732601" cy="73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432;p53">
            <a:extLst>
              <a:ext uri="{FF2B5EF4-FFF2-40B4-BE49-F238E27FC236}">
                <a16:creationId xmlns:a16="http://schemas.microsoft.com/office/drawing/2014/main" id="{00C9313D-C7E4-DB9A-D3C1-2F802D9B205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41395" y="2365953"/>
            <a:ext cx="620367" cy="620333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426;p53">
            <a:extLst>
              <a:ext uri="{FF2B5EF4-FFF2-40B4-BE49-F238E27FC236}">
                <a16:creationId xmlns:a16="http://schemas.microsoft.com/office/drawing/2014/main" id="{42F8C507-8E56-02AE-2071-DBECBD312D54}"/>
              </a:ext>
            </a:extLst>
          </p:cNvPr>
          <p:cNvSpPr txBox="1"/>
          <p:nvPr/>
        </p:nvSpPr>
        <p:spPr>
          <a:xfrm>
            <a:off x="7182274" y="3237670"/>
            <a:ext cx="2325400" cy="5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33" tIns="22867" rIns="45733" bIns="22867" anchor="t" anchorCtr="0">
            <a:noAutofit/>
          </a:bodyPr>
          <a:lstStyle/>
          <a:p>
            <a:pPr algn="ctr">
              <a:buClr>
                <a:srgbClr val="7F7F7F"/>
              </a:buClr>
              <a:buSzPts val="1200"/>
            </a:pPr>
            <a:r>
              <a:rPr lang="pt-BR" sz="1733" noProof="0" dirty="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LIDERANÇA COMPARTILHADA</a:t>
            </a:r>
            <a:endParaRPr lang="pt-BR" sz="1733" b="1" noProof="0" dirty="0">
              <a:solidFill>
                <a:srgbClr val="00C0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427;p53">
            <a:extLst>
              <a:ext uri="{FF2B5EF4-FFF2-40B4-BE49-F238E27FC236}">
                <a16:creationId xmlns:a16="http://schemas.microsoft.com/office/drawing/2014/main" id="{5FA36BCB-E980-CF27-9D0B-5A1A476051A9}"/>
              </a:ext>
            </a:extLst>
          </p:cNvPr>
          <p:cNvSpPr/>
          <p:nvPr/>
        </p:nvSpPr>
        <p:spPr>
          <a:xfrm>
            <a:off x="7795300" y="2192152"/>
            <a:ext cx="1079684" cy="937416"/>
          </a:xfrm>
          <a:custGeom>
            <a:avLst/>
            <a:gdLst/>
            <a:ahLst/>
            <a:cxnLst/>
            <a:rect l="l" t="t" r="r" b="b"/>
            <a:pathLst>
              <a:path w="1939" h="1735" extrusionOk="0">
                <a:moveTo>
                  <a:pt x="1912" y="969"/>
                </a:moveTo>
                <a:lnTo>
                  <a:pt x="1529" y="1632"/>
                </a:lnTo>
                <a:cubicBezTo>
                  <a:pt x="1492" y="1695"/>
                  <a:pt x="1425" y="1735"/>
                  <a:pt x="1353" y="1735"/>
                </a:cubicBezTo>
                <a:lnTo>
                  <a:pt x="587" y="1735"/>
                </a:lnTo>
                <a:cubicBezTo>
                  <a:pt x="514" y="1735"/>
                  <a:pt x="446" y="1695"/>
                  <a:pt x="411" y="1632"/>
                </a:cubicBezTo>
                <a:lnTo>
                  <a:pt x="28" y="969"/>
                </a:lnTo>
                <a:cubicBezTo>
                  <a:pt x="-9" y="907"/>
                  <a:pt x="-9" y="828"/>
                  <a:pt x="28" y="766"/>
                </a:cubicBezTo>
                <a:lnTo>
                  <a:pt x="411" y="103"/>
                </a:lnTo>
                <a:cubicBezTo>
                  <a:pt x="446" y="39"/>
                  <a:pt x="514" y="0"/>
                  <a:pt x="587" y="0"/>
                </a:cubicBezTo>
                <a:lnTo>
                  <a:pt x="1353" y="0"/>
                </a:lnTo>
                <a:cubicBezTo>
                  <a:pt x="1425" y="0"/>
                  <a:pt x="1492" y="39"/>
                  <a:pt x="1529" y="103"/>
                </a:cubicBezTo>
                <a:lnTo>
                  <a:pt x="1912" y="766"/>
                </a:lnTo>
                <a:cubicBezTo>
                  <a:pt x="1949" y="828"/>
                  <a:pt x="1949" y="907"/>
                  <a:pt x="1912" y="96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45000" tIns="22500" rIns="45000" bIns="22500" anchor="ctr" anchorCtr="1">
            <a:noAutofit/>
          </a:bodyPr>
          <a:lstStyle/>
          <a:p>
            <a:pPr>
              <a:buClr>
                <a:schemeClr val="dk1"/>
              </a:buClr>
              <a:buSzPts val="700"/>
            </a:pPr>
            <a:endParaRPr lang="pt-BR" sz="933" noProof="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3" name="Google Shape;292;p55">
            <a:extLst>
              <a:ext uri="{FF2B5EF4-FFF2-40B4-BE49-F238E27FC236}">
                <a16:creationId xmlns:a16="http://schemas.microsoft.com/office/drawing/2014/main" id="{9238A0C9-5FEA-78E4-BF31-6FF77D77D0CE}"/>
              </a:ext>
            </a:extLst>
          </p:cNvPr>
          <p:cNvGrpSpPr/>
          <p:nvPr/>
        </p:nvGrpSpPr>
        <p:grpSpPr>
          <a:xfrm>
            <a:off x="7955002" y="2275502"/>
            <a:ext cx="750855" cy="707689"/>
            <a:chOff x="2379663" y="4310063"/>
            <a:chExt cx="573089" cy="527050"/>
          </a:xfrm>
        </p:grpSpPr>
        <p:sp>
          <p:nvSpPr>
            <p:cNvPr id="64" name="Google Shape;293;p55">
              <a:extLst>
                <a:ext uri="{FF2B5EF4-FFF2-40B4-BE49-F238E27FC236}">
                  <a16:creationId xmlns:a16="http://schemas.microsoft.com/office/drawing/2014/main" id="{20A784A7-A010-8456-3ED0-63B1D13DCF6B}"/>
                </a:ext>
              </a:extLst>
            </p:cNvPr>
            <p:cNvSpPr/>
            <p:nvPr/>
          </p:nvSpPr>
          <p:spPr>
            <a:xfrm>
              <a:off x="2568576" y="4310063"/>
              <a:ext cx="203200" cy="309563"/>
            </a:xfrm>
            <a:custGeom>
              <a:avLst/>
              <a:gdLst/>
              <a:ahLst/>
              <a:cxnLst/>
              <a:rect l="l" t="t" r="r" b="b"/>
              <a:pathLst>
                <a:path w="417" h="634" extrusionOk="0">
                  <a:moveTo>
                    <a:pt x="279" y="17"/>
                  </a:moveTo>
                  <a:lnTo>
                    <a:pt x="279" y="143"/>
                  </a:lnTo>
                  <a:cubicBezTo>
                    <a:pt x="279" y="161"/>
                    <a:pt x="291" y="172"/>
                    <a:pt x="303" y="182"/>
                  </a:cubicBezTo>
                  <a:cubicBezTo>
                    <a:pt x="306" y="185"/>
                    <a:pt x="309" y="188"/>
                    <a:pt x="312" y="191"/>
                  </a:cubicBezTo>
                  <a:lnTo>
                    <a:pt x="314" y="192"/>
                  </a:lnTo>
                  <a:cubicBezTo>
                    <a:pt x="329" y="208"/>
                    <a:pt x="342" y="221"/>
                    <a:pt x="353" y="243"/>
                  </a:cubicBezTo>
                  <a:cubicBezTo>
                    <a:pt x="365" y="267"/>
                    <a:pt x="369" y="284"/>
                    <a:pt x="374" y="313"/>
                  </a:cubicBezTo>
                  <a:lnTo>
                    <a:pt x="374" y="313"/>
                  </a:lnTo>
                  <a:lnTo>
                    <a:pt x="375" y="314"/>
                  </a:lnTo>
                  <a:lnTo>
                    <a:pt x="375" y="314"/>
                  </a:lnTo>
                  <a:cubicBezTo>
                    <a:pt x="375" y="315"/>
                    <a:pt x="376" y="321"/>
                    <a:pt x="378" y="329"/>
                  </a:cubicBezTo>
                  <a:cubicBezTo>
                    <a:pt x="383" y="350"/>
                    <a:pt x="390" y="383"/>
                    <a:pt x="390" y="390"/>
                  </a:cubicBezTo>
                  <a:cubicBezTo>
                    <a:pt x="390" y="395"/>
                    <a:pt x="387" y="400"/>
                    <a:pt x="384" y="404"/>
                  </a:cubicBezTo>
                  <a:cubicBezTo>
                    <a:pt x="381" y="408"/>
                    <a:pt x="376" y="411"/>
                    <a:pt x="370" y="411"/>
                  </a:cubicBezTo>
                  <a:lnTo>
                    <a:pt x="362" y="411"/>
                  </a:lnTo>
                  <a:cubicBezTo>
                    <a:pt x="347" y="411"/>
                    <a:pt x="343" y="396"/>
                    <a:pt x="340" y="377"/>
                  </a:cubicBezTo>
                  <a:cubicBezTo>
                    <a:pt x="336" y="360"/>
                    <a:pt x="332" y="339"/>
                    <a:pt x="315" y="339"/>
                  </a:cubicBezTo>
                  <a:cubicBezTo>
                    <a:pt x="296" y="339"/>
                    <a:pt x="292" y="361"/>
                    <a:pt x="292" y="387"/>
                  </a:cubicBezTo>
                  <a:cubicBezTo>
                    <a:pt x="292" y="396"/>
                    <a:pt x="293" y="405"/>
                    <a:pt x="293" y="413"/>
                  </a:cubicBezTo>
                  <a:cubicBezTo>
                    <a:pt x="293" y="422"/>
                    <a:pt x="294" y="430"/>
                    <a:pt x="294" y="437"/>
                  </a:cubicBezTo>
                  <a:lnTo>
                    <a:pt x="294" y="505"/>
                  </a:lnTo>
                  <a:cubicBezTo>
                    <a:pt x="294" y="508"/>
                    <a:pt x="294" y="512"/>
                    <a:pt x="294" y="517"/>
                  </a:cubicBezTo>
                  <a:cubicBezTo>
                    <a:pt x="295" y="522"/>
                    <a:pt x="295" y="528"/>
                    <a:pt x="295" y="533"/>
                  </a:cubicBezTo>
                  <a:cubicBezTo>
                    <a:pt x="295" y="553"/>
                    <a:pt x="291" y="571"/>
                    <a:pt x="273" y="571"/>
                  </a:cubicBezTo>
                  <a:cubicBezTo>
                    <a:pt x="266" y="571"/>
                    <a:pt x="261" y="567"/>
                    <a:pt x="257" y="564"/>
                  </a:cubicBezTo>
                  <a:cubicBezTo>
                    <a:pt x="256" y="564"/>
                    <a:pt x="255" y="563"/>
                    <a:pt x="255" y="563"/>
                  </a:cubicBezTo>
                  <a:lnTo>
                    <a:pt x="251" y="560"/>
                  </a:lnTo>
                  <a:lnTo>
                    <a:pt x="251" y="556"/>
                  </a:lnTo>
                  <a:cubicBezTo>
                    <a:pt x="251" y="549"/>
                    <a:pt x="252" y="540"/>
                    <a:pt x="252" y="530"/>
                  </a:cubicBezTo>
                  <a:cubicBezTo>
                    <a:pt x="253" y="518"/>
                    <a:pt x="254" y="505"/>
                    <a:pt x="254" y="492"/>
                  </a:cubicBezTo>
                  <a:cubicBezTo>
                    <a:pt x="254" y="463"/>
                    <a:pt x="251" y="437"/>
                    <a:pt x="236" y="437"/>
                  </a:cubicBezTo>
                  <a:lnTo>
                    <a:pt x="234" y="437"/>
                  </a:lnTo>
                  <a:cubicBezTo>
                    <a:pt x="220" y="437"/>
                    <a:pt x="217" y="464"/>
                    <a:pt x="217" y="496"/>
                  </a:cubicBezTo>
                  <a:cubicBezTo>
                    <a:pt x="217" y="509"/>
                    <a:pt x="218" y="523"/>
                    <a:pt x="218" y="535"/>
                  </a:cubicBezTo>
                  <a:cubicBezTo>
                    <a:pt x="219" y="560"/>
                    <a:pt x="220" y="583"/>
                    <a:pt x="217" y="596"/>
                  </a:cubicBezTo>
                  <a:lnTo>
                    <a:pt x="216" y="601"/>
                  </a:lnTo>
                  <a:lnTo>
                    <a:pt x="211" y="602"/>
                  </a:lnTo>
                  <a:cubicBezTo>
                    <a:pt x="209" y="603"/>
                    <a:pt x="209" y="603"/>
                    <a:pt x="208" y="603"/>
                  </a:cubicBezTo>
                  <a:cubicBezTo>
                    <a:pt x="205" y="604"/>
                    <a:pt x="203" y="605"/>
                    <a:pt x="198" y="605"/>
                  </a:cubicBezTo>
                  <a:lnTo>
                    <a:pt x="196" y="605"/>
                  </a:lnTo>
                  <a:cubicBezTo>
                    <a:pt x="186" y="605"/>
                    <a:pt x="182" y="599"/>
                    <a:pt x="179" y="594"/>
                  </a:cubicBezTo>
                  <a:cubicBezTo>
                    <a:pt x="179" y="593"/>
                    <a:pt x="179" y="593"/>
                    <a:pt x="178" y="592"/>
                  </a:cubicBezTo>
                  <a:lnTo>
                    <a:pt x="177" y="590"/>
                  </a:lnTo>
                  <a:lnTo>
                    <a:pt x="177" y="588"/>
                  </a:lnTo>
                  <a:lnTo>
                    <a:pt x="177" y="496"/>
                  </a:lnTo>
                  <a:cubicBezTo>
                    <a:pt x="177" y="493"/>
                    <a:pt x="177" y="487"/>
                    <a:pt x="177" y="482"/>
                  </a:cubicBezTo>
                  <a:cubicBezTo>
                    <a:pt x="177" y="478"/>
                    <a:pt x="177" y="474"/>
                    <a:pt x="177" y="468"/>
                  </a:cubicBezTo>
                  <a:cubicBezTo>
                    <a:pt x="177" y="451"/>
                    <a:pt x="175" y="437"/>
                    <a:pt x="162" y="437"/>
                  </a:cubicBezTo>
                  <a:cubicBezTo>
                    <a:pt x="149" y="437"/>
                    <a:pt x="146" y="452"/>
                    <a:pt x="146" y="471"/>
                  </a:cubicBezTo>
                  <a:cubicBezTo>
                    <a:pt x="146" y="480"/>
                    <a:pt x="147" y="491"/>
                    <a:pt x="147" y="501"/>
                  </a:cubicBezTo>
                  <a:cubicBezTo>
                    <a:pt x="148" y="511"/>
                    <a:pt x="149" y="521"/>
                    <a:pt x="149" y="530"/>
                  </a:cubicBezTo>
                  <a:cubicBezTo>
                    <a:pt x="149" y="553"/>
                    <a:pt x="144" y="571"/>
                    <a:pt x="124" y="571"/>
                  </a:cubicBezTo>
                  <a:cubicBezTo>
                    <a:pt x="106" y="571"/>
                    <a:pt x="101" y="554"/>
                    <a:pt x="101" y="531"/>
                  </a:cubicBezTo>
                  <a:cubicBezTo>
                    <a:pt x="101" y="522"/>
                    <a:pt x="102" y="512"/>
                    <a:pt x="102" y="502"/>
                  </a:cubicBezTo>
                  <a:cubicBezTo>
                    <a:pt x="103" y="492"/>
                    <a:pt x="104" y="481"/>
                    <a:pt x="104" y="471"/>
                  </a:cubicBezTo>
                  <a:cubicBezTo>
                    <a:pt x="104" y="452"/>
                    <a:pt x="101" y="437"/>
                    <a:pt x="90" y="437"/>
                  </a:cubicBezTo>
                  <a:lnTo>
                    <a:pt x="88" y="437"/>
                  </a:lnTo>
                  <a:cubicBezTo>
                    <a:pt x="74" y="437"/>
                    <a:pt x="71" y="455"/>
                    <a:pt x="71" y="476"/>
                  </a:cubicBezTo>
                  <a:cubicBezTo>
                    <a:pt x="71" y="484"/>
                    <a:pt x="72" y="491"/>
                    <a:pt x="72" y="498"/>
                  </a:cubicBezTo>
                  <a:cubicBezTo>
                    <a:pt x="72" y="505"/>
                    <a:pt x="73" y="512"/>
                    <a:pt x="73" y="517"/>
                  </a:cubicBezTo>
                  <a:lnTo>
                    <a:pt x="73" y="522"/>
                  </a:lnTo>
                  <a:lnTo>
                    <a:pt x="69" y="524"/>
                  </a:lnTo>
                  <a:cubicBezTo>
                    <a:pt x="69" y="525"/>
                    <a:pt x="68" y="525"/>
                    <a:pt x="67" y="526"/>
                  </a:cubicBezTo>
                  <a:cubicBezTo>
                    <a:pt x="63" y="529"/>
                    <a:pt x="58" y="532"/>
                    <a:pt x="51" y="532"/>
                  </a:cubicBezTo>
                  <a:cubicBezTo>
                    <a:pt x="45" y="532"/>
                    <a:pt x="39" y="530"/>
                    <a:pt x="36" y="525"/>
                  </a:cubicBezTo>
                  <a:cubicBezTo>
                    <a:pt x="32" y="521"/>
                    <a:pt x="30" y="515"/>
                    <a:pt x="30" y="509"/>
                  </a:cubicBezTo>
                  <a:lnTo>
                    <a:pt x="30" y="300"/>
                  </a:lnTo>
                  <a:cubicBezTo>
                    <a:pt x="30" y="239"/>
                    <a:pt x="65" y="202"/>
                    <a:pt x="90" y="177"/>
                  </a:cubicBezTo>
                  <a:cubicBezTo>
                    <a:pt x="100" y="165"/>
                    <a:pt x="109" y="157"/>
                    <a:pt x="109" y="152"/>
                  </a:cubicBezTo>
                  <a:lnTo>
                    <a:pt x="109" y="105"/>
                  </a:lnTo>
                  <a:cubicBezTo>
                    <a:pt x="109" y="98"/>
                    <a:pt x="108" y="91"/>
                    <a:pt x="105" y="87"/>
                  </a:cubicBezTo>
                  <a:cubicBezTo>
                    <a:pt x="103" y="85"/>
                    <a:pt x="100" y="83"/>
                    <a:pt x="96" y="83"/>
                  </a:cubicBezTo>
                  <a:lnTo>
                    <a:pt x="90" y="83"/>
                  </a:lnTo>
                  <a:cubicBezTo>
                    <a:pt x="80" y="83"/>
                    <a:pt x="78" y="97"/>
                    <a:pt x="78" y="111"/>
                  </a:cubicBezTo>
                  <a:cubicBezTo>
                    <a:pt x="78" y="117"/>
                    <a:pt x="78" y="122"/>
                    <a:pt x="79" y="127"/>
                  </a:cubicBezTo>
                  <a:cubicBezTo>
                    <a:pt x="79" y="132"/>
                    <a:pt x="79" y="137"/>
                    <a:pt x="79" y="141"/>
                  </a:cubicBezTo>
                  <a:lnTo>
                    <a:pt x="79" y="143"/>
                  </a:lnTo>
                  <a:lnTo>
                    <a:pt x="78" y="146"/>
                  </a:lnTo>
                  <a:cubicBezTo>
                    <a:pt x="73" y="153"/>
                    <a:pt x="67" y="158"/>
                    <a:pt x="61" y="163"/>
                  </a:cubicBezTo>
                  <a:cubicBezTo>
                    <a:pt x="57" y="167"/>
                    <a:pt x="52" y="172"/>
                    <a:pt x="48" y="177"/>
                  </a:cubicBezTo>
                  <a:cubicBezTo>
                    <a:pt x="47" y="178"/>
                    <a:pt x="45" y="181"/>
                    <a:pt x="43" y="184"/>
                  </a:cubicBezTo>
                  <a:cubicBezTo>
                    <a:pt x="36" y="193"/>
                    <a:pt x="31" y="199"/>
                    <a:pt x="24" y="211"/>
                  </a:cubicBezTo>
                  <a:cubicBezTo>
                    <a:pt x="18" y="221"/>
                    <a:pt x="11" y="237"/>
                    <a:pt x="7" y="253"/>
                  </a:cubicBezTo>
                  <a:cubicBezTo>
                    <a:pt x="3" y="269"/>
                    <a:pt x="0" y="286"/>
                    <a:pt x="0" y="303"/>
                  </a:cubicBezTo>
                  <a:lnTo>
                    <a:pt x="0" y="511"/>
                  </a:lnTo>
                  <a:cubicBezTo>
                    <a:pt x="0" y="525"/>
                    <a:pt x="6" y="538"/>
                    <a:pt x="16" y="547"/>
                  </a:cubicBezTo>
                  <a:cubicBezTo>
                    <a:pt x="25" y="556"/>
                    <a:pt x="39" y="562"/>
                    <a:pt x="53" y="562"/>
                  </a:cubicBezTo>
                  <a:cubicBezTo>
                    <a:pt x="57" y="562"/>
                    <a:pt x="58" y="562"/>
                    <a:pt x="60" y="561"/>
                  </a:cubicBezTo>
                  <a:cubicBezTo>
                    <a:pt x="62" y="561"/>
                    <a:pt x="64" y="560"/>
                    <a:pt x="68" y="560"/>
                  </a:cubicBezTo>
                  <a:lnTo>
                    <a:pt x="73" y="560"/>
                  </a:lnTo>
                  <a:lnTo>
                    <a:pt x="76" y="565"/>
                  </a:lnTo>
                  <a:cubicBezTo>
                    <a:pt x="81" y="574"/>
                    <a:pt x="87" y="584"/>
                    <a:pt x="95" y="590"/>
                  </a:cubicBezTo>
                  <a:cubicBezTo>
                    <a:pt x="102" y="596"/>
                    <a:pt x="112" y="600"/>
                    <a:pt x="126" y="600"/>
                  </a:cubicBezTo>
                  <a:lnTo>
                    <a:pt x="128" y="600"/>
                  </a:lnTo>
                  <a:cubicBezTo>
                    <a:pt x="131" y="600"/>
                    <a:pt x="133" y="600"/>
                    <a:pt x="134" y="600"/>
                  </a:cubicBezTo>
                  <a:cubicBezTo>
                    <a:pt x="137" y="599"/>
                    <a:pt x="139" y="599"/>
                    <a:pt x="142" y="598"/>
                  </a:cubicBezTo>
                  <a:lnTo>
                    <a:pt x="148" y="598"/>
                  </a:lnTo>
                  <a:lnTo>
                    <a:pt x="150" y="603"/>
                  </a:lnTo>
                  <a:cubicBezTo>
                    <a:pt x="155" y="611"/>
                    <a:pt x="162" y="620"/>
                    <a:pt x="170" y="627"/>
                  </a:cubicBezTo>
                  <a:lnTo>
                    <a:pt x="171" y="627"/>
                  </a:lnTo>
                  <a:cubicBezTo>
                    <a:pt x="177" y="631"/>
                    <a:pt x="185" y="634"/>
                    <a:pt x="194" y="634"/>
                  </a:cubicBezTo>
                  <a:lnTo>
                    <a:pt x="205" y="634"/>
                  </a:lnTo>
                  <a:cubicBezTo>
                    <a:pt x="213" y="634"/>
                    <a:pt x="220" y="631"/>
                    <a:pt x="226" y="627"/>
                  </a:cubicBezTo>
                  <a:cubicBezTo>
                    <a:pt x="235" y="620"/>
                    <a:pt x="242" y="611"/>
                    <a:pt x="246" y="603"/>
                  </a:cubicBezTo>
                  <a:lnTo>
                    <a:pt x="249" y="597"/>
                  </a:lnTo>
                  <a:lnTo>
                    <a:pt x="254" y="598"/>
                  </a:lnTo>
                  <a:lnTo>
                    <a:pt x="273" y="600"/>
                  </a:lnTo>
                  <a:lnTo>
                    <a:pt x="275" y="600"/>
                  </a:lnTo>
                  <a:cubicBezTo>
                    <a:pt x="287" y="600"/>
                    <a:pt x="298" y="595"/>
                    <a:pt x="306" y="587"/>
                  </a:cubicBezTo>
                  <a:cubicBezTo>
                    <a:pt x="316" y="578"/>
                    <a:pt x="322" y="565"/>
                    <a:pt x="324" y="553"/>
                  </a:cubicBezTo>
                  <a:cubicBezTo>
                    <a:pt x="326" y="533"/>
                    <a:pt x="325" y="502"/>
                    <a:pt x="324" y="475"/>
                  </a:cubicBezTo>
                  <a:cubicBezTo>
                    <a:pt x="324" y="462"/>
                    <a:pt x="324" y="450"/>
                    <a:pt x="324" y="441"/>
                  </a:cubicBezTo>
                  <a:lnTo>
                    <a:pt x="324" y="427"/>
                  </a:lnTo>
                  <a:lnTo>
                    <a:pt x="336" y="433"/>
                  </a:lnTo>
                  <a:cubicBezTo>
                    <a:pt x="340" y="436"/>
                    <a:pt x="344" y="438"/>
                    <a:pt x="348" y="439"/>
                  </a:cubicBezTo>
                  <a:cubicBezTo>
                    <a:pt x="352" y="440"/>
                    <a:pt x="356" y="441"/>
                    <a:pt x="362" y="441"/>
                  </a:cubicBezTo>
                  <a:lnTo>
                    <a:pt x="375" y="441"/>
                  </a:lnTo>
                  <a:cubicBezTo>
                    <a:pt x="384" y="441"/>
                    <a:pt x="394" y="435"/>
                    <a:pt x="403" y="427"/>
                  </a:cubicBezTo>
                  <a:cubicBezTo>
                    <a:pt x="411" y="419"/>
                    <a:pt x="417" y="409"/>
                    <a:pt x="417" y="400"/>
                  </a:cubicBezTo>
                  <a:lnTo>
                    <a:pt x="417" y="379"/>
                  </a:lnTo>
                  <a:cubicBezTo>
                    <a:pt x="417" y="371"/>
                    <a:pt x="412" y="343"/>
                    <a:pt x="405" y="315"/>
                  </a:cubicBezTo>
                  <a:cubicBezTo>
                    <a:pt x="398" y="283"/>
                    <a:pt x="389" y="250"/>
                    <a:pt x="386" y="242"/>
                  </a:cubicBezTo>
                  <a:cubicBezTo>
                    <a:pt x="371" y="210"/>
                    <a:pt x="356" y="195"/>
                    <a:pt x="341" y="181"/>
                  </a:cubicBezTo>
                  <a:cubicBezTo>
                    <a:pt x="331" y="171"/>
                    <a:pt x="320" y="161"/>
                    <a:pt x="310" y="146"/>
                  </a:cubicBezTo>
                  <a:lnTo>
                    <a:pt x="309" y="143"/>
                  </a:lnTo>
                  <a:lnTo>
                    <a:pt x="309" y="141"/>
                  </a:lnTo>
                  <a:lnTo>
                    <a:pt x="309" y="9"/>
                  </a:lnTo>
                  <a:cubicBezTo>
                    <a:pt x="308" y="9"/>
                    <a:pt x="308" y="8"/>
                    <a:pt x="308" y="8"/>
                  </a:cubicBezTo>
                  <a:cubicBezTo>
                    <a:pt x="306" y="4"/>
                    <a:pt x="303" y="0"/>
                    <a:pt x="298" y="0"/>
                  </a:cubicBezTo>
                  <a:lnTo>
                    <a:pt x="292" y="0"/>
                  </a:lnTo>
                  <a:cubicBezTo>
                    <a:pt x="288" y="0"/>
                    <a:pt x="285" y="2"/>
                    <a:pt x="283" y="4"/>
                  </a:cubicBezTo>
                  <a:cubicBezTo>
                    <a:pt x="280" y="8"/>
                    <a:pt x="279" y="12"/>
                    <a:pt x="279" y="17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lang="pt-BR" sz="1900" b="1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294;p55">
              <a:extLst>
                <a:ext uri="{FF2B5EF4-FFF2-40B4-BE49-F238E27FC236}">
                  <a16:creationId xmlns:a16="http://schemas.microsoft.com/office/drawing/2014/main" id="{A5FD9A1E-AF31-2A74-16CE-2DACF96DEE96}"/>
                </a:ext>
              </a:extLst>
            </p:cNvPr>
            <p:cNvSpPr/>
            <p:nvPr/>
          </p:nvSpPr>
          <p:spPr>
            <a:xfrm>
              <a:off x="2673351" y="4594225"/>
              <a:ext cx="279401" cy="242887"/>
            </a:xfrm>
            <a:custGeom>
              <a:avLst/>
              <a:gdLst/>
              <a:ahLst/>
              <a:cxnLst/>
              <a:rect l="l" t="t" r="r" b="b"/>
              <a:pathLst>
                <a:path w="572" h="496" extrusionOk="0">
                  <a:moveTo>
                    <a:pt x="138" y="45"/>
                  </a:moveTo>
                  <a:lnTo>
                    <a:pt x="115" y="45"/>
                  </a:lnTo>
                  <a:cubicBezTo>
                    <a:pt x="108" y="45"/>
                    <a:pt x="99" y="50"/>
                    <a:pt x="91" y="58"/>
                  </a:cubicBezTo>
                  <a:cubicBezTo>
                    <a:pt x="83" y="65"/>
                    <a:pt x="77" y="74"/>
                    <a:pt x="77" y="82"/>
                  </a:cubicBezTo>
                  <a:lnTo>
                    <a:pt x="76" y="90"/>
                  </a:lnTo>
                  <a:lnTo>
                    <a:pt x="68" y="90"/>
                  </a:lnTo>
                  <a:lnTo>
                    <a:pt x="58" y="90"/>
                  </a:lnTo>
                  <a:cubicBezTo>
                    <a:pt x="45" y="90"/>
                    <a:pt x="33" y="96"/>
                    <a:pt x="23" y="106"/>
                  </a:cubicBezTo>
                  <a:cubicBezTo>
                    <a:pt x="13" y="115"/>
                    <a:pt x="7" y="127"/>
                    <a:pt x="7" y="139"/>
                  </a:cubicBezTo>
                  <a:cubicBezTo>
                    <a:pt x="7" y="153"/>
                    <a:pt x="11" y="162"/>
                    <a:pt x="16" y="171"/>
                  </a:cubicBezTo>
                  <a:lnTo>
                    <a:pt x="16" y="171"/>
                  </a:lnTo>
                  <a:cubicBezTo>
                    <a:pt x="16" y="172"/>
                    <a:pt x="17" y="172"/>
                    <a:pt x="18" y="175"/>
                  </a:cubicBezTo>
                  <a:lnTo>
                    <a:pt x="21" y="179"/>
                  </a:lnTo>
                  <a:lnTo>
                    <a:pt x="18" y="184"/>
                  </a:lnTo>
                  <a:cubicBezTo>
                    <a:pt x="16" y="187"/>
                    <a:pt x="14" y="189"/>
                    <a:pt x="12" y="191"/>
                  </a:cubicBezTo>
                  <a:cubicBezTo>
                    <a:pt x="6" y="199"/>
                    <a:pt x="0" y="207"/>
                    <a:pt x="0" y="222"/>
                  </a:cubicBezTo>
                  <a:cubicBezTo>
                    <a:pt x="0" y="252"/>
                    <a:pt x="18" y="263"/>
                    <a:pt x="38" y="274"/>
                  </a:cubicBezTo>
                  <a:cubicBezTo>
                    <a:pt x="41" y="276"/>
                    <a:pt x="44" y="278"/>
                    <a:pt x="46" y="279"/>
                  </a:cubicBezTo>
                  <a:cubicBezTo>
                    <a:pt x="58" y="286"/>
                    <a:pt x="70" y="293"/>
                    <a:pt x="82" y="300"/>
                  </a:cubicBezTo>
                  <a:cubicBezTo>
                    <a:pt x="94" y="307"/>
                    <a:pt x="106" y="314"/>
                    <a:pt x="119" y="320"/>
                  </a:cubicBezTo>
                  <a:lnTo>
                    <a:pt x="128" y="325"/>
                  </a:lnTo>
                  <a:lnTo>
                    <a:pt x="122" y="333"/>
                  </a:lnTo>
                  <a:cubicBezTo>
                    <a:pt x="119" y="337"/>
                    <a:pt x="115" y="340"/>
                    <a:pt x="111" y="344"/>
                  </a:cubicBezTo>
                  <a:cubicBezTo>
                    <a:pt x="102" y="351"/>
                    <a:pt x="92" y="360"/>
                    <a:pt x="92" y="373"/>
                  </a:cubicBezTo>
                  <a:lnTo>
                    <a:pt x="92" y="387"/>
                  </a:lnTo>
                  <a:cubicBezTo>
                    <a:pt x="92" y="422"/>
                    <a:pt x="122" y="433"/>
                    <a:pt x="151" y="442"/>
                  </a:cubicBezTo>
                  <a:cubicBezTo>
                    <a:pt x="154" y="444"/>
                    <a:pt x="157" y="445"/>
                    <a:pt x="160" y="446"/>
                  </a:cubicBezTo>
                  <a:lnTo>
                    <a:pt x="160" y="446"/>
                  </a:lnTo>
                  <a:lnTo>
                    <a:pt x="164" y="447"/>
                  </a:lnTo>
                  <a:cubicBezTo>
                    <a:pt x="191" y="457"/>
                    <a:pt x="241" y="475"/>
                    <a:pt x="270" y="475"/>
                  </a:cubicBezTo>
                  <a:lnTo>
                    <a:pt x="302" y="475"/>
                  </a:lnTo>
                  <a:cubicBezTo>
                    <a:pt x="317" y="475"/>
                    <a:pt x="332" y="470"/>
                    <a:pt x="346" y="465"/>
                  </a:cubicBezTo>
                  <a:cubicBezTo>
                    <a:pt x="358" y="461"/>
                    <a:pt x="370" y="458"/>
                    <a:pt x="381" y="458"/>
                  </a:cubicBezTo>
                  <a:cubicBezTo>
                    <a:pt x="386" y="458"/>
                    <a:pt x="399" y="465"/>
                    <a:pt x="413" y="474"/>
                  </a:cubicBezTo>
                  <a:cubicBezTo>
                    <a:pt x="430" y="484"/>
                    <a:pt x="449" y="496"/>
                    <a:pt x="453" y="496"/>
                  </a:cubicBezTo>
                  <a:lnTo>
                    <a:pt x="460" y="496"/>
                  </a:lnTo>
                  <a:cubicBezTo>
                    <a:pt x="463" y="496"/>
                    <a:pt x="466" y="494"/>
                    <a:pt x="468" y="492"/>
                  </a:cubicBezTo>
                  <a:cubicBezTo>
                    <a:pt x="471" y="489"/>
                    <a:pt x="472" y="486"/>
                    <a:pt x="472" y="483"/>
                  </a:cubicBezTo>
                  <a:cubicBezTo>
                    <a:pt x="472" y="472"/>
                    <a:pt x="453" y="462"/>
                    <a:pt x="440" y="455"/>
                  </a:cubicBezTo>
                  <a:cubicBezTo>
                    <a:pt x="440" y="455"/>
                    <a:pt x="439" y="455"/>
                    <a:pt x="436" y="453"/>
                  </a:cubicBezTo>
                  <a:cubicBezTo>
                    <a:pt x="433" y="452"/>
                    <a:pt x="427" y="448"/>
                    <a:pt x="420" y="444"/>
                  </a:cubicBezTo>
                  <a:cubicBezTo>
                    <a:pt x="406" y="436"/>
                    <a:pt x="389" y="426"/>
                    <a:pt x="389" y="426"/>
                  </a:cubicBezTo>
                  <a:lnTo>
                    <a:pt x="385" y="426"/>
                  </a:lnTo>
                  <a:cubicBezTo>
                    <a:pt x="375" y="426"/>
                    <a:pt x="361" y="430"/>
                    <a:pt x="346" y="434"/>
                  </a:cubicBezTo>
                  <a:cubicBezTo>
                    <a:pt x="326" y="440"/>
                    <a:pt x="304" y="447"/>
                    <a:pt x="283" y="447"/>
                  </a:cubicBezTo>
                  <a:cubicBezTo>
                    <a:pt x="256" y="447"/>
                    <a:pt x="231" y="438"/>
                    <a:pt x="209" y="431"/>
                  </a:cubicBezTo>
                  <a:cubicBezTo>
                    <a:pt x="204" y="429"/>
                    <a:pt x="200" y="427"/>
                    <a:pt x="197" y="426"/>
                  </a:cubicBezTo>
                  <a:cubicBezTo>
                    <a:pt x="191" y="424"/>
                    <a:pt x="186" y="422"/>
                    <a:pt x="181" y="421"/>
                  </a:cubicBezTo>
                  <a:cubicBezTo>
                    <a:pt x="173" y="418"/>
                    <a:pt x="166" y="415"/>
                    <a:pt x="158" y="413"/>
                  </a:cubicBezTo>
                  <a:cubicBezTo>
                    <a:pt x="155" y="412"/>
                    <a:pt x="152" y="411"/>
                    <a:pt x="150" y="411"/>
                  </a:cubicBezTo>
                  <a:cubicBezTo>
                    <a:pt x="133" y="407"/>
                    <a:pt x="129" y="406"/>
                    <a:pt x="120" y="387"/>
                  </a:cubicBezTo>
                  <a:lnTo>
                    <a:pt x="118" y="383"/>
                  </a:lnTo>
                  <a:lnTo>
                    <a:pt x="120" y="380"/>
                  </a:lnTo>
                  <a:cubicBezTo>
                    <a:pt x="121" y="379"/>
                    <a:pt x="121" y="377"/>
                    <a:pt x="122" y="376"/>
                  </a:cubicBezTo>
                  <a:lnTo>
                    <a:pt x="122" y="376"/>
                  </a:lnTo>
                  <a:cubicBezTo>
                    <a:pt x="125" y="367"/>
                    <a:pt x="127" y="362"/>
                    <a:pt x="143" y="362"/>
                  </a:cubicBezTo>
                  <a:cubicBezTo>
                    <a:pt x="151" y="362"/>
                    <a:pt x="163" y="366"/>
                    <a:pt x="174" y="369"/>
                  </a:cubicBezTo>
                  <a:cubicBezTo>
                    <a:pt x="182" y="372"/>
                    <a:pt x="190" y="375"/>
                    <a:pt x="194" y="375"/>
                  </a:cubicBezTo>
                  <a:lnTo>
                    <a:pt x="196" y="375"/>
                  </a:lnTo>
                  <a:cubicBezTo>
                    <a:pt x="201" y="375"/>
                    <a:pt x="205" y="372"/>
                    <a:pt x="209" y="368"/>
                  </a:cubicBezTo>
                  <a:cubicBezTo>
                    <a:pt x="213" y="364"/>
                    <a:pt x="215" y="359"/>
                    <a:pt x="215" y="353"/>
                  </a:cubicBezTo>
                  <a:lnTo>
                    <a:pt x="215" y="351"/>
                  </a:lnTo>
                  <a:cubicBezTo>
                    <a:pt x="215" y="338"/>
                    <a:pt x="166" y="312"/>
                    <a:pt x="120" y="287"/>
                  </a:cubicBezTo>
                  <a:cubicBezTo>
                    <a:pt x="74" y="263"/>
                    <a:pt x="30" y="240"/>
                    <a:pt x="30" y="222"/>
                  </a:cubicBezTo>
                  <a:cubicBezTo>
                    <a:pt x="30" y="217"/>
                    <a:pt x="33" y="212"/>
                    <a:pt x="37" y="208"/>
                  </a:cubicBezTo>
                  <a:cubicBezTo>
                    <a:pt x="41" y="204"/>
                    <a:pt x="47" y="200"/>
                    <a:pt x="51" y="200"/>
                  </a:cubicBezTo>
                  <a:cubicBezTo>
                    <a:pt x="59" y="200"/>
                    <a:pt x="80" y="213"/>
                    <a:pt x="102" y="226"/>
                  </a:cubicBezTo>
                  <a:cubicBezTo>
                    <a:pt x="123" y="240"/>
                    <a:pt x="146" y="253"/>
                    <a:pt x="151" y="253"/>
                  </a:cubicBezTo>
                  <a:lnTo>
                    <a:pt x="158" y="253"/>
                  </a:lnTo>
                  <a:cubicBezTo>
                    <a:pt x="160" y="253"/>
                    <a:pt x="163" y="252"/>
                    <a:pt x="165" y="250"/>
                  </a:cubicBezTo>
                  <a:cubicBezTo>
                    <a:pt x="167" y="248"/>
                    <a:pt x="168" y="246"/>
                    <a:pt x="168" y="243"/>
                  </a:cubicBezTo>
                  <a:lnTo>
                    <a:pt x="168" y="236"/>
                  </a:lnTo>
                  <a:cubicBezTo>
                    <a:pt x="168" y="227"/>
                    <a:pt x="130" y="206"/>
                    <a:pt x="95" y="188"/>
                  </a:cubicBezTo>
                  <a:cubicBezTo>
                    <a:pt x="64" y="172"/>
                    <a:pt x="36" y="157"/>
                    <a:pt x="36" y="145"/>
                  </a:cubicBezTo>
                  <a:cubicBezTo>
                    <a:pt x="36" y="138"/>
                    <a:pt x="39" y="132"/>
                    <a:pt x="43" y="127"/>
                  </a:cubicBezTo>
                  <a:cubicBezTo>
                    <a:pt x="47" y="122"/>
                    <a:pt x="53" y="119"/>
                    <a:pt x="60" y="119"/>
                  </a:cubicBezTo>
                  <a:cubicBezTo>
                    <a:pt x="66" y="119"/>
                    <a:pt x="91" y="135"/>
                    <a:pt x="119" y="151"/>
                  </a:cubicBezTo>
                  <a:cubicBezTo>
                    <a:pt x="149" y="169"/>
                    <a:pt x="182" y="190"/>
                    <a:pt x="187" y="190"/>
                  </a:cubicBezTo>
                  <a:lnTo>
                    <a:pt x="194" y="190"/>
                  </a:lnTo>
                  <a:cubicBezTo>
                    <a:pt x="195" y="190"/>
                    <a:pt x="197" y="189"/>
                    <a:pt x="198" y="189"/>
                  </a:cubicBezTo>
                  <a:cubicBezTo>
                    <a:pt x="200" y="188"/>
                    <a:pt x="202" y="186"/>
                    <a:pt x="203" y="184"/>
                  </a:cubicBezTo>
                  <a:cubicBezTo>
                    <a:pt x="205" y="182"/>
                    <a:pt x="206" y="179"/>
                    <a:pt x="206" y="176"/>
                  </a:cubicBezTo>
                  <a:cubicBezTo>
                    <a:pt x="206" y="174"/>
                    <a:pt x="205" y="172"/>
                    <a:pt x="205" y="170"/>
                  </a:cubicBezTo>
                  <a:cubicBezTo>
                    <a:pt x="203" y="165"/>
                    <a:pt x="190" y="158"/>
                    <a:pt x="182" y="153"/>
                  </a:cubicBezTo>
                  <a:lnTo>
                    <a:pt x="182" y="153"/>
                  </a:lnTo>
                  <a:cubicBezTo>
                    <a:pt x="179" y="152"/>
                    <a:pt x="177" y="150"/>
                    <a:pt x="177" y="150"/>
                  </a:cubicBezTo>
                  <a:cubicBezTo>
                    <a:pt x="175" y="149"/>
                    <a:pt x="172" y="148"/>
                    <a:pt x="168" y="145"/>
                  </a:cubicBezTo>
                  <a:cubicBezTo>
                    <a:pt x="147" y="134"/>
                    <a:pt x="104" y="111"/>
                    <a:pt x="104" y="98"/>
                  </a:cubicBezTo>
                  <a:lnTo>
                    <a:pt x="104" y="96"/>
                  </a:lnTo>
                  <a:cubicBezTo>
                    <a:pt x="104" y="91"/>
                    <a:pt x="105" y="89"/>
                    <a:pt x="106" y="86"/>
                  </a:cubicBezTo>
                  <a:cubicBezTo>
                    <a:pt x="106" y="86"/>
                    <a:pt x="106" y="85"/>
                    <a:pt x="107" y="83"/>
                  </a:cubicBezTo>
                  <a:lnTo>
                    <a:pt x="108" y="78"/>
                  </a:lnTo>
                  <a:lnTo>
                    <a:pt x="113" y="77"/>
                  </a:lnTo>
                  <a:cubicBezTo>
                    <a:pt x="114" y="77"/>
                    <a:pt x="115" y="76"/>
                    <a:pt x="116" y="76"/>
                  </a:cubicBezTo>
                  <a:cubicBezTo>
                    <a:pt x="119" y="75"/>
                    <a:pt x="120" y="75"/>
                    <a:pt x="126" y="75"/>
                  </a:cubicBezTo>
                  <a:cubicBezTo>
                    <a:pt x="136" y="75"/>
                    <a:pt x="159" y="89"/>
                    <a:pt x="182" y="103"/>
                  </a:cubicBezTo>
                  <a:cubicBezTo>
                    <a:pt x="201" y="115"/>
                    <a:pt x="219" y="126"/>
                    <a:pt x="223" y="126"/>
                  </a:cubicBezTo>
                  <a:lnTo>
                    <a:pt x="232" y="126"/>
                  </a:lnTo>
                  <a:cubicBezTo>
                    <a:pt x="234" y="126"/>
                    <a:pt x="237" y="124"/>
                    <a:pt x="239" y="123"/>
                  </a:cubicBezTo>
                  <a:cubicBezTo>
                    <a:pt x="241" y="121"/>
                    <a:pt x="243" y="119"/>
                    <a:pt x="243" y="117"/>
                  </a:cubicBezTo>
                  <a:lnTo>
                    <a:pt x="243" y="111"/>
                  </a:lnTo>
                  <a:cubicBezTo>
                    <a:pt x="243" y="102"/>
                    <a:pt x="224" y="92"/>
                    <a:pt x="208" y="83"/>
                  </a:cubicBezTo>
                  <a:cubicBezTo>
                    <a:pt x="190" y="74"/>
                    <a:pt x="175" y="66"/>
                    <a:pt x="175" y="53"/>
                  </a:cubicBezTo>
                  <a:lnTo>
                    <a:pt x="175" y="51"/>
                  </a:lnTo>
                  <a:cubicBezTo>
                    <a:pt x="175" y="46"/>
                    <a:pt x="175" y="44"/>
                    <a:pt x="176" y="42"/>
                  </a:cubicBezTo>
                  <a:cubicBezTo>
                    <a:pt x="176" y="41"/>
                    <a:pt x="177" y="40"/>
                    <a:pt x="177" y="39"/>
                  </a:cubicBezTo>
                  <a:lnTo>
                    <a:pt x="178" y="34"/>
                  </a:lnTo>
                  <a:lnTo>
                    <a:pt x="183" y="32"/>
                  </a:lnTo>
                  <a:cubicBezTo>
                    <a:pt x="185" y="32"/>
                    <a:pt x="185" y="32"/>
                    <a:pt x="186" y="32"/>
                  </a:cubicBezTo>
                  <a:cubicBezTo>
                    <a:pt x="189" y="31"/>
                    <a:pt x="191" y="30"/>
                    <a:pt x="196" y="30"/>
                  </a:cubicBezTo>
                  <a:cubicBezTo>
                    <a:pt x="202" y="30"/>
                    <a:pt x="237" y="49"/>
                    <a:pt x="277" y="72"/>
                  </a:cubicBezTo>
                  <a:cubicBezTo>
                    <a:pt x="332" y="103"/>
                    <a:pt x="398" y="144"/>
                    <a:pt x="408" y="152"/>
                  </a:cubicBezTo>
                  <a:cubicBezTo>
                    <a:pt x="424" y="163"/>
                    <a:pt x="436" y="178"/>
                    <a:pt x="445" y="196"/>
                  </a:cubicBezTo>
                  <a:cubicBezTo>
                    <a:pt x="456" y="217"/>
                    <a:pt x="463" y="240"/>
                    <a:pt x="468" y="264"/>
                  </a:cubicBezTo>
                  <a:cubicBezTo>
                    <a:pt x="471" y="277"/>
                    <a:pt x="483" y="284"/>
                    <a:pt x="496" y="291"/>
                  </a:cubicBezTo>
                  <a:cubicBezTo>
                    <a:pt x="500" y="293"/>
                    <a:pt x="504" y="295"/>
                    <a:pt x="507" y="296"/>
                  </a:cubicBezTo>
                  <a:cubicBezTo>
                    <a:pt x="509" y="298"/>
                    <a:pt x="511" y="299"/>
                    <a:pt x="514" y="300"/>
                  </a:cubicBezTo>
                  <a:cubicBezTo>
                    <a:pt x="527" y="308"/>
                    <a:pt x="552" y="324"/>
                    <a:pt x="557" y="324"/>
                  </a:cubicBezTo>
                  <a:cubicBezTo>
                    <a:pt x="561" y="324"/>
                    <a:pt x="564" y="322"/>
                    <a:pt x="568" y="319"/>
                  </a:cubicBezTo>
                  <a:cubicBezTo>
                    <a:pt x="570" y="317"/>
                    <a:pt x="572" y="315"/>
                    <a:pt x="572" y="313"/>
                  </a:cubicBezTo>
                  <a:lnTo>
                    <a:pt x="572" y="309"/>
                  </a:lnTo>
                  <a:cubicBezTo>
                    <a:pt x="572" y="298"/>
                    <a:pt x="554" y="288"/>
                    <a:pt x="540" y="281"/>
                  </a:cubicBezTo>
                  <a:cubicBezTo>
                    <a:pt x="536" y="279"/>
                    <a:pt x="533" y="277"/>
                    <a:pt x="530" y="276"/>
                  </a:cubicBezTo>
                  <a:cubicBezTo>
                    <a:pt x="524" y="272"/>
                    <a:pt x="520" y="270"/>
                    <a:pt x="517" y="268"/>
                  </a:cubicBezTo>
                  <a:cubicBezTo>
                    <a:pt x="497" y="258"/>
                    <a:pt x="496" y="257"/>
                    <a:pt x="488" y="221"/>
                  </a:cubicBezTo>
                  <a:cubicBezTo>
                    <a:pt x="484" y="203"/>
                    <a:pt x="475" y="186"/>
                    <a:pt x="464" y="170"/>
                  </a:cubicBezTo>
                  <a:cubicBezTo>
                    <a:pt x="451" y="151"/>
                    <a:pt x="435" y="134"/>
                    <a:pt x="420" y="123"/>
                  </a:cubicBezTo>
                  <a:cubicBezTo>
                    <a:pt x="401" y="109"/>
                    <a:pt x="378" y="96"/>
                    <a:pt x="355" y="83"/>
                  </a:cubicBezTo>
                  <a:cubicBezTo>
                    <a:pt x="340" y="75"/>
                    <a:pt x="325" y="67"/>
                    <a:pt x="311" y="58"/>
                  </a:cubicBezTo>
                  <a:lnTo>
                    <a:pt x="309" y="57"/>
                  </a:lnTo>
                  <a:cubicBezTo>
                    <a:pt x="287" y="43"/>
                    <a:pt x="219" y="0"/>
                    <a:pt x="198" y="0"/>
                  </a:cubicBezTo>
                  <a:lnTo>
                    <a:pt x="194" y="0"/>
                  </a:lnTo>
                  <a:cubicBezTo>
                    <a:pt x="182" y="0"/>
                    <a:pt x="171" y="5"/>
                    <a:pt x="162" y="12"/>
                  </a:cubicBezTo>
                  <a:cubicBezTo>
                    <a:pt x="154" y="19"/>
                    <a:pt x="148" y="28"/>
                    <a:pt x="147" y="37"/>
                  </a:cubicBezTo>
                  <a:lnTo>
                    <a:pt x="146" y="45"/>
                  </a:lnTo>
                  <a:lnTo>
                    <a:pt x="138" y="4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lang="pt-BR" sz="1900" b="1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295;p55">
              <a:extLst>
                <a:ext uri="{FF2B5EF4-FFF2-40B4-BE49-F238E27FC236}">
                  <a16:creationId xmlns:a16="http://schemas.microsoft.com/office/drawing/2014/main" id="{B8DB0FAD-07D9-42DA-85A3-14B089124D89}"/>
                </a:ext>
              </a:extLst>
            </p:cNvPr>
            <p:cNvSpPr/>
            <p:nvPr/>
          </p:nvSpPr>
          <p:spPr>
            <a:xfrm>
              <a:off x="2379663" y="4611688"/>
              <a:ext cx="277812" cy="225425"/>
            </a:xfrm>
            <a:custGeom>
              <a:avLst/>
              <a:gdLst/>
              <a:ahLst/>
              <a:cxnLst/>
              <a:rect l="l" t="t" r="r" b="b"/>
              <a:pathLst>
                <a:path w="570" h="462" extrusionOk="0">
                  <a:moveTo>
                    <a:pt x="0" y="275"/>
                  </a:moveTo>
                  <a:cubicBezTo>
                    <a:pt x="0" y="279"/>
                    <a:pt x="2" y="282"/>
                    <a:pt x="5" y="285"/>
                  </a:cubicBezTo>
                  <a:cubicBezTo>
                    <a:pt x="8" y="288"/>
                    <a:pt x="11" y="290"/>
                    <a:pt x="15" y="290"/>
                  </a:cubicBezTo>
                  <a:cubicBezTo>
                    <a:pt x="21" y="290"/>
                    <a:pt x="62" y="265"/>
                    <a:pt x="83" y="253"/>
                  </a:cubicBezTo>
                  <a:cubicBezTo>
                    <a:pt x="87" y="250"/>
                    <a:pt x="91" y="248"/>
                    <a:pt x="92" y="247"/>
                  </a:cubicBezTo>
                  <a:cubicBezTo>
                    <a:pt x="103" y="241"/>
                    <a:pt x="110" y="213"/>
                    <a:pt x="115" y="190"/>
                  </a:cubicBezTo>
                  <a:cubicBezTo>
                    <a:pt x="118" y="179"/>
                    <a:pt x="121" y="168"/>
                    <a:pt x="124" y="161"/>
                  </a:cubicBezTo>
                  <a:cubicBezTo>
                    <a:pt x="129" y="148"/>
                    <a:pt x="138" y="134"/>
                    <a:pt x="148" y="121"/>
                  </a:cubicBezTo>
                  <a:cubicBezTo>
                    <a:pt x="158" y="108"/>
                    <a:pt x="171" y="95"/>
                    <a:pt x="182" y="87"/>
                  </a:cubicBezTo>
                  <a:cubicBezTo>
                    <a:pt x="186" y="85"/>
                    <a:pt x="193" y="78"/>
                    <a:pt x="202" y="70"/>
                  </a:cubicBezTo>
                  <a:cubicBezTo>
                    <a:pt x="222" y="51"/>
                    <a:pt x="248" y="28"/>
                    <a:pt x="258" y="28"/>
                  </a:cubicBezTo>
                  <a:cubicBezTo>
                    <a:pt x="264" y="28"/>
                    <a:pt x="269" y="31"/>
                    <a:pt x="274" y="35"/>
                  </a:cubicBezTo>
                  <a:cubicBezTo>
                    <a:pt x="278" y="40"/>
                    <a:pt x="281" y="45"/>
                    <a:pt x="281" y="51"/>
                  </a:cubicBezTo>
                  <a:cubicBezTo>
                    <a:pt x="281" y="62"/>
                    <a:pt x="270" y="73"/>
                    <a:pt x="258" y="84"/>
                  </a:cubicBezTo>
                  <a:cubicBezTo>
                    <a:pt x="247" y="93"/>
                    <a:pt x="236" y="103"/>
                    <a:pt x="236" y="109"/>
                  </a:cubicBezTo>
                  <a:cubicBezTo>
                    <a:pt x="236" y="115"/>
                    <a:pt x="239" y="121"/>
                    <a:pt x="243" y="126"/>
                  </a:cubicBezTo>
                  <a:cubicBezTo>
                    <a:pt x="246" y="130"/>
                    <a:pt x="251" y="132"/>
                    <a:pt x="255" y="132"/>
                  </a:cubicBezTo>
                  <a:cubicBezTo>
                    <a:pt x="267" y="132"/>
                    <a:pt x="311" y="105"/>
                    <a:pt x="354" y="79"/>
                  </a:cubicBezTo>
                  <a:cubicBezTo>
                    <a:pt x="393" y="55"/>
                    <a:pt x="431" y="32"/>
                    <a:pt x="443" y="32"/>
                  </a:cubicBezTo>
                  <a:lnTo>
                    <a:pt x="445" y="32"/>
                  </a:lnTo>
                  <a:cubicBezTo>
                    <a:pt x="450" y="32"/>
                    <a:pt x="454" y="35"/>
                    <a:pt x="458" y="38"/>
                  </a:cubicBezTo>
                  <a:cubicBezTo>
                    <a:pt x="461" y="42"/>
                    <a:pt x="464" y="47"/>
                    <a:pt x="464" y="51"/>
                  </a:cubicBezTo>
                  <a:lnTo>
                    <a:pt x="464" y="56"/>
                  </a:lnTo>
                  <a:cubicBezTo>
                    <a:pt x="464" y="69"/>
                    <a:pt x="441" y="81"/>
                    <a:pt x="416" y="94"/>
                  </a:cubicBezTo>
                  <a:cubicBezTo>
                    <a:pt x="390" y="108"/>
                    <a:pt x="362" y="123"/>
                    <a:pt x="362" y="132"/>
                  </a:cubicBezTo>
                  <a:lnTo>
                    <a:pt x="362" y="134"/>
                  </a:lnTo>
                  <a:cubicBezTo>
                    <a:pt x="362" y="138"/>
                    <a:pt x="364" y="142"/>
                    <a:pt x="366" y="145"/>
                  </a:cubicBezTo>
                  <a:lnTo>
                    <a:pt x="366" y="145"/>
                  </a:lnTo>
                  <a:cubicBezTo>
                    <a:pt x="369" y="147"/>
                    <a:pt x="373" y="149"/>
                    <a:pt x="377" y="149"/>
                  </a:cubicBezTo>
                  <a:cubicBezTo>
                    <a:pt x="383" y="149"/>
                    <a:pt x="411" y="132"/>
                    <a:pt x="439" y="115"/>
                  </a:cubicBezTo>
                  <a:cubicBezTo>
                    <a:pt x="468" y="97"/>
                    <a:pt x="498" y="79"/>
                    <a:pt x="509" y="79"/>
                  </a:cubicBezTo>
                  <a:lnTo>
                    <a:pt x="513" y="79"/>
                  </a:lnTo>
                  <a:cubicBezTo>
                    <a:pt x="518" y="79"/>
                    <a:pt x="522" y="81"/>
                    <a:pt x="525" y="84"/>
                  </a:cubicBezTo>
                  <a:cubicBezTo>
                    <a:pt x="528" y="87"/>
                    <a:pt x="530" y="91"/>
                    <a:pt x="530" y="96"/>
                  </a:cubicBezTo>
                  <a:lnTo>
                    <a:pt x="530" y="102"/>
                  </a:lnTo>
                  <a:cubicBezTo>
                    <a:pt x="530" y="117"/>
                    <a:pt x="502" y="132"/>
                    <a:pt x="470" y="148"/>
                  </a:cubicBezTo>
                  <a:cubicBezTo>
                    <a:pt x="436" y="165"/>
                    <a:pt x="398" y="185"/>
                    <a:pt x="398" y="198"/>
                  </a:cubicBezTo>
                  <a:cubicBezTo>
                    <a:pt x="398" y="200"/>
                    <a:pt x="400" y="204"/>
                    <a:pt x="402" y="207"/>
                  </a:cubicBezTo>
                  <a:cubicBezTo>
                    <a:pt x="404" y="209"/>
                    <a:pt x="406" y="211"/>
                    <a:pt x="406" y="211"/>
                  </a:cubicBezTo>
                  <a:lnTo>
                    <a:pt x="417" y="211"/>
                  </a:lnTo>
                  <a:cubicBezTo>
                    <a:pt x="422" y="211"/>
                    <a:pt x="443" y="198"/>
                    <a:pt x="463" y="186"/>
                  </a:cubicBezTo>
                  <a:cubicBezTo>
                    <a:pt x="484" y="173"/>
                    <a:pt x="505" y="160"/>
                    <a:pt x="515" y="160"/>
                  </a:cubicBezTo>
                  <a:lnTo>
                    <a:pt x="519" y="160"/>
                  </a:lnTo>
                  <a:cubicBezTo>
                    <a:pt x="525" y="160"/>
                    <a:pt x="529" y="163"/>
                    <a:pt x="533" y="167"/>
                  </a:cubicBezTo>
                  <a:cubicBezTo>
                    <a:pt x="536" y="171"/>
                    <a:pt x="538" y="176"/>
                    <a:pt x="538" y="181"/>
                  </a:cubicBezTo>
                  <a:cubicBezTo>
                    <a:pt x="538" y="196"/>
                    <a:pt x="513" y="209"/>
                    <a:pt x="487" y="223"/>
                  </a:cubicBezTo>
                  <a:cubicBezTo>
                    <a:pt x="462" y="236"/>
                    <a:pt x="436" y="249"/>
                    <a:pt x="436" y="258"/>
                  </a:cubicBezTo>
                  <a:lnTo>
                    <a:pt x="436" y="264"/>
                  </a:lnTo>
                  <a:cubicBezTo>
                    <a:pt x="436" y="267"/>
                    <a:pt x="437" y="270"/>
                    <a:pt x="439" y="272"/>
                  </a:cubicBezTo>
                  <a:lnTo>
                    <a:pt x="439" y="272"/>
                  </a:lnTo>
                  <a:cubicBezTo>
                    <a:pt x="441" y="274"/>
                    <a:pt x="444" y="275"/>
                    <a:pt x="447" y="275"/>
                  </a:cubicBezTo>
                  <a:lnTo>
                    <a:pt x="453" y="275"/>
                  </a:lnTo>
                  <a:cubicBezTo>
                    <a:pt x="458" y="275"/>
                    <a:pt x="470" y="268"/>
                    <a:pt x="481" y="260"/>
                  </a:cubicBezTo>
                  <a:cubicBezTo>
                    <a:pt x="495" y="252"/>
                    <a:pt x="509" y="243"/>
                    <a:pt x="519" y="243"/>
                  </a:cubicBezTo>
                  <a:cubicBezTo>
                    <a:pt x="524" y="243"/>
                    <a:pt x="526" y="243"/>
                    <a:pt x="529" y="244"/>
                  </a:cubicBezTo>
                  <a:cubicBezTo>
                    <a:pt x="530" y="245"/>
                    <a:pt x="530" y="245"/>
                    <a:pt x="532" y="245"/>
                  </a:cubicBezTo>
                  <a:lnTo>
                    <a:pt x="537" y="246"/>
                  </a:lnTo>
                  <a:lnTo>
                    <a:pt x="538" y="252"/>
                  </a:lnTo>
                  <a:cubicBezTo>
                    <a:pt x="538" y="253"/>
                    <a:pt x="539" y="254"/>
                    <a:pt x="539" y="254"/>
                  </a:cubicBezTo>
                  <a:cubicBezTo>
                    <a:pt x="540" y="257"/>
                    <a:pt x="540" y="259"/>
                    <a:pt x="540" y="264"/>
                  </a:cubicBezTo>
                  <a:lnTo>
                    <a:pt x="540" y="266"/>
                  </a:lnTo>
                  <a:cubicBezTo>
                    <a:pt x="540" y="273"/>
                    <a:pt x="525" y="285"/>
                    <a:pt x="505" y="298"/>
                  </a:cubicBezTo>
                  <a:cubicBezTo>
                    <a:pt x="473" y="318"/>
                    <a:pt x="426" y="343"/>
                    <a:pt x="417" y="348"/>
                  </a:cubicBezTo>
                  <a:cubicBezTo>
                    <a:pt x="407" y="353"/>
                    <a:pt x="397" y="359"/>
                    <a:pt x="387" y="366"/>
                  </a:cubicBezTo>
                  <a:cubicBezTo>
                    <a:pt x="355" y="385"/>
                    <a:pt x="321" y="407"/>
                    <a:pt x="275" y="407"/>
                  </a:cubicBezTo>
                  <a:lnTo>
                    <a:pt x="266" y="407"/>
                  </a:lnTo>
                  <a:cubicBezTo>
                    <a:pt x="246" y="407"/>
                    <a:pt x="229" y="402"/>
                    <a:pt x="215" y="397"/>
                  </a:cubicBezTo>
                  <a:cubicBezTo>
                    <a:pt x="205" y="394"/>
                    <a:pt x="195" y="392"/>
                    <a:pt x="187" y="392"/>
                  </a:cubicBezTo>
                  <a:cubicBezTo>
                    <a:pt x="182" y="392"/>
                    <a:pt x="164" y="403"/>
                    <a:pt x="151" y="411"/>
                  </a:cubicBezTo>
                  <a:lnTo>
                    <a:pt x="151" y="411"/>
                  </a:lnTo>
                  <a:cubicBezTo>
                    <a:pt x="146" y="414"/>
                    <a:pt x="141" y="417"/>
                    <a:pt x="138" y="418"/>
                  </a:cubicBezTo>
                  <a:cubicBezTo>
                    <a:pt x="137" y="419"/>
                    <a:pt x="135" y="420"/>
                    <a:pt x="132" y="421"/>
                  </a:cubicBezTo>
                  <a:cubicBezTo>
                    <a:pt x="119" y="428"/>
                    <a:pt x="100" y="437"/>
                    <a:pt x="100" y="451"/>
                  </a:cubicBezTo>
                  <a:cubicBezTo>
                    <a:pt x="100" y="453"/>
                    <a:pt x="102" y="456"/>
                    <a:pt x="104" y="458"/>
                  </a:cubicBezTo>
                  <a:cubicBezTo>
                    <a:pt x="107" y="460"/>
                    <a:pt x="110" y="462"/>
                    <a:pt x="113" y="462"/>
                  </a:cubicBezTo>
                  <a:lnTo>
                    <a:pt x="119" y="462"/>
                  </a:lnTo>
                  <a:cubicBezTo>
                    <a:pt x="124" y="462"/>
                    <a:pt x="143" y="450"/>
                    <a:pt x="159" y="440"/>
                  </a:cubicBezTo>
                  <a:cubicBezTo>
                    <a:pt x="174" y="431"/>
                    <a:pt x="186" y="424"/>
                    <a:pt x="192" y="424"/>
                  </a:cubicBezTo>
                  <a:lnTo>
                    <a:pt x="194" y="424"/>
                  </a:lnTo>
                  <a:cubicBezTo>
                    <a:pt x="201" y="424"/>
                    <a:pt x="210" y="426"/>
                    <a:pt x="220" y="429"/>
                  </a:cubicBezTo>
                  <a:cubicBezTo>
                    <a:pt x="234" y="432"/>
                    <a:pt x="251" y="436"/>
                    <a:pt x="266" y="436"/>
                  </a:cubicBezTo>
                  <a:lnTo>
                    <a:pt x="279" y="436"/>
                  </a:lnTo>
                  <a:cubicBezTo>
                    <a:pt x="330" y="436"/>
                    <a:pt x="382" y="404"/>
                    <a:pt x="422" y="380"/>
                  </a:cubicBezTo>
                  <a:cubicBezTo>
                    <a:pt x="430" y="375"/>
                    <a:pt x="437" y="371"/>
                    <a:pt x="444" y="367"/>
                  </a:cubicBezTo>
                  <a:cubicBezTo>
                    <a:pt x="453" y="362"/>
                    <a:pt x="462" y="356"/>
                    <a:pt x="472" y="351"/>
                  </a:cubicBezTo>
                  <a:cubicBezTo>
                    <a:pt x="488" y="342"/>
                    <a:pt x="504" y="333"/>
                    <a:pt x="519" y="323"/>
                  </a:cubicBezTo>
                  <a:cubicBezTo>
                    <a:pt x="523" y="321"/>
                    <a:pt x="527" y="319"/>
                    <a:pt x="531" y="316"/>
                  </a:cubicBezTo>
                  <a:cubicBezTo>
                    <a:pt x="551" y="305"/>
                    <a:pt x="570" y="294"/>
                    <a:pt x="570" y="264"/>
                  </a:cubicBezTo>
                  <a:lnTo>
                    <a:pt x="570" y="258"/>
                  </a:lnTo>
                  <a:cubicBezTo>
                    <a:pt x="570" y="248"/>
                    <a:pt x="565" y="241"/>
                    <a:pt x="561" y="234"/>
                  </a:cubicBezTo>
                  <a:cubicBezTo>
                    <a:pt x="558" y="230"/>
                    <a:pt x="556" y="227"/>
                    <a:pt x="554" y="223"/>
                  </a:cubicBezTo>
                  <a:lnTo>
                    <a:pt x="552" y="219"/>
                  </a:lnTo>
                  <a:lnTo>
                    <a:pt x="555" y="215"/>
                  </a:lnTo>
                  <a:lnTo>
                    <a:pt x="556" y="213"/>
                  </a:lnTo>
                  <a:cubicBezTo>
                    <a:pt x="559" y="208"/>
                    <a:pt x="566" y="198"/>
                    <a:pt x="566" y="192"/>
                  </a:cubicBezTo>
                  <a:lnTo>
                    <a:pt x="566" y="173"/>
                  </a:lnTo>
                  <a:cubicBezTo>
                    <a:pt x="566" y="162"/>
                    <a:pt x="561" y="155"/>
                    <a:pt x="555" y="148"/>
                  </a:cubicBezTo>
                  <a:cubicBezTo>
                    <a:pt x="554" y="146"/>
                    <a:pt x="552" y="144"/>
                    <a:pt x="550" y="141"/>
                  </a:cubicBezTo>
                  <a:lnTo>
                    <a:pt x="548" y="137"/>
                  </a:lnTo>
                  <a:lnTo>
                    <a:pt x="550" y="133"/>
                  </a:lnTo>
                  <a:lnTo>
                    <a:pt x="551" y="130"/>
                  </a:lnTo>
                  <a:cubicBezTo>
                    <a:pt x="554" y="124"/>
                    <a:pt x="560" y="115"/>
                    <a:pt x="560" y="111"/>
                  </a:cubicBezTo>
                  <a:lnTo>
                    <a:pt x="560" y="92"/>
                  </a:lnTo>
                  <a:cubicBezTo>
                    <a:pt x="560" y="81"/>
                    <a:pt x="554" y="71"/>
                    <a:pt x="545" y="63"/>
                  </a:cubicBezTo>
                  <a:cubicBezTo>
                    <a:pt x="536" y="55"/>
                    <a:pt x="525" y="49"/>
                    <a:pt x="513" y="49"/>
                  </a:cubicBezTo>
                  <a:lnTo>
                    <a:pt x="500" y="49"/>
                  </a:lnTo>
                  <a:lnTo>
                    <a:pt x="492" y="49"/>
                  </a:lnTo>
                  <a:lnTo>
                    <a:pt x="492" y="41"/>
                  </a:lnTo>
                  <a:cubicBezTo>
                    <a:pt x="491" y="33"/>
                    <a:pt x="485" y="23"/>
                    <a:pt x="477" y="16"/>
                  </a:cubicBezTo>
                  <a:cubicBezTo>
                    <a:pt x="469" y="8"/>
                    <a:pt x="458" y="2"/>
                    <a:pt x="449" y="2"/>
                  </a:cubicBezTo>
                  <a:lnTo>
                    <a:pt x="440" y="2"/>
                  </a:lnTo>
                  <a:cubicBezTo>
                    <a:pt x="423" y="2"/>
                    <a:pt x="397" y="19"/>
                    <a:pt x="373" y="34"/>
                  </a:cubicBezTo>
                  <a:cubicBezTo>
                    <a:pt x="354" y="47"/>
                    <a:pt x="336" y="58"/>
                    <a:pt x="321" y="62"/>
                  </a:cubicBezTo>
                  <a:lnTo>
                    <a:pt x="311" y="64"/>
                  </a:lnTo>
                  <a:lnTo>
                    <a:pt x="311" y="54"/>
                  </a:lnTo>
                  <a:cubicBezTo>
                    <a:pt x="310" y="40"/>
                    <a:pt x="305" y="26"/>
                    <a:pt x="296" y="16"/>
                  </a:cubicBezTo>
                  <a:cubicBezTo>
                    <a:pt x="288" y="6"/>
                    <a:pt x="278" y="0"/>
                    <a:pt x="266" y="0"/>
                  </a:cubicBezTo>
                  <a:lnTo>
                    <a:pt x="249" y="0"/>
                  </a:lnTo>
                  <a:cubicBezTo>
                    <a:pt x="239" y="0"/>
                    <a:pt x="216" y="17"/>
                    <a:pt x="191" y="38"/>
                  </a:cubicBezTo>
                  <a:cubicBezTo>
                    <a:pt x="156" y="69"/>
                    <a:pt x="119" y="107"/>
                    <a:pt x="111" y="121"/>
                  </a:cubicBezTo>
                  <a:cubicBezTo>
                    <a:pt x="107" y="128"/>
                    <a:pt x="103" y="135"/>
                    <a:pt x="100" y="142"/>
                  </a:cubicBezTo>
                  <a:cubicBezTo>
                    <a:pt x="97" y="148"/>
                    <a:pt x="94" y="155"/>
                    <a:pt x="91" y="164"/>
                  </a:cubicBezTo>
                  <a:cubicBezTo>
                    <a:pt x="90" y="168"/>
                    <a:pt x="87" y="181"/>
                    <a:pt x="83" y="194"/>
                  </a:cubicBezTo>
                  <a:cubicBezTo>
                    <a:pt x="80" y="207"/>
                    <a:pt x="76" y="219"/>
                    <a:pt x="76" y="220"/>
                  </a:cubicBezTo>
                  <a:lnTo>
                    <a:pt x="76" y="220"/>
                  </a:lnTo>
                  <a:cubicBezTo>
                    <a:pt x="71" y="228"/>
                    <a:pt x="58" y="234"/>
                    <a:pt x="43" y="242"/>
                  </a:cubicBezTo>
                  <a:cubicBezTo>
                    <a:pt x="23" y="251"/>
                    <a:pt x="0" y="263"/>
                    <a:pt x="0" y="275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lang="pt-BR" sz="1900" b="1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296;p55">
              <a:extLst>
                <a:ext uri="{FF2B5EF4-FFF2-40B4-BE49-F238E27FC236}">
                  <a16:creationId xmlns:a16="http://schemas.microsoft.com/office/drawing/2014/main" id="{B657A8B5-9342-C40D-CE9A-F061E17ACB3F}"/>
                </a:ext>
              </a:extLst>
            </p:cNvPr>
            <p:cNvSpPr/>
            <p:nvPr/>
          </p:nvSpPr>
          <p:spPr>
            <a:xfrm>
              <a:off x="2605088" y="4325938"/>
              <a:ext cx="15875" cy="1428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0" y="14"/>
                  </a:moveTo>
                  <a:lnTo>
                    <a:pt x="0" y="17"/>
                  </a:lnTo>
                  <a:cubicBezTo>
                    <a:pt x="0" y="20"/>
                    <a:pt x="1" y="24"/>
                    <a:pt x="4" y="26"/>
                  </a:cubicBezTo>
                  <a:cubicBezTo>
                    <a:pt x="7" y="29"/>
                    <a:pt x="11" y="31"/>
                    <a:pt x="14" y="31"/>
                  </a:cubicBezTo>
                  <a:lnTo>
                    <a:pt x="19" y="31"/>
                  </a:lnTo>
                  <a:cubicBezTo>
                    <a:pt x="22" y="31"/>
                    <a:pt x="26" y="29"/>
                    <a:pt x="28" y="26"/>
                  </a:cubicBezTo>
                  <a:cubicBezTo>
                    <a:pt x="31" y="23"/>
                    <a:pt x="33" y="18"/>
                    <a:pt x="33" y="14"/>
                  </a:cubicBezTo>
                  <a:cubicBezTo>
                    <a:pt x="33" y="11"/>
                    <a:pt x="32" y="7"/>
                    <a:pt x="29" y="4"/>
                  </a:cubicBezTo>
                  <a:cubicBezTo>
                    <a:pt x="26" y="1"/>
                    <a:pt x="22" y="0"/>
                    <a:pt x="19" y="0"/>
                  </a:cubicBezTo>
                  <a:lnTo>
                    <a:pt x="12" y="0"/>
                  </a:lnTo>
                  <a:cubicBezTo>
                    <a:pt x="8" y="0"/>
                    <a:pt x="6" y="1"/>
                    <a:pt x="4" y="3"/>
                  </a:cubicBezTo>
                  <a:cubicBezTo>
                    <a:pt x="1" y="6"/>
                    <a:pt x="0" y="10"/>
                    <a:pt x="0" y="1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lang="pt-BR" sz="1900" b="1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" name="Google Shape;1647;p60">
            <a:extLst>
              <a:ext uri="{FF2B5EF4-FFF2-40B4-BE49-F238E27FC236}">
                <a16:creationId xmlns:a16="http://schemas.microsoft.com/office/drawing/2014/main" id="{952A287A-361D-38C4-CB48-68A7E0CA56DF}"/>
              </a:ext>
            </a:extLst>
          </p:cNvPr>
          <p:cNvGrpSpPr/>
          <p:nvPr/>
        </p:nvGrpSpPr>
        <p:grpSpPr>
          <a:xfrm>
            <a:off x="1321406" y="2402199"/>
            <a:ext cx="533308" cy="449136"/>
            <a:chOff x="3584280" y="3699191"/>
            <a:chExt cx="358069" cy="317995"/>
          </a:xfrm>
          <a:solidFill>
            <a:schemeClr val="bg1"/>
          </a:solidFill>
        </p:grpSpPr>
        <p:sp>
          <p:nvSpPr>
            <p:cNvPr id="69" name="Google Shape;1648;p60">
              <a:extLst>
                <a:ext uri="{FF2B5EF4-FFF2-40B4-BE49-F238E27FC236}">
                  <a16:creationId xmlns:a16="http://schemas.microsoft.com/office/drawing/2014/main" id="{0E5A2EB4-3F14-A1C4-BB48-4B44214AB29F}"/>
                </a:ext>
              </a:extLst>
            </p:cNvPr>
            <p:cNvSpPr/>
            <p:nvPr/>
          </p:nvSpPr>
          <p:spPr>
            <a:xfrm>
              <a:off x="3584280" y="3699191"/>
              <a:ext cx="358069" cy="317995"/>
            </a:xfrm>
            <a:custGeom>
              <a:avLst/>
              <a:gdLst/>
              <a:ahLst/>
              <a:cxnLst/>
              <a:rect l="l" t="t" r="r" b="b"/>
              <a:pathLst>
                <a:path w="11276" h="10014" extrusionOk="0">
                  <a:moveTo>
                    <a:pt x="5644" y="1"/>
                  </a:moveTo>
                  <a:cubicBezTo>
                    <a:pt x="5203" y="1"/>
                    <a:pt x="4810" y="227"/>
                    <a:pt x="4596" y="620"/>
                  </a:cubicBezTo>
                  <a:lnTo>
                    <a:pt x="822" y="7168"/>
                  </a:lnTo>
                  <a:cubicBezTo>
                    <a:pt x="774" y="7240"/>
                    <a:pt x="798" y="7347"/>
                    <a:pt x="881" y="7395"/>
                  </a:cubicBezTo>
                  <a:cubicBezTo>
                    <a:pt x="903" y="7406"/>
                    <a:pt x="929" y="7411"/>
                    <a:pt x="955" y="7411"/>
                  </a:cubicBezTo>
                  <a:cubicBezTo>
                    <a:pt x="1012" y="7411"/>
                    <a:pt x="1071" y="7384"/>
                    <a:pt x="1096" y="7335"/>
                  </a:cubicBezTo>
                  <a:lnTo>
                    <a:pt x="4882" y="787"/>
                  </a:lnTo>
                  <a:cubicBezTo>
                    <a:pt x="5049" y="513"/>
                    <a:pt x="5322" y="346"/>
                    <a:pt x="5644" y="346"/>
                  </a:cubicBezTo>
                  <a:cubicBezTo>
                    <a:pt x="5953" y="346"/>
                    <a:pt x="6239" y="513"/>
                    <a:pt x="6394" y="787"/>
                  </a:cubicBezTo>
                  <a:lnTo>
                    <a:pt x="10775" y="8359"/>
                  </a:lnTo>
                  <a:cubicBezTo>
                    <a:pt x="10942" y="8621"/>
                    <a:pt x="10942" y="8954"/>
                    <a:pt x="10775" y="9240"/>
                  </a:cubicBezTo>
                  <a:cubicBezTo>
                    <a:pt x="10609" y="9502"/>
                    <a:pt x="10323" y="9669"/>
                    <a:pt x="10013" y="9669"/>
                  </a:cubicBezTo>
                  <a:lnTo>
                    <a:pt x="1262" y="9669"/>
                  </a:lnTo>
                  <a:cubicBezTo>
                    <a:pt x="953" y="9669"/>
                    <a:pt x="667" y="9502"/>
                    <a:pt x="500" y="9240"/>
                  </a:cubicBezTo>
                  <a:cubicBezTo>
                    <a:pt x="346" y="8966"/>
                    <a:pt x="346" y="8645"/>
                    <a:pt x="500" y="8359"/>
                  </a:cubicBezTo>
                  <a:lnTo>
                    <a:pt x="774" y="7895"/>
                  </a:lnTo>
                  <a:cubicBezTo>
                    <a:pt x="822" y="7823"/>
                    <a:pt x="786" y="7716"/>
                    <a:pt x="715" y="7668"/>
                  </a:cubicBezTo>
                  <a:cubicBezTo>
                    <a:pt x="693" y="7657"/>
                    <a:pt x="667" y="7652"/>
                    <a:pt x="641" y="7652"/>
                  </a:cubicBezTo>
                  <a:cubicBezTo>
                    <a:pt x="583" y="7652"/>
                    <a:pt x="521" y="7679"/>
                    <a:pt x="488" y="7728"/>
                  </a:cubicBezTo>
                  <a:lnTo>
                    <a:pt x="227" y="8192"/>
                  </a:lnTo>
                  <a:cubicBezTo>
                    <a:pt x="0" y="8561"/>
                    <a:pt x="0" y="9026"/>
                    <a:pt x="227" y="9395"/>
                  </a:cubicBezTo>
                  <a:cubicBezTo>
                    <a:pt x="441" y="9776"/>
                    <a:pt x="834" y="10014"/>
                    <a:pt x="1262" y="10014"/>
                  </a:cubicBezTo>
                  <a:lnTo>
                    <a:pt x="10013" y="10014"/>
                  </a:lnTo>
                  <a:cubicBezTo>
                    <a:pt x="10442" y="10014"/>
                    <a:pt x="10847" y="9788"/>
                    <a:pt x="11061" y="9395"/>
                  </a:cubicBezTo>
                  <a:cubicBezTo>
                    <a:pt x="11276" y="9026"/>
                    <a:pt x="11276" y="8585"/>
                    <a:pt x="11061" y="8192"/>
                  </a:cubicBezTo>
                  <a:lnTo>
                    <a:pt x="6680" y="620"/>
                  </a:lnTo>
                  <a:cubicBezTo>
                    <a:pt x="6453" y="251"/>
                    <a:pt x="6072" y="1"/>
                    <a:pt x="5644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pt-BR" sz="2400" noProof="0" dirty="0"/>
            </a:p>
          </p:txBody>
        </p:sp>
        <p:sp>
          <p:nvSpPr>
            <p:cNvPr id="70" name="Google Shape;1649;p60">
              <a:extLst>
                <a:ext uri="{FF2B5EF4-FFF2-40B4-BE49-F238E27FC236}">
                  <a16:creationId xmlns:a16="http://schemas.microsoft.com/office/drawing/2014/main" id="{56A6F44F-23E4-5802-13FF-15A714A7DE09}"/>
                </a:ext>
              </a:extLst>
            </p:cNvPr>
            <p:cNvSpPr/>
            <p:nvPr/>
          </p:nvSpPr>
          <p:spPr>
            <a:xfrm>
              <a:off x="3613400" y="3727167"/>
              <a:ext cx="299831" cy="261661"/>
            </a:xfrm>
            <a:custGeom>
              <a:avLst/>
              <a:gdLst/>
              <a:ahLst/>
              <a:cxnLst/>
              <a:rect l="l" t="t" r="r" b="b"/>
              <a:pathLst>
                <a:path w="9442" h="8240" extrusionOk="0">
                  <a:moveTo>
                    <a:pt x="4727" y="358"/>
                  </a:moveTo>
                  <a:lnTo>
                    <a:pt x="9085" y="7907"/>
                  </a:lnTo>
                  <a:lnTo>
                    <a:pt x="381" y="7907"/>
                  </a:lnTo>
                  <a:lnTo>
                    <a:pt x="4727" y="358"/>
                  </a:lnTo>
                  <a:close/>
                  <a:moveTo>
                    <a:pt x="4727" y="1"/>
                  </a:moveTo>
                  <a:cubicBezTo>
                    <a:pt x="4608" y="1"/>
                    <a:pt x="4501" y="60"/>
                    <a:pt x="4441" y="168"/>
                  </a:cubicBezTo>
                  <a:lnTo>
                    <a:pt x="60" y="7740"/>
                  </a:lnTo>
                  <a:cubicBezTo>
                    <a:pt x="0" y="7847"/>
                    <a:pt x="0" y="7966"/>
                    <a:pt x="60" y="8073"/>
                  </a:cubicBezTo>
                  <a:cubicBezTo>
                    <a:pt x="119" y="8192"/>
                    <a:pt x="226" y="8240"/>
                    <a:pt x="345" y="8240"/>
                  </a:cubicBezTo>
                  <a:lnTo>
                    <a:pt x="9096" y="8240"/>
                  </a:lnTo>
                  <a:cubicBezTo>
                    <a:pt x="9216" y="8240"/>
                    <a:pt x="9323" y="8180"/>
                    <a:pt x="9382" y="8073"/>
                  </a:cubicBezTo>
                  <a:cubicBezTo>
                    <a:pt x="9442" y="7966"/>
                    <a:pt x="9442" y="7847"/>
                    <a:pt x="9382" y="7740"/>
                  </a:cubicBezTo>
                  <a:lnTo>
                    <a:pt x="5001" y="168"/>
                  </a:lnTo>
                  <a:cubicBezTo>
                    <a:pt x="4941" y="60"/>
                    <a:pt x="4846" y="1"/>
                    <a:pt x="4727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pt-BR" sz="2400" noProof="0" dirty="0"/>
            </a:p>
          </p:txBody>
        </p:sp>
        <p:sp>
          <p:nvSpPr>
            <p:cNvPr id="71" name="Google Shape;1650;p60">
              <a:extLst>
                <a:ext uri="{FF2B5EF4-FFF2-40B4-BE49-F238E27FC236}">
                  <a16:creationId xmlns:a16="http://schemas.microsoft.com/office/drawing/2014/main" id="{62D620C1-8FA7-847A-9B46-377E87A633C5}"/>
                </a:ext>
              </a:extLst>
            </p:cNvPr>
            <p:cNvSpPr/>
            <p:nvPr/>
          </p:nvSpPr>
          <p:spPr>
            <a:xfrm>
              <a:off x="3735879" y="3910171"/>
              <a:ext cx="54873" cy="54841"/>
            </a:xfrm>
            <a:custGeom>
              <a:avLst/>
              <a:gdLst/>
              <a:ahLst/>
              <a:cxnLst/>
              <a:rect l="l" t="t" r="r" b="b"/>
              <a:pathLst>
                <a:path w="1728" h="1727" extrusionOk="0">
                  <a:moveTo>
                    <a:pt x="870" y="322"/>
                  </a:moveTo>
                  <a:cubicBezTo>
                    <a:pt x="1168" y="322"/>
                    <a:pt x="1406" y="572"/>
                    <a:pt x="1406" y="870"/>
                  </a:cubicBezTo>
                  <a:cubicBezTo>
                    <a:pt x="1406" y="1167"/>
                    <a:pt x="1168" y="1405"/>
                    <a:pt x="870" y="1405"/>
                  </a:cubicBezTo>
                  <a:cubicBezTo>
                    <a:pt x="572" y="1405"/>
                    <a:pt x="334" y="1167"/>
                    <a:pt x="334" y="870"/>
                  </a:cubicBezTo>
                  <a:cubicBezTo>
                    <a:pt x="334" y="572"/>
                    <a:pt x="572" y="322"/>
                    <a:pt x="870" y="322"/>
                  </a:cubicBezTo>
                  <a:close/>
                  <a:moveTo>
                    <a:pt x="870" y="0"/>
                  </a:moveTo>
                  <a:cubicBezTo>
                    <a:pt x="394" y="0"/>
                    <a:pt x="1" y="393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3"/>
                    <a:pt x="1346" y="0"/>
                    <a:pt x="87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pt-BR" sz="2400" noProof="0" dirty="0"/>
            </a:p>
          </p:txBody>
        </p:sp>
        <p:sp>
          <p:nvSpPr>
            <p:cNvPr id="72" name="Google Shape;1651;p60">
              <a:extLst>
                <a:ext uri="{FF2B5EF4-FFF2-40B4-BE49-F238E27FC236}">
                  <a16:creationId xmlns:a16="http://schemas.microsoft.com/office/drawing/2014/main" id="{6B8104AB-F963-F367-876C-9CC13057B92C}"/>
                </a:ext>
              </a:extLst>
            </p:cNvPr>
            <p:cNvSpPr/>
            <p:nvPr/>
          </p:nvSpPr>
          <p:spPr>
            <a:xfrm>
              <a:off x="3738896" y="3788422"/>
              <a:ext cx="49188" cy="114604"/>
            </a:xfrm>
            <a:custGeom>
              <a:avLst/>
              <a:gdLst/>
              <a:ahLst/>
              <a:cxnLst/>
              <a:rect l="l" t="t" r="r" b="b"/>
              <a:pathLst>
                <a:path w="1549" h="3609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lnTo>
                    <a:pt x="1" y="3037"/>
                  </a:lnTo>
                  <a:cubicBezTo>
                    <a:pt x="1" y="3346"/>
                    <a:pt x="263" y="3608"/>
                    <a:pt x="572" y="3608"/>
                  </a:cubicBezTo>
                  <a:lnTo>
                    <a:pt x="965" y="3608"/>
                  </a:lnTo>
                  <a:cubicBezTo>
                    <a:pt x="1275" y="3608"/>
                    <a:pt x="1549" y="3358"/>
                    <a:pt x="1549" y="3037"/>
                  </a:cubicBezTo>
                  <a:lnTo>
                    <a:pt x="1549" y="1560"/>
                  </a:lnTo>
                  <a:cubicBezTo>
                    <a:pt x="1549" y="1465"/>
                    <a:pt x="1465" y="1394"/>
                    <a:pt x="1382" y="1394"/>
                  </a:cubicBezTo>
                  <a:cubicBezTo>
                    <a:pt x="1287" y="1394"/>
                    <a:pt x="1215" y="1465"/>
                    <a:pt x="1215" y="1560"/>
                  </a:cubicBezTo>
                  <a:lnTo>
                    <a:pt x="1215" y="3037"/>
                  </a:lnTo>
                  <a:cubicBezTo>
                    <a:pt x="1215" y="3168"/>
                    <a:pt x="1108" y="3275"/>
                    <a:pt x="977" y="3275"/>
                  </a:cubicBezTo>
                  <a:lnTo>
                    <a:pt x="584" y="3275"/>
                  </a:lnTo>
                  <a:cubicBezTo>
                    <a:pt x="453" y="3275"/>
                    <a:pt x="346" y="3168"/>
                    <a:pt x="346" y="3037"/>
                  </a:cubicBezTo>
                  <a:lnTo>
                    <a:pt x="346" y="572"/>
                  </a:lnTo>
                  <a:cubicBezTo>
                    <a:pt x="346" y="441"/>
                    <a:pt x="453" y="334"/>
                    <a:pt x="584" y="334"/>
                  </a:cubicBezTo>
                  <a:lnTo>
                    <a:pt x="977" y="334"/>
                  </a:lnTo>
                  <a:cubicBezTo>
                    <a:pt x="1108" y="334"/>
                    <a:pt x="1215" y="441"/>
                    <a:pt x="1215" y="572"/>
                  </a:cubicBezTo>
                  <a:lnTo>
                    <a:pt x="1215" y="906"/>
                  </a:lnTo>
                  <a:cubicBezTo>
                    <a:pt x="1215" y="989"/>
                    <a:pt x="1287" y="1072"/>
                    <a:pt x="1382" y="1072"/>
                  </a:cubicBezTo>
                  <a:cubicBezTo>
                    <a:pt x="1465" y="1072"/>
                    <a:pt x="1549" y="989"/>
                    <a:pt x="1549" y="906"/>
                  </a:cubicBezTo>
                  <a:lnTo>
                    <a:pt x="1549" y="572"/>
                  </a:lnTo>
                  <a:cubicBezTo>
                    <a:pt x="1549" y="263"/>
                    <a:pt x="1287" y="1"/>
                    <a:pt x="965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pt-BR" sz="2400" noProof="0" dirty="0"/>
            </a:p>
          </p:txBody>
        </p:sp>
      </p:grpSp>
      <p:pic>
        <p:nvPicPr>
          <p:cNvPr id="74" name="Imagem 73">
            <a:extLst>
              <a:ext uri="{FF2B5EF4-FFF2-40B4-BE49-F238E27FC236}">
                <a16:creationId xmlns:a16="http://schemas.microsoft.com/office/drawing/2014/main" id="{8ADE6EB2-678A-5882-FCBA-21B52779EBC7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7586" y="2316003"/>
            <a:ext cx="636639" cy="63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9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C3C01DA-1125-D5E0-A84E-1135631B8A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67276" y="353191"/>
            <a:ext cx="5457447" cy="3864165"/>
          </a:xfrm>
          <a:prstGeom prst="rect">
            <a:avLst/>
          </a:prstGeom>
        </p:spPr>
      </p:pic>
      <p:pic>
        <p:nvPicPr>
          <p:cNvPr id="7" name="Imagem 6" descr="Ícone&#10;&#10;O conteúdo gerado por IA pode estar incorreto.">
            <a:extLst>
              <a:ext uri="{FF2B5EF4-FFF2-40B4-BE49-F238E27FC236}">
                <a16:creationId xmlns:a16="http://schemas.microsoft.com/office/drawing/2014/main" id="{0FAAC50A-CF22-545C-0E54-5370F6F4C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047" y="4503604"/>
            <a:ext cx="4829113" cy="757508"/>
          </a:xfrm>
          <a:prstGeom prst="rect">
            <a:avLst/>
          </a:prstGeom>
        </p:spPr>
      </p:pic>
      <p:pic>
        <p:nvPicPr>
          <p:cNvPr id="10" name="Imagem 9" descr="Placa com fundo preto&#10;&#10;O conteúdo gerado por IA pode estar incorreto.">
            <a:extLst>
              <a:ext uri="{FF2B5EF4-FFF2-40B4-BE49-F238E27FC236}">
                <a16:creationId xmlns:a16="http://schemas.microsoft.com/office/drawing/2014/main" id="{D6130513-7C2F-F2A2-946F-B1DC987D0A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5585" y="5547360"/>
            <a:ext cx="6460828" cy="95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13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995E95-26F5-B4F9-4089-46556B5A4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642CD12-60E3-0CCB-A624-2AB27651A3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573293" y="233687"/>
            <a:ext cx="1232945" cy="872991"/>
          </a:xfrm>
          <a:prstGeom prst="rect">
            <a:avLst/>
          </a:prstGeom>
        </p:spPr>
      </p:pic>
      <p:graphicFrame>
        <p:nvGraphicFramePr>
          <p:cNvPr id="5" name="Google Shape;349;p5">
            <a:extLst>
              <a:ext uri="{FF2B5EF4-FFF2-40B4-BE49-F238E27FC236}">
                <a16:creationId xmlns:a16="http://schemas.microsoft.com/office/drawing/2014/main" id="{1610B3E8-AA75-250D-31F8-DA7082D4F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5097945"/>
              </p:ext>
            </p:extLst>
          </p:nvPr>
        </p:nvGraphicFramePr>
        <p:xfrm>
          <a:off x="554478" y="1240853"/>
          <a:ext cx="11099275" cy="530431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3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5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8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5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8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53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8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953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81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953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81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0953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812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75425">
                <a:tc gridSpan="1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Ideb Anos Iniciais – Série Histórica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RK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Município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2011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Município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2013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Município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2015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Município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2017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Município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2019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Município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2021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Município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2023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1º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Florianópolis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9E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6,0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Florianópolis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9E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6,1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Curitiba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6,3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Teresina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6,8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Teresina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7,4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Teresina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6,3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Goiânia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6,5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2º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Campo Grande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5,8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Curitiba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5,9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Palmas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6,2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Palmas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6,6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Rio Branco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6,7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Palmas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6,1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Teresina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6,4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3º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Curitiba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5,8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Palmas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5,8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Florianópolis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9E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6,1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Rio Branco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6,5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Palmas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6,6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Curitiba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6,0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Rio Branco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6,4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4º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Palmas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5,8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Belo Horizonte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5,7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Teresina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6,1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Curitiba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6,4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Curitiba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6,5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Florianópolis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9E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5,9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Palmas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6,3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5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5º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Belo Horizonte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5,6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Rio Branco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5,5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Belo Horizonte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6,1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Belo Horizonte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6,3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Fortaleza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6,2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Goiânia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5,9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Curitiba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6,3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6º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Rio de Janeiro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5,4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Goiânia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5,4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Rio Branco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5,8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Florianópolis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9E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6,2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Florianópolis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9E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6,0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Fortaleza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5,8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Manaus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6,2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7º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Goiânia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5,3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Campo Grande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5,4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São Paulo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5,8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Fortaleza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6,0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Belo Horizonte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6,0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Belo Horizonte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5,8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Vitória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6,1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5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8º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Teresina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5,2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Rio de Janeiro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5,3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Vitória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5,6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São Paulo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6,0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São Paulo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6,0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Rio Branco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5,7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Rio de Janeiro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6,0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5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9º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Vitória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5,0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Boa Vista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5,3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Goiânia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5,6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Manaus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5,8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Goiânia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5,9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São Paulo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5,7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Fortaleza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5,9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48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10º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Boa Vista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5,0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Cuiabá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5,1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Rio de Janeiro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5,6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Goiânia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5,8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Manaus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5,9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Vitória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5,6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Florianópolis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9E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5,8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5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11º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Rio Branco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4,8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Vitória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5,0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Cuiabá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5,5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Boa Vista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5,8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Boa Vista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5,9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Cuiabá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5,6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Belo Horizonte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5,8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5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12º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Cuiabá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4,8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Teresina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5,0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Boa Vista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5,5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Cuiabá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5,7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Cuiabá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5,8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Manaus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5,5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Cuiabá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5,8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5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13º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São Paulo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4,8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Manaus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4,6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Manaus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5,4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Campo Grande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5,7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Rio de Janeiro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5,8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Boa Vista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5,5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Boa Vista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5,7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5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14º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João Pessoa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4,6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Fortaleza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4,6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Fortaleza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5,4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Rio de Janeiro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5,7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Campo Grande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5,7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Rio de Janeiro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5,4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São Paulo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5,6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5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15º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Belém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4,4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João Pessoa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4,5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Campo Grande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5,4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Vitória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5,6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Vitória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5,6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Salvador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5,4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Recife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5,5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5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16º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Porto Alegre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4,4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Porto Alegre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4,5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Porto Velho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4,8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Salvador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5,3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Salvador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5,6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Campo Grande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5,4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São Luís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5,5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5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17º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Fortaleza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4,2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Porto Velho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4,4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Salvador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4,7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Belém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5,1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João Pessoa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5,4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Recife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5,3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Salvador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5,3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5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18°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São Luís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4,2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Natal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4,3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Natal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4,7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Porto Velho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5,1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Maceió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5,4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Porto Velho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5,3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Maceió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5,3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5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19°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Porto Velho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4,2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Recife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4,2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Belém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4,6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Maceió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5,0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Porto Velho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5,3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Porto Alegre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5,2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Porto Velho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5,3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5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20º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Manaus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4,1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Maceió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4,1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João Pessoa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4,6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Recife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5,0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Belém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5,3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Macapá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5,1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Campo Grande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5,3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5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21º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Recife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4,1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Macapá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4,1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Recife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4,6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João Pessoa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4,9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Recife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5,2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João Pessoa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5,0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Macapá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5,3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5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22º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Macapá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4,0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São Luís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4,1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Porto Alegre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4,6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Natal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4,8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São Luís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5,1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Aracaju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5,0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João Pessoa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5,2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5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23º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Salvador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4,0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Belém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4,1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São Luís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4,5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Macapá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4,6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Macapá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5,0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São Luís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4,9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Aracaju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5,2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5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24º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Natal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4,0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Aracaju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4,1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Maceió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4,4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São Luís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4,6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Porto Alegre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4,9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Belém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4,9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Belém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5,0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5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25º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Maceió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3,8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Salvador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4,0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Macapá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4,4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Aracaju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4,6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Natal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4,9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Maceió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4,8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Porto Alegre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4,7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5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26º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Aracaju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3,6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Brasília*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0,0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Aracaju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4,4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200"/>
                        <a:buFont typeface="Quattrocento Sans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Porto Alegre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0,0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Aracaju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4,8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Natal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4,3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Natal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4,5</a:t>
                      </a:r>
                      <a:endParaRPr sz="1400" u="none" strike="noStrike" cap="none" dirty="0"/>
                    </a:p>
                  </a:txBody>
                  <a:tcPr marL="5950" marR="5950" marT="595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pic>
        <p:nvPicPr>
          <p:cNvPr id="6" name="Google Shape;352;p5">
            <a:extLst>
              <a:ext uri="{FF2B5EF4-FFF2-40B4-BE49-F238E27FC236}">
                <a16:creationId xmlns:a16="http://schemas.microsoft.com/office/drawing/2014/main" id="{D36C4E1E-5B98-C6A2-7DD6-DE941E0072C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1831" y="1536110"/>
            <a:ext cx="9943438" cy="14631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53;p5">
            <a:extLst>
              <a:ext uri="{FF2B5EF4-FFF2-40B4-BE49-F238E27FC236}">
                <a16:creationId xmlns:a16="http://schemas.microsoft.com/office/drawing/2014/main" id="{0142D870-1404-C7DA-79F3-50B400A47190}"/>
              </a:ext>
            </a:extLst>
          </p:cNvPr>
          <p:cNvSpPr txBox="1"/>
          <p:nvPr/>
        </p:nvSpPr>
        <p:spPr>
          <a:xfrm>
            <a:off x="554478" y="379823"/>
            <a:ext cx="9426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Até 2021, </a:t>
            </a: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Florianópolis se manteve entre as 5 primeiras posições</a:t>
            </a: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, porém apresentou uma </a:t>
            </a: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queda significativa entre 2021 e 2023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1865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5840D-EDCB-C773-57A8-B81898874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12E7BAE-0584-AB9C-FA17-4315F0C8E1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573293" y="233687"/>
            <a:ext cx="1232945" cy="872991"/>
          </a:xfrm>
          <a:prstGeom prst="rect">
            <a:avLst/>
          </a:prstGeom>
        </p:spPr>
      </p:pic>
      <p:sp>
        <p:nvSpPr>
          <p:cNvPr id="7" name="Google Shape;353;p5">
            <a:extLst>
              <a:ext uri="{FF2B5EF4-FFF2-40B4-BE49-F238E27FC236}">
                <a16:creationId xmlns:a16="http://schemas.microsoft.com/office/drawing/2014/main" id="{376B4C92-CC69-DD9D-FEF8-7A642BBCC8C4}"/>
              </a:ext>
            </a:extLst>
          </p:cNvPr>
          <p:cNvSpPr txBox="1"/>
          <p:nvPr/>
        </p:nvSpPr>
        <p:spPr>
          <a:xfrm>
            <a:off x="369651" y="379823"/>
            <a:ext cx="9610927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Até 2013, </a:t>
            </a: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Florianópolis apresentou a melhor educação básica nos Anos Iniciais </a:t>
            </a: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entre todas as capitais, porém </a:t>
            </a: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regrediu no resultado absoluto e na sua posição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Google Shape;331;g32394245b06_2_297">
            <a:extLst>
              <a:ext uri="{FF2B5EF4-FFF2-40B4-BE49-F238E27FC236}">
                <a16:creationId xmlns:a16="http://schemas.microsoft.com/office/drawing/2014/main" id="{8237B2D5-7C14-D08F-631B-510DB5018A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7949998"/>
              </p:ext>
            </p:extLst>
          </p:nvPr>
        </p:nvGraphicFramePr>
        <p:xfrm>
          <a:off x="466928" y="1221313"/>
          <a:ext cx="11016925" cy="53900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4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4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48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8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48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8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48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08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48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79925">
                <a:tc gridSpan="1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Ideb Anos Finais - Série Histórica</a:t>
                      </a:r>
                      <a:endParaRPr sz="700" b="1" u="none" strike="noStrike" cap="none" dirty="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RK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Município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2011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Município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2013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Município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2015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Município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2017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Município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2019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Município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2021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Município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2023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3F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1º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Palmas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5,0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Palmas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4,9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Palmas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5,6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Teresina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6,0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Teresina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6,3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Teresina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5,6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Teresina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5,8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2º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Campo Grande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5,0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Curitiba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4,7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Curitiba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5,3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Palmas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5,8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Palmas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5,8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Palmas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5,6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Palmas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5,5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3º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Curitiba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4,7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Campo Grande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4,7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Teresina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5,2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Curitiba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5,2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Curitiba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5,2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Curitiba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5,3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Curitiba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5,5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4º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Florianópolis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9E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4,6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Goiânia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4,5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Campo Grande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5,0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Florianópolis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9E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5,0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Fortaleza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5,2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Florianópolis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9E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5,2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Goiânia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5,4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5º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Belo Horizonte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4,5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Belo Horizonte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4,5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Florianópolis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9E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4,9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Campo Grande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5,0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Goiânia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5,0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Belo Horizonte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5,2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Fortaleza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5,2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6º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Teresina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4,4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Florianópolis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9E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4,4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Belo Horizonte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4,8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Macapá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5,0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Cuiabá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5,0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Fortaleza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5,2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Rio de Janeiro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5,2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7º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Rio de Janeiro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4,4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Rio de Janeiro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4,4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Goiânia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4,6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Fortaleza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4,9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Campo Grande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5,0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Goiânia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5,1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Manaus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5,2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8º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São Paulo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4,3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São Paulo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4,4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Macapá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4,6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Belo Horizonte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4,9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Florianópolis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9E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4,9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Cuiabá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5,1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Campo Grande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5,2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9º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Vitória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4,2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Teresina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4,3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Cuiabá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4,5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Goiânia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4,7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Rio de Janeiro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4,9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São Paulo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5,1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Cuiabá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10º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Cuiabá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4,2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Vitória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4,2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Fortaleza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4,4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Manaus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4,7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São Paulo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4,8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Rio de Janeiro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Vitória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11º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São Luís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3,9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Cuiabá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4,2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Manaus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4,3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Rio de Janeiro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4,7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Manaus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4,8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Campo Grande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São Paulo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4,8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12º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João Pessoa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3,9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Macapá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4,1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Rio de Janeiro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4,3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Cuiabá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4,6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Belo Horizonte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4,7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Recife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Recife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4,8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13º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Goiânia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3,7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Fortaleza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3,8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Vitória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4,3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Vitória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4,4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Recife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4,7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Manaus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4,8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Belo Horizonte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4,7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14º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Belém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3,7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Belém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3,8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São Paulo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4,3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Belém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4,3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Vitória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4,6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Porto Alegre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4,8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Belém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4,7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9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15º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Macapá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3,7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São Luís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3,7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Belém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4,0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São Paulo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4,2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Belém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4,4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Belém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4,7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Florianópolis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9E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4,6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16º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Porto Alegre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3,6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João Pessoa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3,7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São Luís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3,9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Recife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4,1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Salvador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4,3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Salvador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4,7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Aracaju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4,3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9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17º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Fortaleza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3,5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Porto Alegre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3,6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João Pessoa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3,8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João Pessoa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4,0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João Pessoa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4,3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Vitória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4,6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São Luís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4,3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9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18°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Natal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3,2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Manaus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3,4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Porto Alegre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3,8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Salvador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3,9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Maceió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4,3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João Pessoa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4,5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Salvador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4,2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9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19°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Porto Velho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3,2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Recife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3,2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Natal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3,6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Porto Velho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3,9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Aracaju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3,9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Aracaju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4,4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João Pessoa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4,1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9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20º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Manaus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3,1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Natal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3,2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Recife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3,5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São Luís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3,8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São Luís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3,9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Maceió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4,4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Maceió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4,1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9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21º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Aracaju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3,1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Aracaju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3,1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Porto Velho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3,5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Maceió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3,8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Porto Alegre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3,7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São Luís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4,3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Porto Alegre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3,8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9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22º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Recife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2,9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Porto Velho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3,1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Aracaju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3,4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Aracaju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3,7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Natal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3,5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Natal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4,1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Natal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3,3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9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23º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Salvador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2,8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Salvador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3,0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Salvador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3,4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Natal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3,5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Rio Branco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-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Rio Branco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-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Rio Branco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-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9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24º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Maceió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2,3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Maceió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0,0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Maceió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3,4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Porto Alegre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0,0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Porto Velho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-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Porto Velho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-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Porto Velho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-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9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25º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Rio Branco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0,0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Rio Branco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0,0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Rio Branco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0,0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Rio Branco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0,0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Macapá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-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Macapá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-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Macapá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-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9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26º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Boa Vista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0,0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Boa Vista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0,0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Boa Vista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0,0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40404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Boa Vista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0,0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Boa Vista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-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Boa Vista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-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Boa Vista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-</a:t>
                      </a:r>
                      <a:endParaRPr sz="1400" u="none" strike="noStrike" cap="none" dirty="0"/>
                    </a:p>
                  </a:txBody>
                  <a:tcPr marL="5525" marR="5525" marT="5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pic>
        <p:nvPicPr>
          <p:cNvPr id="3" name="Google Shape;332;g32394245b06_2_297">
            <a:extLst>
              <a:ext uri="{FF2B5EF4-FFF2-40B4-BE49-F238E27FC236}">
                <a16:creationId xmlns:a16="http://schemas.microsoft.com/office/drawing/2014/main" id="{648D217A-CF8C-7260-B7D6-66DC744C29C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4061" y="2436948"/>
            <a:ext cx="10223877" cy="1792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0679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86C20-150B-6C19-3FC5-924080D5E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0E31559-5891-AC81-9143-14AA61431C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573293" y="233687"/>
            <a:ext cx="1232945" cy="872991"/>
          </a:xfrm>
          <a:prstGeom prst="rect">
            <a:avLst/>
          </a:prstGeom>
        </p:spPr>
      </p:pic>
      <p:sp>
        <p:nvSpPr>
          <p:cNvPr id="5" name="Google Shape;328;g32394245b06_2_297">
            <a:extLst>
              <a:ext uri="{FF2B5EF4-FFF2-40B4-BE49-F238E27FC236}">
                <a16:creationId xmlns:a16="http://schemas.microsoft.com/office/drawing/2014/main" id="{F60E7C21-EA6E-28C5-E214-67CBFD1DF3CF}"/>
              </a:ext>
            </a:extLst>
          </p:cNvPr>
          <p:cNvSpPr txBox="1"/>
          <p:nvPr/>
        </p:nvSpPr>
        <p:spPr>
          <a:xfrm>
            <a:off x="1720851" y="69920"/>
            <a:ext cx="87915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14350" marR="0" lvl="0" indent="-514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pt-BR" sz="3200" b="1" i="0" u="none" strike="noStrike" cap="none" noProof="0" dirty="0">
              <a:solidFill>
                <a:srgbClr val="002060"/>
              </a:solidFill>
              <a:latin typeface="+mn-lt"/>
              <a:ea typeface="Tahoma"/>
              <a:cs typeface="Tahoma"/>
              <a:sym typeface="Tahoma"/>
            </a:endParaRPr>
          </a:p>
          <a:p>
            <a:pPr marL="514350" marR="0" lvl="0" indent="-514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pt-BR" sz="3200" b="1" i="0" u="none" strike="noStrike" cap="none" noProof="0" dirty="0">
              <a:solidFill>
                <a:srgbClr val="002060"/>
              </a:solidFill>
              <a:latin typeface="+mn-lt"/>
              <a:ea typeface="Tahoma"/>
              <a:cs typeface="Tahoma"/>
              <a:sym typeface="Tahoma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pt-BR" sz="3200" b="1" i="0" u="none" strike="noStrike" cap="none" noProof="0" dirty="0">
              <a:solidFill>
                <a:srgbClr val="002060"/>
              </a:solidFill>
              <a:latin typeface="+mn-lt"/>
              <a:ea typeface="Tahoma"/>
              <a:cs typeface="Tahoma"/>
              <a:sym typeface="Tahoma"/>
            </a:endParaRPr>
          </a:p>
        </p:txBody>
      </p:sp>
      <p:sp>
        <p:nvSpPr>
          <p:cNvPr id="6" name="Google Shape;329;g32394245b06_2_297">
            <a:extLst>
              <a:ext uri="{FF2B5EF4-FFF2-40B4-BE49-F238E27FC236}">
                <a16:creationId xmlns:a16="http://schemas.microsoft.com/office/drawing/2014/main" id="{FA855F75-FB89-B31C-38DB-B72D62DDA6E8}"/>
              </a:ext>
            </a:extLst>
          </p:cNvPr>
          <p:cNvSpPr txBox="1"/>
          <p:nvPr/>
        </p:nvSpPr>
        <p:spPr>
          <a:xfrm>
            <a:off x="262649" y="196010"/>
            <a:ext cx="1004542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2400" i="0" u="none" strike="noStrike" cap="none" noProof="0" dirty="0">
                <a:solidFill>
                  <a:srgbClr val="7F7F7F"/>
                </a:solidFill>
                <a:highlight>
                  <a:schemeClr val="lt1"/>
                </a:highlight>
                <a:latin typeface="Montserrat" pitchFamily="2" charset="0"/>
                <a:ea typeface="Calibri"/>
                <a:cs typeface="Calibri"/>
                <a:sym typeface="Montserrat"/>
              </a:rPr>
              <a:t>Florianópolis está pelo menos 1 ano atrasada em aprendizagem em relação às </a:t>
            </a:r>
            <a:r>
              <a:rPr lang="pt-BR" sz="2400" dirty="0">
                <a:solidFill>
                  <a:srgbClr val="7F7F7F"/>
                </a:solidFill>
                <a:highlight>
                  <a:schemeClr val="lt1"/>
                </a:highlight>
                <a:latin typeface="Montserrat" pitchFamily="2" charset="0"/>
                <a:ea typeface="Calibri"/>
                <a:cs typeface="Calibri"/>
                <a:sym typeface="Montserrat"/>
              </a:rPr>
              <a:t>capitais de melhor desempenho</a:t>
            </a:r>
            <a:endParaRPr lang="pt-BR" sz="2400" i="0" u="none" strike="noStrike" cap="none" noProof="0" dirty="0">
              <a:solidFill>
                <a:srgbClr val="7F7F7F"/>
              </a:solidFill>
              <a:latin typeface="Montserrat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075327D6-011F-4746-04DF-D313E17EC1E1}"/>
              </a:ext>
            </a:extLst>
          </p:cNvPr>
          <p:cNvSpPr txBox="1"/>
          <p:nvPr/>
        </p:nvSpPr>
        <p:spPr>
          <a:xfrm>
            <a:off x="161851" y="6349680"/>
            <a:ext cx="9475341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sz="1000" noProof="0" dirty="0">
                <a:latin typeface="+mn-lt"/>
              </a:rPr>
              <a:t>Nota: Aproximadamente 25 pontos na escala SAEB equivalem a 1 ano de aprendizagem dos estudantes</a:t>
            </a:r>
          </a:p>
          <a:p>
            <a:r>
              <a:rPr lang="pt-BR" sz="1000" noProof="0" dirty="0">
                <a:latin typeface="+mn-lt"/>
              </a:rPr>
              <a:t>Fonte: IDEB 2023 por município (INEP)</a:t>
            </a:r>
          </a:p>
        </p:txBody>
      </p:sp>
      <p:sp>
        <p:nvSpPr>
          <p:cNvPr id="9" name="Espaço Reservado para Texto 1">
            <a:extLst>
              <a:ext uri="{FF2B5EF4-FFF2-40B4-BE49-F238E27FC236}">
                <a16:creationId xmlns:a16="http://schemas.microsoft.com/office/drawing/2014/main" id="{09B0F080-ED16-3E08-A8F7-8D788309AAC8}"/>
              </a:ext>
            </a:extLst>
          </p:cNvPr>
          <p:cNvSpPr txBox="1">
            <a:spLocks/>
          </p:cNvSpPr>
          <p:nvPr/>
        </p:nvSpPr>
        <p:spPr>
          <a:xfrm>
            <a:off x="334963" y="1196488"/>
            <a:ext cx="8980487" cy="579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-152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b="1" dirty="0">
                <a:solidFill>
                  <a:prstClr val="black"/>
                </a:solidFill>
              </a:rPr>
              <a:t>Nota média SAEB de Florianópolis vs melhor capital em aprendizagem por etapa</a:t>
            </a:r>
            <a:br>
              <a:rPr lang="pt-BR" b="1" dirty="0">
                <a:solidFill>
                  <a:prstClr val="black"/>
                </a:solidFill>
              </a:rPr>
            </a:br>
            <a:r>
              <a:rPr lang="pt-BR" dirty="0">
                <a:solidFill>
                  <a:prstClr val="black"/>
                </a:solidFill>
              </a:rPr>
              <a:t>(Rede Municipal, 2023)</a:t>
            </a:r>
            <a:br>
              <a:rPr lang="pt-BR" b="1" dirty="0">
                <a:solidFill>
                  <a:prstClr val="black"/>
                </a:solidFill>
              </a:rPr>
            </a:br>
            <a:endParaRPr lang="pt-BR" b="1" dirty="0">
              <a:solidFill>
                <a:prstClr val="black"/>
              </a:solidFill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190A6234-396F-55DE-D0F0-55BF19E8A777}"/>
              </a:ext>
            </a:extLst>
          </p:cNvPr>
          <p:cNvGrpSpPr/>
          <p:nvPr/>
        </p:nvGrpSpPr>
        <p:grpSpPr>
          <a:xfrm>
            <a:off x="281496" y="1667574"/>
            <a:ext cx="5650030" cy="318474"/>
            <a:chOff x="221381" y="1548826"/>
            <a:chExt cx="5650030" cy="318474"/>
          </a:xfrm>
        </p:grpSpPr>
        <p:sp>
          <p:nvSpPr>
            <p:cNvPr id="11" name="Espaço Reservado para Texto 4">
              <a:extLst>
                <a:ext uri="{FF2B5EF4-FFF2-40B4-BE49-F238E27FC236}">
                  <a16:creationId xmlns:a16="http://schemas.microsoft.com/office/drawing/2014/main" id="{EE09AF57-AEB5-86FB-5D2C-1AD4B60386E9}"/>
                </a:ext>
              </a:extLst>
            </p:cNvPr>
            <p:cNvSpPr txBox="1">
              <a:spLocks/>
            </p:cNvSpPr>
            <p:nvPr/>
          </p:nvSpPr>
          <p:spPr>
            <a:xfrm>
              <a:off x="239278" y="1548826"/>
              <a:ext cx="5597107" cy="28477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4000" indent="-1524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Ø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pt-BR" sz="1400" b="1" dirty="0"/>
                <a:t>Anos Iniciais</a:t>
              </a:r>
            </a:p>
          </p:txBody>
        </p:sp>
        <p:cxnSp>
          <p:nvCxnSpPr>
            <p:cNvPr id="12" name="Straight Connector 14">
              <a:extLst>
                <a:ext uri="{FF2B5EF4-FFF2-40B4-BE49-F238E27FC236}">
                  <a16:creationId xmlns:a16="http://schemas.microsoft.com/office/drawing/2014/main" id="{68698DD7-34EE-81B9-81C4-C3E313ADD98D}"/>
                </a:ext>
              </a:extLst>
            </p:cNvPr>
            <p:cNvCxnSpPr/>
            <p:nvPr/>
          </p:nvCxnSpPr>
          <p:spPr>
            <a:xfrm>
              <a:off x="221381" y="1867300"/>
              <a:ext cx="5650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5">
            <a:extLst>
              <a:ext uri="{FF2B5EF4-FFF2-40B4-BE49-F238E27FC236}">
                <a16:creationId xmlns:a16="http://schemas.microsoft.com/office/drawing/2014/main" id="{8F9F311E-376F-7636-EE8F-ABE84F5B3C83}"/>
              </a:ext>
            </a:extLst>
          </p:cNvPr>
          <p:cNvGrpSpPr/>
          <p:nvPr/>
        </p:nvGrpSpPr>
        <p:grpSpPr>
          <a:xfrm>
            <a:off x="6263743" y="1667574"/>
            <a:ext cx="5650030" cy="318474"/>
            <a:chOff x="221381" y="1548826"/>
            <a:chExt cx="5650030" cy="318474"/>
          </a:xfrm>
        </p:grpSpPr>
        <p:sp>
          <p:nvSpPr>
            <p:cNvPr id="14" name="Espaço Reservado para Texto 4">
              <a:extLst>
                <a:ext uri="{FF2B5EF4-FFF2-40B4-BE49-F238E27FC236}">
                  <a16:creationId xmlns:a16="http://schemas.microsoft.com/office/drawing/2014/main" id="{841EB203-9E38-B8A3-7A70-5159FCB4F5A0}"/>
                </a:ext>
              </a:extLst>
            </p:cNvPr>
            <p:cNvSpPr txBox="1">
              <a:spLocks/>
            </p:cNvSpPr>
            <p:nvPr/>
          </p:nvSpPr>
          <p:spPr>
            <a:xfrm>
              <a:off x="239278" y="1548826"/>
              <a:ext cx="5597107" cy="28477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4000" indent="-1524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Ø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pt-BR" sz="1400" b="1" dirty="0"/>
                <a:t>Anos finais</a:t>
              </a:r>
            </a:p>
          </p:txBody>
        </p:sp>
        <p:cxnSp>
          <p:nvCxnSpPr>
            <p:cNvPr id="15" name="Straight Connector 17">
              <a:extLst>
                <a:ext uri="{FF2B5EF4-FFF2-40B4-BE49-F238E27FC236}">
                  <a16:creationId xmlns:a16="http://schemas.microsoft.com/office/drawing/2014/main" id="{2C36C340-D932-17B0-3967-8B6CF5678DD8}"/>
                </a:ext>
              </a:extLst>
            </p:cNvPr>
            <p:cNvCxnSpPr/>
            <p:nvPr/>
          </p:nvCxnSpPr>
          <p:spPr>
            <a:xfrm>
              <a:off x="221381" y="1867300"/>
              <a:ext cx="5650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Chart 32">
            <a:extLst>
              <a:ext uri="{FF2B5EF4-FFF2-40B4-BE49-F238E27FC236}">
                <a16:creationId xmlns:a16="http://schemas.microsoft.com/office/drawing/2014/main" id="{36522C0E-386C-DD64-1A55-11BA790376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5516372"/>
              </p:ext>
            </p:extLst>
          </p:nvPr>
        </p:nvGraphicFramePr>
        <p:xfrm>
          <a:off x="308230" y="2196198"/>
          <a:ext cx="5596563" cy="3878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Speech Bubble: Rectangle with Corners Rounded 3">
            <a:extLst>
              <a:ext uri="{FF2B5EF4-FFF2-40B4-BE49-F238E27FC236}">
                <a16:creationId xmlns:a16="http://schemas.microsoft.com/office/drawing/2014/main" id="{FE100C17-80FC-D17E-AAB2-0C33477CC73F}"/>
              </a:ext>
            </a:extLst>
          </p:cNvPr>
          <p:cNvSpPr/>
          <p:nvPr/>
        </p:nvSpPr>
        <p:spPr>
          <a:xfrm>
            <a:off x="277714" y="2162493"/>
            <a:ext cx="5650030" cy="430459"/>
          </a:xfrm>
          <a:prstGeom prst="wedgeRoundRectCallout">
            <a:avLst>
              <a:gd name="adj1" fmla="val 10884"/>
              <a:gd name="adj2" fmla="val -68654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pt-BR" sz="1200" b="1" dirty="0">
                <a:solidFill>
                  <a:schemeClr val="tx1"/>
                </a:solidFill>
              </a:rPr>
              <a:t>Diferença de ~20 pontos, equivalente a ~1 ano a menos de aprendizado</a:t>
            </a:r>
            <a:r>
              <a:rPr lang="pt-BR" sz="1200" dirty="0">
                <a:solidFill>
                  <a:schemeClr val="tx1"/>
                </a:solidFill>
              </a:rPr>
              <a:t> para os estudantes de Florianópolis</a:t>
            </a:r>
            <a:r>
              <a:rPr lang="pt-BR" sz="1200" b="1" dirty="0">
                <a:solidFill>
                  <a:schemeClr val="tx1"/>
                </a:solidFill>
              </a:rPr>
              <a:t> </a:t>
            </a:r>
            <a:endParaRPr lang="pt-BR" sz="1200" noProof="0" dirty="0">
              <a:solidFill>
                <a:schemeClr val="tx1"/>
              </a:solidFill>
            </a:endParaRPr>
          </a:p>
        </p:txBody>
      </p:sp>
      <p:graphicFrame>
        <p:nvGraphicFramePr>
          <p:cNvPr id="18" name="Chart 8">
            <a:extLst>
              <a:ext uri="{FF2B5EF4-FFF2-40B4-BE49-F238E27FC236}">
                <a16:creationId xmlns:a16="http://schemas.microsoft.com/office/drawing/2014/main" id="{23E5900A-6BCC-85C5-3382-178469422A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9426761"/>
              </p:ext>
            </p:extLst>
          </p:nvPr>
        </p:nvGraphicFramePr>
        <p:xfrm>
          <a:off x="6251669" y="2196198"/>
          <a:ext cx="5596563" cy="3878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Speech Bubble: Rectangle with Corners Rounded 19">
            <a:extLst>
              <a:ext uri="{FF2B5EF4-FFF2-40B4-BE49-F238E27FC236}">
                <a16:creationId xmlns:a16="http://schemas.microsoft.com/office/drawing/2014/main" id="{E67BCE04-8017-A281-CE61-9D285E78A889}"/>
              </a:ext>
            </a:extLst>
          </p:cNvPr>
          <p:cNvSpPr/>
          <p:nvPr/>
        </p:nvSpPr>
        <p:spPr>
          <a:xfrm>
            <a:off x="6281641" y="2162493"/>
            <a:ext cx="5597106" cy="430460"/>
          </a:xfrm>
          <a:prstGeom prst="wedgeRoundRectCallout">
            <a:avLst>
              <a:gd name="adj1" fmla="val 10884"/>
              <a:gd name="adj2" fmla="val -68654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pt-BR" sz="1200" b="1" dirty="0">
                <a:solidFill>
                  <a:schemeClr val="tx1"/>
                </a:solidFill>
              </a:rPr>
              <a:t>Diferença de ~35 pontos, equivalente a ~1,5 anos a menos de aprendizado</a:t>
            </a:r>
            <a:r>
              <a:rPr lang="pt-BR" sz="1200" dirty="0">
                <a:solidFill>
                  <a:schemeClr val="tx1"/>
                </a:solidFill>
              </a:rPr>
              <a:t> para os estudantes de Florianópolis</a:t>
            </a:r>
            <a:r>
              <a:rPr lang="pt-BR" sz="1200" b="1" dirty="0">
                <a:solidFill>
                  <a:schemeClr val="tx1"/>
                </a:solidFill>
              </a:rPr>
              <a:t> </a:t>
            </a:r>
            <a:endParaRPr lang="pt-BR" sz="1200" noProof="0" dirty="0">
              <a:solidFill>
                <a:schemeClr val="tx1"/>
              </a:solidFill>
            </a:endParaRP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4A6FBA5A-15C2-D76B-E4D5-EBC23DC666C1}"/>
              </a:ext>
            </a:extLst>
          </p:cNvPr>
          <p:cNvSpPr/>
          <p:nvPr/>
        </p:nvSpPr>
        <p:spPr>
          <a:xfrm>
            <a:off x="1206500" y="3429000"/>
            <a:ext cx="414867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2">
            <a:extLst>
              <a:ext uri="{FF2B5EF4-FFF2-40B4-BE49-F238E27FC236}">
                <a16:creationId xmlns:a16="http://schemas.microsoft.com/office/drawing/2014/main" id="{DBFA01FE-E071-1F5F-2FC0-673BCF62E67D}"/>
              </a:ext>
            </a:extLst>
          </p:cNvPr>
          <p:cNvSpPr/>
          <p:nvPr/>
        </p:nvSpPr>
        <p:spPr>
          <a:xfrm>
            <a:off x="1921932" y="3242732"/>
            <a:ext cx="414867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Connector: Elbow 24">
            <a:extLst>
              <a:ext uri="{FF2B5EF4-FFF2-40B4-BE49-F238E27FC236}">
                <a16:creationId xmlns:a16="http://schemas.microsoft.com/office/drawing/2014/main" id="{3716770E-78A7-67D6-AE61-D6BEFF62D6A2}"/>
              </a:ext>
            </a:extLst>
          </p:cNvPr>
          <p:cNvCxnSpPr>
            <a:cxnSpLocks/>
            <a:stCxn id="20" idx="0"/>
            <a:endCxn id="21" idx="1"/>
          </p:cNvCxnSpPr>
          <p:nvPr/>
        </p:nvCxnSpPr>
        <p:spPr>
          <a:xfrm rot="5400000" flipH="1" flipV="1">
            <a:off x="1628774" y="3135842"/>
            <a:ext cx="78318" cy="50799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6">
            <a:extLst>
              <a:ext uri="{FF2B5EF4-FFF2-40B4-BE49-F238E27FC236}">
                <a16:creationId xmlns:a16="http://schemas.microsoft.com/office/drawing/2014/main" id="{8B8CB486-7F16-F8A1-CB8C-E116FF2DF935}"/>
              </a:ext>
            </a:extLst>
          </p:cNvPr>
          <p:cNvSpPr txBox="1"/>
          <p:nvPr/>
        </p:nvSpPr>
        <p:spPr>
          <a:xfrm>
            <a:off x="1460499" y="3106467"/>
            <a:ext cx="4148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+mn-lt"/>
              </a:rPr>
              <a:t>+19</a:t>
            </a:r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D6A12E2E-240E-72B1-B4CC-F558ECB71EC4}"/>
              </a:ext>
            </a:extLst>
          </p:cNvPr>
          <p:cNvSpPr/>
          <p:nvPr/>
        </p:nvSpPr>
        <p:spPr>
          <a:xfrm>
            <a:off x="3865033" y="3360409"/>
            <a:ext cx="414867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3FB86FED-1BB6-B3BB-D36D-42A73AE5BA04}"/>
              </a:ext>
            </a:extLst>
          </p:cNvPr>
          <p:cNvSpPr/>
          <p:nvPr/>
        </p:nvSpPr>
        <p:spPr>
          <a:xfrm>
            <a:off x="4580465" y="3174141"/>
            <a:ext cx="414867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Connector: Elbow 29">
            <a:extLst>
              <a:ext uri="{FF2B5EF4-FFF2-40B4-BE49-F238E27FC236}">
                <a16:creationId xmlns:a16="http://schemas.microsoft.com/office/drawing/2014/main" id="{CAC472A1-2437-9D07-FC25-478D27C58016}"/>
              </a:ext>
            </a:extLst>
          </p:cNvPr>
          <p:cNvCxnSpPr>
            <a:cxnSpLocks/>
            <a:stCxn id="24" idx="0"/>
            <a:endCxn id="25" idx="1"/>
          </p:cNvCxnSpPr>
          <p:nvPr/>
        </p:nvCxnSpPr>
        <p:spPr>
          <a:xfrm rot="5400000" flipH="1" flipV="1">
            <a:off x="4287307" y="3067251"/>
            <a:ext cx="78318" cy="50799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30">
            <a:extLst>
              <a:ext uri="{FF2B5EF4-FFF2-40B4-BE49-F238E27FC236}">
                <a16:creationId xmlns:a16="http://schemas.microsoft.com/office/drawing/2014/main" id="{54BA13F7-7C57-FB0B-9379-EDF4DDB8F49E}"/>
              </a:ext>
            </a:extLst>
          </p:cNvPr>
          <p:cNvSpPr txBox="1"/>
          <p:nvPr/>
        </p:nvSpPr>
        <p:spPr>
          <a:xfrm>
            <a:off x="4119032" y="3037876"/>
            <a:ext cx="4148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+mn-lt"/>
              </a:rPr>
              <a:t>+21</a:t>
            </a:r>
          </a:p>
        </p:txBody>
      </p:sp>
      <p:sp>
        <p:nvSpPr>
          <p:cNvPr id="28" name="Rectangle 31">
            <a:extLst>
              <a:ext uri="{FF2B5EF4-FFF2-40B4-BE49-F238E27FC236}">
                <a16:creationId xmlns:a16="http://schemas.microsoft.com/office/drawing/2014/main" id="{E0BE2CE5-FAF2-F08B-4A5E-A9D0980ED70F}"/>
              </a:ext>
            </a:extLst>
          </p:cNvPr>
          <p:cNvSpPr/>
          <p:nvPr/>
        </p:nvSpPr>
        <p:spPr>
          <a:xfrm>
            <a:off x="7149295" y="3090435"/>
            <a:ext cx="414867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33">
            <a:extLst>
              <a:ext uri="{FF2B5EF4-FFF2-40B4-BE49-F238E27FC236}">
                <a16:creationId xmlns:a16="http://schemas.microsoft.com/office/drawing/2014/main" id="{CD425E59-C6D0-8FA2-96E3-392FE39408D4}"/>
              </a:ext>
            </a:extLst>
          </p:cNvPr>
          <p:cNvSpPr/>
          <p:nvPr/>
        </p:nvSpPr>
        <p:spPr>
          <a:xfrm>
            <a:off x="7864727" y="2767007"/>
            <a:ext cx="414867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Connector: Elbow 34">
            <a:extLst>
              <a:ext uri="{FF2B5EF4-FFF2-40B4-BE49-F238E27FC236}">
                <a16:creationId xmlns:a16="http://schemas.microsoft.com/office/drawing/2014/main" id="{233DC359-AE5C-46C1-9415-6048BACF7351}"/>
              </a:ext>
            </a:extLst>
          </p:cNvPr>
          <p:cNvCxnSpPr>
            <a:cxnSpLocks/>
            <a:stCxn id="28" idx="0"/>
            <a:endCxn id="29" idx="1"/>
          </p:cNvCxnSpPr>
          <p:nvPr/>
        </p:nvCxnSpPr>
        <p:spPr>
          <a:xfrm rot="5400000" flipH="1" flipV="1">
            <a:off x="7502989" y="2728697"/>
            <a:ext cx="215478" cy="50799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5">
            <a:extLst>
              <a:ext uri="{FF2B5EF4-FFF2-40B4-BE49-F238E27FC236}">
                <a16:creationId xmlns:a16="http://schemas.microsoft.com/office/drawing/2014/main" id="{57748752-0053-6E2F-8C89-7DD55CFFD44B}"/>
              </a:ext>
            </a:extLst>
          </p:cNvPr>
          <p:cNvSpPr txBox="1"/>
          <p:nvPr/>
        </p:nvSpPr>
        <p:spPr>
          <a:xfrm>
            <a:off x="7365727" y="2640049"/>
            <a:ext cx="4148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+mn-lt"/>
              </a:rPr>
              <a:t>+33</a:t>
            </a:r>
          </a:p>
        </p:txBody>
      </p:sp>
      <p:sp>
        <p:nvSpPr>
          <p:cNvPr id="32" name="Rectangle 36">
            <a:extLst>
              <a:ext uri="{FF2B5EF4-FFF2-40B4-BE49-F238E27FC236}">
                <a16:creationId xmlns:a16="http://schemas.microsoft.com/office/drawing/2014/main" id="{25B30202-C03D-C12A-76BF-66809A291990}"/>
              </a:ext>
            </a:extLst>
          </p:cNvPr>
          <p:cNvSpPr/>
          <p:nvPr/>
        </p:nvSpPr>
        <p:spPr>
          <a:xfrm>
            <a:off x="9808635" y="3116503"/>
            <a:ext cx="414867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7">
            <a:extLst>
              <a:ext uri="{FF2B5EF4-FFF2-40B4-BE49-F238E27FC236}">
                <a16:creationId xmlns:a16="http://schemas.microsoft.com/office/drawing/2014/main" id="{69EEA467-5DD4-3604-1322-D5926F046DCF}"/>
              </a:ext>
            </a:extLst>
          </p:cNvPr>
          <p:cNvSpPr/>
          <p:nvPr/>
        </p:nvSpPr>
        <p:spPr>
          <a:xfrm>
            <a:off x="10524067" y="2741387"/>
            <a:ext cx="414867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Connector: Elbow 38">
            <a:extLst>
              <a:ext uri="{FF2B5EF4-FFF2-40B4-BE49-F238E27FC236}">
                <a16:creationId xmlns:a16="http://schemas.microsoft.com/office/drawing/2014/main" id="{1110EF4A-1C2C-B275-E0A2-843CBAAE4F03}"/>
              </a:ext>
            </a:extLst>
          </p:cNvPr>
          <p:cNvCxnSpPr>
            <a:cxnSpLocks/>
            <a:stCxn id="32" idx="0"/>
            <a:endCxn id="33" idx="1"/>
          </p:cNvCxnSpPr>
          <p:nvPr/>
        </p:nvCxnSpPr>
        <p:spPr>
          <a:xfrm rot="5400000" flipH="1" flipV="1">
            <a:off x="10136485" y="2728921"/>
            <a:ext cx="267166" cy="50799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9">
            <a:extLst>
              <a:ext uri="{FF2B5EF4-FFF2-40B4-BE49-F238E27FC236}">
                <a16:creationId xmlns:a16="http://schemas.microsoft.com/office/drawing/2014/main" id="{660A211B-ECBE-3196-7C0C-96B90DDCB5AB}"/>
              </a:ext>
            </a:extLst>
          </p:cNvPr>
          <p:cNvSpPr txBox="1"/>
          <p:nvPr/>
        </p:nvSpPr>
        <p:spPr>
          <a:xfrm>
            <a:off x="10025067" y="2623787"/>
            <a:ext cx="414867" cy="253916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ctr"/>
            <a:r>
              <a:rPr lang="en-US" sz="1050" dirty="0">
                <a:latin typeface="+mn-lt"/>
              </a:rPr>
              <a:t>+40</a:t>
            </a:r>
          </a:p>
        </p:txBody>
      </p:sp>
      <p:sp>
        <p:nvSpPr>
          <p:cNvPr id="36" name="TextBox 1">
            <a:extLst>
              <a:ext uri="{FF2B5EF4-FFF2-40B4-BE49-F238E27FC236}">
                <a16:creationId xmlns:a16="http://schemas.microsoft.com/office/drawing/2014/main" id="{23642A95-7AFF-72D9-061E-5498F4BAD2FD}"/>
              </a:ext>
            </a:extLst>
          </p:cNvPr>
          <p:cNvSpPr txBox="1"/>
          <p:nvPr/>
        </p:nvSpPr>
        <p:spPr>
          <a:xfrm>
            <a:off x="1120515" y="4441894"/>
            <a:ext cx="600336" cy="1132442"/>
          </a:xfrm>
          <a:prstGeom prst="rect">
            <a:avLst/>
          </a:prstGeom>
          <a:noFill/>
        </p:spPr>
        <p:txBody>
          <a:bodyPr vert="vert270" wrap="square" rtlCol="0" anchor="ctr">
            <a:noAutofit/>
          </a:bodyPr>
          <a:lstStyle/>
          <a:p>
            <a:r>
              <a:rPr lang="pt-BR" sz="1200" noProof="0" dirty="0">
                <a:solidFill>
                  <a:schemeClr val="bg1"/>
                </a:solidFill>
                <a:latin typeface="+mn-lt"/>
              </a:rPr>
              <a:t>Florianópolis</a:t>
            </a:r>
          </a:p>
        </p:txBody>
      </p:sp>
      <p:sp>
        <p:nvSpPr>
          <p:cNvPr id="37" name="TextBox 4">
            <a:extLst>
              <a:ext uri="{FF2B5EF4-FFF2-40B4-BE49-F238E27FC236}">
                <a16:creationId xmlns:a16="http://schemas.microsoft.com/office/drawing/2014/main" id="{6EC2E0DE-F3BA-EFDB-4B26-336A5066D5E4}"/>
              </a:ext>
            </a:extLst>
          </p:cNvPr>
          <p:cNvSpPr txBox="1"/>
          <p:nvPr/>
        </p:nvSpPr>
        <p:spPr>
          <a:xfrm>
            <a:off x="1836693" y="4441894"/>
            <a:ext cx="600336" cy="1132442"/>
          </a:xfrm>
          <a:prstGeom prst="rect">
            <a:avLst/>
          </a:prstGeom>
          <a:noFill/>
        </p:spPr>
        <p:txBody>
          <a:bodyPr vert="vert270" wrap="square" rtlCol="0" anchor="ctr">
            <a:noAutofit/>
          </a:bodyPr>
          <a:lstStyle/>
          <a:p>
            <a:r>
              <a:rPr lang="pt-BR" sz="1200" noProof="0" dirty="0">
                <a:solidFill>
                  <a:schemeClr val="bg1"/>
                </a:solidFill>
                <a:latin typeface="+mn-lt"/>
              </a:rPr>
              <a:t>Teresina</a:t>
            </a:r>
          </a:p>
        </p:txBody>
      </p:sp>
      <p:sp>
        <p:nvSpPr>
          <p:cNvPr id="38" name="TextBox 5">
            <a:extLst>
              <a:ext uri="{FF2B5EF4-FFF2-40B4-BE49-F238E27FC236}">
                <a16:creationId xmlns:a16="http://schemas.microsoft.com/office/drawing/2014/main" id="{B82A458E-1513-BD37-34B0-E1898B1ED5A7}"/>
              </a:ext>
            </a:extLst>
          </p:cNvPr>
          <p:cNvSpPr txBox="1"/>
          <p:nvPr/>
        </p:nvSpPr>
        <p:spPr>
          <a:xfrm>
            <a:off x="3781969" y="4441894"/>
            <a:ext cx="600336" cy="1132442"/>
          </a:xfrm>
          <a:prstGeom prst="rect">
            <a:avLst/>
          </a:prstGeom>
          <a:noFill/>
        </p:spPr>
        <p:txBody>
          <a:bodyPr vert="vert270" wrap="square" rtlCol="0" anchor="ctr">
            <a:noAutofit/>
          </a:bodyPr>
          <a:lstStyle/>
          <a:p>
            <a:r>
              <a:rPr lang="pt-BR" sz="1200" noProof="0" dirty="0">
                <a:solidFill>
                  <a:schemeClr val="bg1"/>
                </a:solidFill>
                <a:latin typeface="+mn-lt"/>
              </a:rPr>
              <a:t>Florianópolis</a:t>
            </a:r>
          </a:p>
        </p:txBody>
      </p:sp>
      <p:sp>
        <p:nvSpPr>
          <p:cNvPr id="39" name="TextBox 6">
            <a:extLst>
              <a:ext uri="{FF2B5EF4-FFF2-40B4-BE49-F238E27FC236}">
                <a16:creationId xmlns:a16="http://schemas.microsoft.com/office/drawing/2014/main" id="{486B53C6-FCB3-7261-D976-508DE91A9984}"/>
              </a:ext>
            </a:extLst>
          </p:cNvPr>
          <p:cNvSpPr txBox="1"/>
          <p:nvPr/>
        </p:nvSpPr>
        <p:spPr>
          <a:xfrm>
            <a:off x="4498147" y="4441894"/>
            <a:ext cx="600336" cy="1132442"/>
          </a:xfrm>
          <a:prstGeom prst="rect">
            <a:avLst/>
          </a:prstGeom>
          <a:noFill/>
        </p:spPr>
        <p:txBody>
          <a:bodyPr vert="vert270" wrap="square" rtlCol="0" anchor="ctr">
            <a:noAutofit/>
          </a:bodyPr>
          <a:lstStyle/>
          <a:p>
            <a:r>
              <a:rPr lang="pt-BR" sz="1200" noProof="0" dirty="0">
                <a:solidFill>
                  <a:schemeClr val="tx1"/>
                </a:solidFill>
                <a:latin typeface="+mn-lt"/>
              </a:rPr>
              <a:t>Goiânia</a:t>
            </a:r>
          </a:p>
        </p:txBody>
      </p:sp>
      <p:sp>
        <p:nvSpPr>
          <p:cNvPr id="40" name="TextBox 7">
            <a:extLst>
              <a:ext uri="{FF2B5EF4-FFF2-40B4-BE49-F238E27FC236}">
                <a16:creationId xmlns:a16="http://schemas.microsoft.com/office/drawing/2014/main" id="{9DDE4BDF-E26B-D886-88AB-73AD72FFBAB9}"/>
              </a:ext>
            </a:extLst>
          </p:cNvPr>
          <p:cNvSpPr txBox="1"/>
          <p:nvPr/>
        </p:nvSpPr>
        <p:spPr>
          <a:xfrm>
            <a:off x="7064416" y="4441894"/>
            <a:ext cx="600336" cy="1132442"/>
          </a:xfrm>
          <a:prstGeom prst="rect">
            <a:avLst/>
          </a:prstGeom>
          <a:noFill/>
        </p:spPr>
        <p:txBody>
          <a:bodyPr vert="vert270" wrap="square" rtlCol="0" anchor="ctr">
            <a:noAutofit/>
          </a:bodyPr>
          <a:lstStyle/>
          <a:p>
            <a:r>
              <a:rPr lang="pt-BR" sz="1200" noProof="0" dirty="0">
                <a:solidFill>
                  <a:schemeClr val="bg1"/>
                </a:solidFill>
                <a:latin typeface="+mn-lt"/>
              </a:rPr>
              <a:t>Florianópolis</a:t>
            </a:r>
          </a:p>
        </p:txBody>
      </p:sp>
      <p:sp>
        <p:nvSpPr>
          <p:cNvPr id="41" name="TextBox 11">
            <a:extLst>
              <a:ext uri="{FF2B5EF4-FFF2-40B4-BE49-F238E27FC236}">
                <a16:creationId xmlns:a16="http://schemas.microsoft.com/office/drawing/2014/main" id="{4666D188-8620-71CB-F1F3-4010275E153D}"/>
              </a:ext>
            </a:extLst>
          </p:cNvPr>
          <p:cNvSpPr txBox="1"/>
          <p:nvPr/>
        </p:nvSpPr>
        <p:spPr>
          <a:xfrm>
            <a:off x="7780594" y="4441894"/>
            <a:ext cx="600336" cy="1132442"/>
          </a:xfrm>
          <a:prstGeom prst="rect">
            <a:avLst/>
          </a:prstGeom>
          <a:noFill/>
        </p:spPr>
        <p:txBody>
          <a:bodyPr vert="vert270" wrap="square" rtlCol="0" anchor="ctr">
            <a:noAutofit/>
          </a:bodyPr>
          <a:lstStyle/>
          <a:p>
            <a:r>
              <a:rPr lang="pt-BR" sz="1200" noProof="0" dirty="0">
                <a:solidFill>
                  <a:schemeClr val="bg1"/>
                </a:solidFill>
                <a:latin typeface="+mn-lt"/>
              </a:rPr>
              <a:t>Teresina</a:t>
            </a:r>
          </a:p>
        </p:txBody>
      </p:sp>
      <p:sp>
        <p:nvSpPr>
          <p:cNvPr id="42" name="TextBox 18">
            <a:extLst>
              <a:ext uri="{FF2B5EF4-FFF2-40B4-BE49-F238E27FC236}">
                <a16:creationId xmlns:a16="http://schemas.microsoft.com/office/drawing/2014/main" id="{A1FDA3BC-A077-D887-32AF-C405302E8BEE}"/>
              </a:ext>
            </a:extLst>
          </p:cNvPr>
          <p:cNvSpPr txBox="1"/>
          <p:nvPr/>
        </p:nvSpPr>
        <p:spPr>
          <a:xfrm>
            <a:off x="9723756" y="4441894"/>
            <a:ext cx="600336" cy="1132442"/>
          </a:xfrm>
          <a:prstGeom prst="rect">
            <a:avLst/>
          </a:prstGeom>
          <a:noFill/>
        </p:spPr>
        <p:txBody>
          <a:bodyPr vert="vert270" wrap="square" rtlCol="0" anchor="ctr">
            <a:noAutofit/>
          </a:bodyPr>
          <a:lstStyle/>
          <a:p>
            <a:r>
              <a:rPr lang="pt-BR" sz="1200" noProof="0" dirty="0">
                <a:solidFill>
                  <a:schemeClr val="bg1"/>
                </a:solidFill>
                <a:latin typeface="+mn-lt"/>
              </a:rPr>
              <a:t>Florianópolis</a:t>
            </a:r>
          </a:p>
        </p:txBody>
      </p:sp>
      <p:sp>
        <p:nvSpPr>
          <p:cNvPr id="43" name="TextBox 21">
            <a:extLst>
              <a:ext uri="{FF2B5EF4-FFF2-40B4-BE49-F238E27FC236}">
                <a16:creationId xmlns:a16="http://schemas.microsoft.com/office/drawing/2014/main" id="{8E7F4E89-12D1-4F3A-4EB9-69AA3E6449D3}"/>
              </a:ext>
            </a:extLst>
          </p:cNvPr>
          <p:cNvSpPr txBox="1"/>
          <p:nvPr/>
        </p:nvSpPr>
        <p:spPr>
          <a:xfrm>
            <a:off x="10439934" y="4441894"/>
            <a:ext cx="600336" cy="1132442"/>
          </a:xfrm>
          <a:prstGeom prst="rect">
            <a:avLst/>
          </a:prstGeom>
          <a:noFill/>
        </p:spPr>
        <p:txBody>
          <a:bodyPr vert="vert270" wrap="square" rtlCol="0" anchor="ctr">
            <a:noAutofit/>
          </a:bodyPr>
          <a:lstStyle/>
          <a:p>
            <a:r>
              <a:rPr lang="pt-BR" sz="1200" noProof="0" dirty="0">
                <a:solidFill>
                  <a:schemeClr val="bg1"/>
                </a:solidFill>
                <a:latin typeface="+mn-lt"/>
              </a:rPr>
              <a:t>Teresina</a:t>
            </a:r>
          </a:p>
        </p:txBody>
      </p:sp>
    </p:spTree>
    <p:extLst>
      <p:ext uri="{BB962C8B-B14F-4D97-AF65-F5344CB8AC3E}">
        <p14:creationId xmlns:p14="http://schemas.microsoft.com/office/powerpoint/2010/main" val="1672308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21279-DF2A-6CC5-42C2-503FC4439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BFB8CE5-0BFE-088F-8166-78CDC0C9AD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573293" y="233687"/>
            <a:ext cx="1232945" cy="872991"/>
          </a:xfrm>
          <a:prstGeom prst="rect">
            <a:avLst/>
          </a:prstGeom>
        </p:spPr>
      </p:pic>
      <p:sp>
        <p:nvSpPr>
          <p:cNvPr id="60" name="Google Shape;328;g32394245b06_2_297">
            <a:extLst>
              <a:ext uri="{FF2B5EF4-FFF2-40B4-BE49-F238E27FC236}">
                <a16:creationId xmlns:a16="http://schemas.microsoft.com/office/drawing/2014/main" id="{2DC81410-2254-3385-CA81-354B673EDA14}"/>
              </a:ext>
            </a:extLst>
          </p:cNvPr>
          <p:cNvSpPr txBox="1"/>
          <p:nvPr/>
        </p:nvSpPr>
        <p:spPr>
          <a:xfrm>
            <a:off x="1720851" y="69920"/>
            <a:ext cx="87915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14350" indent="-514350" algn="ctr">
              <a:buClr>
                <a:srgbClr val="000000"/>
              </a:buClr>
              <a:buSzPts val="3200"/>
              <a:buFont typeface="Arial"/>
              <a:buNone/>
            </a:pPr>
            <a:endParaRPr lang="pt-BR" sz="3200" b="1" kern="0" dirty="0">
              <a:solidFill>
                <a:srgbClr val="002060"/>
              </a:solidFill>
              <a:latin typeface="Montserrat"/>
              <a:ea typeface="Tahoma"/>
              <a:cs typeface="Tahoma"/>
              <a:sym typeface="Tahoma"/>
            </a:endParaRPr>
          </a:p>
          <a:p>
            <a:pPr marL="514350" indent="-514350" algn="ctr">
              <a:buClr>
                <a:srgbClr val="000000"/>
              </a:buClr>
              <a:buSzPts val="3200"/>
              <a:buFont typeface="Arial"/>
              <a:buNone/>
            </a:pPr>
            <a:endParaRPr lang="pt-BR" sz="3200" b="1" kern="0" dirty="0">
              <a:solidFill>
                <a:srgbClr val="002060"/>
              </a:solidFill>
              <a:latin typeface="Montserrat"/>
              <a:ea typeface="Tahoma"/>
              <a:cs typeface="Tahoma"/>
              <a:sym typeface="Tahoma"/>
            </a:endParaRPr>
          </a:p>
          <a:p>
            <a:pPr marL="514350" indent="-514350">
              <a:buClr>
                <a:srgbClr val="000000"/>
              </a:buClr>
              <a:buSzPts val="3200"/>
              <a:buFont typeface="Arial"/>
              <a:buNone/>
            </a:pPr>
            <a:endParaRPr lang="pt-BR" sz="3200" b="1" kern="0" dirty="0">
              <a:solidFill>
                <a:srgbClr val="002060"/>
              </a:solidFill>
              <a:latin typeface="Montserrat"/>
              <a:ea typeface="Tahoma"/>
              <a:cs typeface="Tahoma"/>
              <a:sym typeface="Tahoma"/>
            </a:endParaRPr>
          </a:p>
        </p:txBody>
      </p:sp>
      <p:sp>
        <p:nvSpPr>
          <p:cNvPr id="61" name="Google Shape;329;g32394245b06_2_297">
            <a:extLst>
              <a:ext uri="{FF2B5EF4-FFF2-40B4-BE49-F238E27FC236}">
                <a16:creationId xmlns:a16="http://schemas.microsoft.com/office/drawing/2014/main" id="{D482EA3A-EB1E-5D65-A793-F23CBC5B094F}"/>
              </a:ext>
            </a:extLst>
          </p:cNvPr>
          <p:cNvSpPr txBox="1"/>
          <p:nvPr/>
        </p:nvSpPr>
        <p:spPr>
          <a:xfrm>
            <a:off x="385762" y="284499"/>
            <a:ext cx="998667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r>
              <a:rPr lang="pt-BR" sz="2200" kern="0" dirty="0">
                <a:solidFill>
                  <a:srgbClr val="7F7F7F"/>
                </a:solidFill>
                <a:highlight>
                  <a:srgbClr val="FFFFFF"/>
                </a:highlight>
                <a:latin typeface="Montserrat" pitchFamily="2" charset="0"/>
                <a:ea typeface="Calibri"/>
                <a:cs typeface="Calibri"/>
                <a:sym typeface="Montserrat"/>
              </a:rPr>
              <a:t>Há uma grande parcela de estudantes que está com aprendizagem inadequada nos Anos Iniciais e Finais, principalmente em Matemática</a:t>
            </a:r>
            <a:endParaRPr lang="pt-BR" sz="2200" kern="0" dirty="0">
              <a:solidFill>
                <a:srgbClr val="7F7F7F"/>
              </a:solidFill>
              <a:latin typeface="Montserrat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62" name="TextBox 12">
            <a:extLst>
              <a:ext uri="{FF2B5EF4-FFF2-40B4-BE49-F238E27FC236}">
                <a16:creationId xmlns:a16="http://schemas.microsoft.com/office/drawing/2014/main" id="{B7D0AA6F-68D4-4EA4-F08B-BDFAA70CF64D}"/>
              </a:ext>
            </a:extLst>
          </p:cNvPr>
          <p:cNvSpPr txBox="1"/>
          <p:nvPr/>
        </p:nvSpPr>
        <p:spPr>
          <a:xfrm>
            <a:off x="171579" y="6506708"/>
            <a:ext cx="94753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pt-BR" sz="1000" kern="0" dirty="0">
                <a:solidFill>
                  <a:srgbClr val="000000"/>
                </a:solidFill>
                <a:latin typeface="Montserrat"/>
                <a:cs typeface="Arial"/>
                <a:sym typeface="Arial"/>
              </a:rPr>
              <a:t>Fonte: Microdados SAEB 2023 por escola (INEP)</a:t>
            </a:r>
          </a:p>
        </p:txBody>
      </p:sp>
      <p:sp>
        <p:nvSpPr>
          <p:cNvPr id="63" name="Espaço Reservado para Texto 1">
            <a:extLst>
              <a:ext uri="{FF2B5EF4-FFF2-40B4-BE49-F238E27FC236}">
                <a16:creationId xmlns:a16="http://schemas.microsoft.com/office/drawing/2014/main" id="{147E8E4C-EDE1-9177-DE6C-D1348C8F2698}"/>
              </a:ext>
            </a:extLst>
          </p:cNvPr>
          <p:cNvSpPr txBox="1">
            <a:spLocks/>
          </p:cNvSpPr>
          <p:nvPr/>
        </p:nvSpPr>
        <p:spPr>
          <a:xfrm>
            <a:off x="334963" y="1491456"/>
            <a:ext cx="8980487" cy="579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-152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pt-BR" b="1" dirty="0">
                <a:solidFill>
                  <a:prstClr val="black"/>
                </a:solidFill>
                <a:latin typeface="Montserrat"/>
                <a:sym typeface="Arial"/>
              </a:rPr>
              <a:t>% Estudantes por classificação de aprendizagem via nota SAEB</a:t>
            </a:r>
            <a:br>
              <a:rPr lang="pt-BR" b="1" dirty="0">
                <a:solidFill>
                  <a:prstClr val="black"/>
                </a:solidFill>
                <a:latin typeface="Montserrat"/>
                <a:sym typeface="Arial"/>
              </a:rPr>
            </a:br>
            <a:r>
              <a:rPr lang="pt-BR" dirty="0">
                <a:solidFill>
                  <a:prstClr val="black"/>
                </a:solidFill>
                <a:latin typeface="Montserrat"/>
                <a:sym typeface="Arial"/>
              </a:rPr>
              <a:t>(Rede Municipal, 2023)</a:t>
            </a:r>
            <a:br>
              <a:rPr lang="pt-BR" b="1" dirty="0">
                <a:solidFill>
                  <a:prstClr val="black"/>
                </a:solidFill>
                <a:latin typeface="Montserrat"/>
                <a:sym typeface="Arial"/>
              </a:rPr>
            </a:br>
            <a:endParaRPr lang="pt-BR" b="1" dirty="0">
              <a:solidFill>
                <a:prstClr val="black"/>
              </a:solidFill>
              <a:latin typeface="Montserrat"/>
              <a:sym typeface="Arial"/>
            </a:endParaRPr>
          </a:p>
        </p:txBody>
      </p:sp>
      <p:grpSp>
        <p:nvGrpSpPr>
          <p:cNvPr id="64" name="Group 10">
            <a:extLst>
              <a:ext uri="{FF2B5EF4-FFF2-40B4-BE49-F238E27FC236}">
                <a16:creationId xmlns:a16="http://schemas.microsoft.com/office/drawing/2014/main" id="{F4D4F7F5-0549-651D-BDED-89D9BF9FBFB7}"/>
              </a:ext>
            </a:extLst>
          </p:cNvPr>
          <p:cNvGrpSpPr/>
          <p:nvPr/>
        </p:nvGrpSpPr>
        <p:grpSpPr>
          <a:xfrm>
            <a:off x="281496" y="1962542"/>
            <a:ext cx="5650030" cy="318474"/>
            <a:chOff x="221381" y="1548826"/>
            <a:chExt cx="5650030" cy="318474"/>
          </a:xfrm>
        </p:grpSpPr>
        <p:sp>
          <p:nvSpPr>
            <p:cNvPr id="65" name="Espaço Reservado para Texto 4">
              <a:extLst>
                <a:ext uri="{FF2B5EF4-FFF2-40B4-BE49-F238E27FC236}">
                  <a16:creationId xmlns:a16="http://schemas.microsoft.com/office/drawing/2014/main" id="{186835EB-FD20-07DB-8D2B-C0FCCE52DA65}"/>
                </a:ext>
              </a:extLst>
            </p:cNvPr>
            <p:cNvSpPr txBox="1">
              <a:spLocks/>
            </p:cNvSpPr>
            <p:nvPr/>
          </p:nvSpPr>
          <p:spPr>
            <a:xfrm>
              <a:off x="239278" y="1548826"/>
              <a:ext cx="5597107" cy="28477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4000" indent="-1524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Ø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  <a:sym typeface="Arial"/>
                </a:rPr>
                <a:t>Anos Iniciais</a:t>
              </a:r>
            </a:p>
          </p:txBody>
        </p:sp>
        <p:cxnSp>
          <p:nvCxnSpPr>
            <p:cNvPr id="66" name="Straight Connector 14">
              <a:extLst>
                <a:ext uri="{FF2B5EF4-FFF2-40B4-BE49-F238E27FC236}">
                  <a16:creationId xmlns:a16="http://schemas.microsoft.com/office/drawing/2014/main" id="{D76B0A05-8819-7CD8-A1B6-09A26D952306}"/>
                </a:ext>
              </a:extLst>
            </p:cNvPr>
            <p:cNvCxnSpPr/>
            <p:nvPr/>
          </p:nvCxnSpPr>
          <p:spPr>
            <a:xfrm>
              <a:off x="221381" y="1867300"/>
              <a:ext cx="565003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p:grpSp>
        <p:nvGrpSpPr>
          <p:cNvPr id="67" name="Group 15">
            <a:extLst>
              <a:ext uri="{FF2B5EF4-FFF2-40B4-BE49-F238E27FC236}">
                <a16:creationId xmlns:a16="http://schemas.microsoft.com/office/drawing/2014/main" id="{9E56C343-2969-46D2-245D-3ABEE902CAD0}"/>
              </a:ext>
            </a:extLst>
          </p:cNvPr>
          <p:cNvGrpSpPr/>
          <p:nvPr/>
        </p:nvGrpSpPr>
        <p:grpSpPr>
          <a:xfrm>
            <a:off x="6263743" y="1962542"/>
            <a:ext cx="5650030" cy="318474"/>
            <a:chOff x="221381" y="1548826"/>
            <a:chExt cx="5650030" cy="318474"/>
          </a:xfrm>
        </p:grpSpPr>
        <p:sp>
          <p:nvSpPr>
            <p:cNvPr id="68" name="Espaço Reservado para Texto 4">
              <a:extLst>
                <a:ext uri="{FF2B5EF4-FFF2-40B4-BE49-F238E27FC236}">
                  <a16:creationId xmlns:a16="http://schemas.microsoft.com/office/drawing/2014/main" id="{D5B89E03-23DF-C02D-1A0D-F2BA4A8FC602}"/>
                </a:ext>
              </a:extLst>
            </p:cNvPr>
            <p:cNvSpPr txBox="1">
              <a:spLocks/>
            </p:cNvSpPr>
            <p:nvPr/>
          </p:nvSpPr>
          <p:spPr>
            <a:xfrm>
              <a:off x="239278" y="1548826"/>
              <a:ext cx="5597107" cy="28477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4000" indent="-1524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Ø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  <a:sym typeface="Arial"/>
                </a:rPr>
                <a:t>Anos finais</a:t>
              </a:r>
            </a:p>
          </p:txBody>
        </p:sp>
        <p:cxnSp>
          <p:nvCxnSpPr>
            <p:cNvPr id="69" name="Straight Connector 17">
              <a:extLst>
                <a:ext uri="{FF2B5EF4-FFF2-40B4-BE49-F238E27FC236}">
                  <a16:creationId xmlns:a16="http://schemas.microsoft.com/office/drawing/2014/main" id="{D0CFD333-4DDE-6FC2-CF7F-DAF8473976C3}"/>
                </a:ext>
              </a:extLst>
            </p:cNvPr>
            <p:cNvCxnSpPr/>
            <p:nvPr/>
          </p:nvCxnSpPr>
          <p:spPr>
            <a:xfrm>
              <a:off x="221381" y="1867300"/>
              <a:ext cx="565003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p:graphicFrame>
        <p:nvGraphicFramePr>
          <p:cNvPr id="70" name="Chart 32">
            <a:extLst>
              <a:ext uri="{FF2B5EF4-FFF2-40B4-BE49-F238E27FC236}">
                <a16:creationId xmlns:a16="http://schemas.microsoft.com/office/drawing/2014/main" id="{F4836255-B726-C072-275E-AE797AAF9C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804259"/>
              </p:ext>
            </p:extLst>
          </p:nvPr>
        </p:nvGraphicFramePr>
        <p:xfrm>
          <a:off x="308230" y="2491166"/>
          <a:ext cx="5596563" cy="3878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1" name="Chart 1">
            <a:extLst>
              <a:ext uri="{FF2B5EF4-FFF2-40B4-BE49-F238E27FC236}">
                <a16:creationId xmlns:a16="http://schemas.microsoft.com/office/drawing/2014/main" id="{F83E0E43-DFE8-8CD6-6345-20F2F2CD52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2301903"/>
              </p:ext>
            </p:extLst>
          </p:nvPr>
        </p:nvGraphicFramePr>
        <p:xfrm>
          <a:off x="6290477" y="2491166"/>
          <a:ext cx="5596563" cy="3878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2" name="Group 21">
            <a:extLst>
              <a:ext uri="{FF2B5EF4-FFF2-40B4-BE49-F238E27FC236}">
                <a16:creationId xmlns:a16="http://schemas.microsoft.com/office/drawing/2014/main" id="{7232257E-1694-8106-D646-E35DA51A3C5A}"/>
              </a:ext>
            </a:extLst>
          </p:cNvPr>
          <p:cNvGrpSpPr/>
          <p:nvPr/>
        </p:nvGrpSpPr>
        <p:grpSpPr>
          <a:xfrm>
            <a:off x="9592027" y="1592558"/>
            <a:ext cx="2513259" cy="258525"/>
            <a:chOff x="8093802" y="925526"/>
            <a:chExt cx="2513259" cy="258525"/>
          </a:xfrm>
        </p:grpSpPr>
        <p:sp>
          <p:nvSpPr>
            <p:cNvPr id="73" name="Rectangle 4">
              <a:extLst>
                <a:ext uri="{FF2B5EF4-FFF2-40B4-BE49-F238E27FC236}">
                  <a16:creationId xmlns:a16="http://schemas.microsoft.com/office/drawing/2014/main" id="{00D9AA98-6386-552A-8DDA-630FBABD0B0A}"/>
                </a:ext>
              </a:extLst>
            </p:cNvPr>
            <p:cNvSpPr/>
            <p:nvPr/>
          </p:nvSpPr>
          <p:spPr>
            <a:xfrm>
              <a:off x="8208855" y="925526"/>
              <a:ext cx="2398206" cy="258525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  <a:sym typeface="Arial"/>
                </a:rPr>
                <a:t>     </a:t>
              </a:r>
            </a:p>
          </p:txBody>
        </p:sp>
        <p:sp>
          <p:nvSpPr>
            <p:cNvPr id="74" name="Rectangle 5">
              <a:extLst>
                <a:ext uri="{FF2B5EF4-FFF2-40B4-BE49-F238E27FC236}">
                  <a16:creationId xmlns:a16="http://schemas.microsoft.com/office/drawing/2014/main" id="{B5575BA6-523E-D114-53B7-6E3C31ED6541}"/>
                </a:ext>
              </a:extLst>
            </p:cNvPr>
            <p:cNvSpPr/>
            <p:nvPr/>
          </p:nvSpPr>
          <p:spPr>
            <a:xfrm>
              <a:off x="8093802" y="974695"/>
              <a:ext cx="886732" cy="16018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900" b="1" i="1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  <a:sym typeface="Arial"/>
                </a:rPr>
                <a:t>Legenda</a:t>
              </a:r>
            </a:p>
          </p:txBody>
        </p:sp>
        <p:sp>
          <p:nvSpPr>
            <p:cNvPr id="75" name="Rectangle 6">
              <a:extLst>
                <a:ext uri="{FF2B5EF4-FFF2-40B4-BE49-F238E27FC236}">
                  <a16:creationId xmlns:a16="http://schemas.microsoft.com/office/drawing/2014/main" id="{869EBBCC-DC68-6B65-51CC-0F8C1CFFF652}"/>
                </a:ext>
              </a:extLst>
            </p:cNvPr>
            <p:cNvSpPr/>
            <p:nvPr/>
          </p:nvSpPr>
          <p:spPr>
            <a:xfrm>
              <a:off x="8874208" y="1006034"/>
              <a:ext cx="106326" cy="97508"/>
            </a:xfrm>
            <a:prstGeom prst="rect">
              <a:avLst/>
            </a:prstGeom>
            <a:solidFill>
              <a:srgbClr val="9BBB5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6" name="Rectangle 7">
              <a:extLst>
                <a:ext uri="{FF2B5EF4-FFF2-40B4-BE49-F238E27FC236}">
                  <a16:creationId xmlns:a16="http://schemas.microsoft.com/office/drawing/2014/main" id="{DA37A6E7-8304-2F72-DD9F-EFDBCAEE7CC7}"/>
                </a:ext>
              </a:extLst>
            </p:cNvPr>
            <p:cNvSpPr/>
            <p:nvPr/>
          </p:nvSpPr>
          <p:spPr>
            <a:xfrm>
              <a:off x="9734674" y="1006034"/>
              <a:ext cx="106326" cy="97508"/>
            </a:xfrm>
            <a:prstGeom prst="rect">
              <a:avLst/>
            </a:prstGeom>
            <a:solidFill>
              <a:srgbClr val="C0504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7" name="TextBox 11">
              <a:extLst>
                <a:ext uri="{FF2B5EF4-FFF2-40B4-BE49-F238E27FC236}">
                  <a16:creationId xmlns:a16="http://schemas.microsoft.com/office/drawing/2014/main" id="{0C1E06BD-4DA9-21C4-BF41-37383D965981}"/>
                </a:ext>
              </a:extLst>
            </p:cNvPr>
            <p:cNvSpPr txBox="1"/>
            <p:nvPr/>
          </p:nvSpPr>
          <p:spPr>
            <a:xfrm>
              <a:off x="8980534" y="939372"/>
              <a:ext cx="718517" cy="230832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/>
                  <a:cs typeface="Arial"/>
                  <a:sym typeface="Arial"/>
                </a:rPr>
                <a:t>Adequado</a:t>
              </a:r>
            </a:p>
          </p:txBody>
        </p:sp>
        <p:sp>
          <p:nvSpPr>
            <p:cNvPr id="78" name="TextBox 18">
              <a:extLst>
                <a:ext uri="{FF2B5EF4-FFF2-40B4-BE49-F238E27FC236}">
                  <a16:creationId xmlns:a16="http://schemas.microsoft.com/office/drawing/2014/main" id="{15B67A4E-5B69-5A33-AB29-7E8020621592}"/>
                </a:ext>
              </a:extLst>
            </p:cNvPr>
            <p:cNvSpPr txBox="1"/>
            <p:nvPr/>
          </p:nvSpPr>
          <p:spPr>
            <a:xfrm>
              <a:off x="9841000" y="939372"/>
              <a:ext cx="766060" cy="230832"/>
            </a:xfrm>
            <a:prstGeom prst="rect">
              <a:avLst/>
            </a:prstGeom>
            <a:noFill/>
          </p:spPr>
          <p:txBody>
            <a:bodyPr wrap="square" lIns="36000" r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/>
                  <a:cs typeface="Arial"/>
                  <a:sym typeface="Arial"/>
                </a:rPr>
                <a:t>Inadequado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7984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1C6F6-5B5E-B4C0-C728-2EE6EFE3E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E049464-4512-E3AD-1CE8-776C936B88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573293" y="233687"/>
            <a:ext cx="1232945" cy="872991"/>
          </a:xfrm>
          <a:prstGeom prst="rect">
            <a:avLst/>
          </a:prstGeom>
        </p:spPr>
      </p:pic>
      <p:sp>
        <p:nvSpPr>
          <p:cNvPr id="5" name="Google Shape;328;g32394245b06_2_297">
            <a:extLst>
              <a:ext uri="{FF2B5EF4-FFF2-40B4-BE49-F238E27FC236}">
                <a16:creationId xmlns:a16="http://schemas.microsoft.com/office/drawing/2014/main" id="{8117C042-CB7F-B5BC-D27C-C2A2D4E79375}"/>
              </a:ext>
            </a:extLst>
          </p:cNvPr>
          <p:cNvSpPr txBox="1"/>
          <p:nvPr/>
        </p:nvSpPr>
        <p:spPr>
          <a:xfrm>
            <a:off x="1720851" y="69920"/>
            <a:ext cx="87915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14350" marR="0" lvl="0" indent="-514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pt-BR" sz="3200" b="1" i="0" u="none" strike="noStrike" cap="none" noProof="0" dirty="0">
              <a:solidFill>
                <a:srgbClr val="002060"/>
              </a:solidFill>
              <a:latin typeface="+mn-lt"/>
              <a:ea typeface="Tahoma"/>
              <a:cs typeface="Tahoma"/>
              <a:sym typeface="Tahoma"/>
            </a:endParaRPr>
          </a:p>
          <a:p>
            <a:pPr marL="514350" marR="0" lvl="0" indent="-514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pt-BR" sz="3200" b="1" i="0" u="none" strike="noStrike" cap="none" noProof="0" dirty="0">
              <a:solidFill>
                <a:srgbClr val="002060"/>
              </a:solidFill>
              <a:latin typeface="+mn-lt"/>
              <a:ea typeface="Tahoma"/>
              <a:cs typeface="Tahoma"/>
              <a:sym typeface="Tahoma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pt-BR" sz="3200" b="1" i="0" u="none" strike="noStrike" cap="none" noProof="0" dirty="0">
              <a:solidFill>
                <a:srgbClr val="002060"/>
              </a:solidFill>
              <a:latin typeface="+mn-lt"/>
              <a:ea typeface="Tahoma"/>
              <a:cs typeface="Tahoma"/>
              <a:sym typeface="Tahoma"/>
            </a:endParaRPr>
          </a:p>
        </p:txBody>
      </p:sp>
      <p:sp>
        <p:nvSpPr>
          <p:cNvPr id="67" name="Google Shape;328;g32394245b06_2_297">
            <a:extLst>
              <a:ext uri="{FF2B5EF4-FFF2-40B4-BE49-F238E27FC236}">
                <a16:creationId xmlns:a16="http://schemas.microsoft.com/office/drawing/2014/main" id="{95C86C58-D506-99A0-26A6-30E30859D878}"/>
              </a:ext>
            </a:extLst>
          </p:cNvPr>
          <p:cNvSpPr txBox="1"/>
          <p:nvPr/>
        </p:nvSpPr>
        <p:spPr>
          <a:xfrm>
            <a:off x="1720851" y="69920"/>
            <a:ext cx="87915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14350" indent="-514350" algn="ctr">
              <a:buClr>
                <a:srgbClr val="000000"/>
              </a:buClr>
              <a:buSzPts val="3200"/>
              <a:buFont typeface="Arial"/>
              <a:buNone/>
            </a:pPr>
            <a:endParaRPr lang="pt-BR" sz="3200" b="1" kern="0" dirty="0">
              <a:solidFill>
                <a:srgbClr val="002060"/>
              </a:solidFill>
              <a:latin typeface="Montserrat"/>
              <a:ea typeface="Tahoma"/>
              <a:cs typeface="Tahoma"/>
              <a:sym typeface="Tahoma"/>
            </a:endParaRPr>
          </a:p>
          <a:p>
            <a:pPr marL="514350" indent="-514350" algn="ctr">
              <a:buClr>
                <a:srgbClr val="000000"/>
              </a:buClr>
              <a:buSzPts val="3200"/>
              <a:buFont typeface="Arial"/>
              <a:buNone/>
            </a:pPr>
            <a:endParaRPr lang="pt-BR" sz="3200" b="1" kern="0" dirty="0">
              <a:solidFill>
                <a:srgbClr val="002060"/>
              </a:solidFill>
              <a:latin typeface="Montserrat"/>
              <a:ea typeface="Tahoma"/>
              <a:cs typeface="Tahoma"/>
              <a:sym typeface="Tahoma"/>
            </a:endParaRPr>
          </a:p>
          <a:p>
            <a:pPr marL="514350" indent="-514350">
              <a:buClr>
                <a:srgbClr val="000000"/>
              </a:buClr>
              <a:buSzPts val="3200"/>
              <a:buFont typeface="Arial"/>
              <a:buNone/>
            </a:pPr>
            <a:endParaRPr lang="pt-BR" sz="3200" b="1" kern="0" dirty="0">
              <a:solidFill>
                <a:srgbClr val="002060"/>
              </a:solidFill>
              <a:latin typeface="Montserrat"/>
              <a:ea typeface="Tahoma"/>
              <a:cs typeface="Tahoma"/>
              <a:sym typeface="Tahoma"/>
            </a:endParaRPr>
          </a:p>
        </p:txBody>
      </p:sp>
      <p:sp>
        <p:nvSpPr>
          <p:cNvPr id="68" name="Google Shape;329;g32394245b06_2_297">
            <a:extLst>
              <a:ext uri="{FF2B5EF4-FFF2-40B4-BE49-F238E27FC236}">
                <a16:creationId xmlns:a16="http://schemas.microsoft.com/office/drawing/2014/main" id="{4C00E192-5A41-B89A-B29B-D3FD2206ADAA}"/>
              </a:ext>
            </a:extLst>
          </p:cNvPr>
          <p:cNvSpPr txBox="1"/>
          <p:nvPr/>
        </p:nvSpPr>
        <p:spPr>
          <a:xfrm>
            <a:off x="466928" y="274666"/>
            <a:ext cx="1010636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r>
              <a:rPr lang="pt-BR" sz="2200" kern="0" dirty="0">
                <a:solidFill>
                  <a:srgbClr val="7F7F7F"/>
                </a:solidFill>
                <a:highlight>
                  <a:srgbClr val="FFFFFF"/>
                </a:highlight>
                <a:latin typeface="Montserrat"/>
                <a:ea typeface="Calibri"/>
                <a:cs typeface="Calibri"/>
                <a:sym typeface="Montserrat"/>
              </a:rPr>
              <a:t>Dos 85% dos estudantes que estão com aprendizagem inadequada em Matemática, quase metade estão em nível muito crítico</a:t>
            </a:r>
            <a:endParaRPr lang="pt-BR" sz="2200" kern="0" dirty="0">
              <a:solidFill>
                <a:srgbClr val="7F7F7F"/>
              </a:solidFill>
              <a:latin typeface="Montserrat"/>
              <a:ea typeface="Calibri"/>
              <a:cs typeface="Calibri"/>
              <a:sym typeface="Calibri"/>
            </a:endParaRPr>
          </a:p>
        </p:txBody>
      </p:sp>
      <p:sp>
        <p:nvSpPr>
          <p:cNvPr id="69" name="TextBox 36">
            <a:extLst>
              <a:ext uri="{FF2B5EF4-FFF2-40B4-BE49-F238E27FC236}">
                <a16:creationId xmlns:a16="http://schemas.microsoft.com/office/drawing/2014/main" id="{91FB2DCF-5731-AB78-8A1D-4D3F4160F53C}"/>
              </a:ext>
            </a:extLst>
          </p:cNvPr>
          <p:cNvSpPr txBox="1"/>
          <p:nvPr/>
        </p:nvSpPr>
        <p:spPr>
          <a:xfrm>
            <a:off x="171579" y="6274160"/>
            <a:ext cx="9475341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pt-BR" sz="1000" kern="0" dirty="0">
                <a:solidFill>
                  <a:srgbClr val="000000"/>
                </a:solidFill>
                <a:latin typeface="Montserrat"/>
                <a:cs typeface="Arial"/>
                <a:sym typeface="Arial"/>
              </a:rPr>
              <a:t>Nota: Considera apenas escolas com IDEB divulgado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pt-BR" sz="1000" kern="0" dirty="0">
                <a:solidFill>
                  <a:srgbClr val="000000"/>
                </a:solidFill>
                <a:latin typeface="Montserrat"/>
                <a:cs typeface="Arial"/>
                <a:sym typeface="Arial"/>
              </a:rPr>
              <a:t>Fonte: Microdados SAEB 2023 por escola e Escala de proficiência SAEB (INEP)</a:t>
            </a:r>
          </a:p>
        </p:txBody>
      </p:sp>
      <p:grpSp>
        <p:nvGrpSpPr>
          <p:cNvPr id="70" name="Group 1">
            <a:extLst>
              <a:ext uri="{FF2B5EF4-FFF2-40B4-BE49-F238E27FC236}">
                <a16:creationId xmlns:a16="http://schemas.microsoft.com/office/drawing/2014/main" id="{2FEB522F-CBD7-601C-4A17-7F3099CBCEE1}"/>
              </a:ext>
            </a:extLst>
          </p:cNvPr>
          <p:cNvGrpSpPr/>
          <p:nvPr/>
        </p:nvGrpSpPr>
        <p:grpSpPr>
          <a:xfrm>
            <a:off x="150313" y="2591992"/>
            <a:ext cx="11954973" cy="2023003"/>
            <a:chOff x="150313" y="2074483"/>
            <a:chExt cx="11954973" cy="2023003"/>
          </a:xfrm>
        </p:grpSpPr>
        <p:graphicFrame>
          <p:nvGraphicFramePr>
            <p:cNvPr id="71" name="Chart 4">
              <a:extLst>
                <a:ext uri="{FF2B5EF4-FFF2-40B4-BE49-F238E27FC236}">
                  <a16:creationId xmlns:a16="http://schemas.microsoft.com/office/drawing/2014/main" id="{0BABAC49-3E5A-4912-6A50-5720E1F9815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22204696"/>
                </p:ext>
              </p:extLst>
            </p:nvPr>
          </p:nvGraphicFramePr>
          <p:xfrm>
            <a:off x="428670" y="2444607"/>
            <a:ext cx="10569183" cy="15395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2" name="Rectangle 42">
              <a:extLst>
                <a:ext uri="{FF2B5EF4-FFF2-40B4-BE49-F238E27FC236}">
                  <a16:creationId xmlns:a16="http://schemas.microsoft.com/office/drawing/2014/main" id="{BF6F1A2B-BCE9-86DA-DD31-875ED5F96BAC}"/>
                </a:ext>
              </a:extLst>
            </p:cNvPr>
            <p:cNvSpPr/>
            <p:nvPr/>
          </p:nvSpPr>
          <p:spPr>
            <a:xfrm>
              <a:off x="698939" y="3849201"/>
              <a:ext cx="764087" cy="17089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  <a:sym typeface="Arial"/>
                </a:rPr>
                <a:t>(0-199)</a:t>
              </a:r>
            </a:p>
          </p:txBody>
        </p:sp>
        <p:sp>
          <p:nvSpPr>
            <p:cNvPr id="73" name="Rectangle 32">
              <a:extLst>
                <a:ext uri="{FF2B5EF4-FFF2-40B4-BE49-F238E27FC236}">
                  <a16:creationId xmlns:a16="http://schemas.microsoft.com/office/drawing/2014/main" id="{93414A3B-638C-43FC-7446-B9B379CC0014}"/>
                </a:ext>
              </a:extLst>
            </p:cNvPr>
            <p:cNvSpPr/>
            <p:nvPr/>
          </p:nvSpPr>
          <p:spPr>
            <a:xfrm>
              <a:off x="11150650" y="2997896"/>
              <a:ext cx="764087" cy="246436"/>
            </a:xfrm>
            <a:prstGeom prst="rect">
              <a:avLst/>
            </a:prstGeom>
            <a:solidFill>
              <a:srgbClr val="92BFE2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  <a:sym typeface="Arial"/>
                </a:rPr>
                <a:t>1.565</a:t>
              </a:r>
            </a:p>
          </p:txBody>
        </p:sp>
        <p:sp>
          <p:nvSpPr>
            <p:cNvPr id="74" name="Rectangle 37">
              <a:extLst>
                <a:ext uri="{FF2B5EF4-FFF2-40B4-BE49-F238E27FC236}">
                  <a16:creationId xmlns:a16="http://schemas.microsoft.com/office/drawing/2014/main" id="{96F481CC-D311-3936-876E-B6F9208B085E}"/>
                </a:ext>
              </a:extLst>
            </p:cNvPr>
            <p:cNvSpPr/>
            <p:nvPr/>
          </p:nvSpPr>
          <p:spPr>
            <a:xfrm>
              <a:off x="6894181" y="2447858"/>
              <a:ext cx="511093" cy="498404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5" name="Rectangle 41">
              <a:extLst>
                <a:ext uri="{FF2B5EF4-FFF2-40B4-BE49-F238E27FC236}">
                  <a16:creationId xmlns:a16="http://schemas.microsoft.com/office/drawing/2014/main" id="{FE7D489D-8186-C51D-8CBA-C205ABBE145E}"/>
                </a:ext>
              </a:extLst>
            </p:cNvPr>
            <p:cNvSpPr/>
            <p:nvPr/>
          </p:nvSpPr>
          <p:spPr>
            <a:xfrm>
              <a:off x="6894181" y="2445927"/>
              <a:ext cx="511093" cy="498404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6" name="Rectangle 45">
              <a:extLst>
                <a:ext uri="{FF2B5EF4-FFF2-40B4-BE49-F238E27FC236}">
                  <a16:creationId xmlns:a16="http://schemas.microsoft.com/office/drawing/2014/main" id="{506A6A99-F6A8-97BE-5DDD-D3C0E19263AB}"/>
                </a:ext>
              </a:extLst>
            </p:cNvPr>
            <p:cNvSpPr/>
            <p:nvPr/>
          </p:nvSpPr>
          <p:spPr>
            <a:xfrm>
              <a:off x="150313" y="2341014"/>
              <a:ext cx="375291" cy="1756472"/>
            </a:xfrm>
            <a:prstGeom prst="rect">
              <a:avLst/>
            </a:prstGeom>
            <a:solidFill>
              <a:srgbClr val="064F97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  <a:sym typeface="Arial"/>
                </a:rPr>
                <a:t>Matemática</a:t>
              </a:r>
            </a:p>
          </p:txBody>
        </p:sp>
        <p:sp>
          <p:nvSpPr>
            <p:cNvPr id="77" name="Rectangle 5">
              <a:extLst>
                <a:ext uri="{FF2B5EF4-FFF2-40B4-BE49-F238E27FC236}">
                  <a16:creationId xmlns:a16="http://schemas.microsoft.com/office/drawing/2014/main" id="{94D34E2A-8FC9-5D94-97FC-97DFC41D184B}"/>
                </a:ext>
              </a:extLst>
            </p:cNvPr>
            <p:cNvSpPr/>
            <p:nvPr/>
          </p:nvSpPr>
          <p:spPr>
            <a:xfrm>
              <a:off x="5677161" y="2074483"/>
              <a:ext cx="5088464" cy="212943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  <a:sym typeface="Arial"/>
                </a:rPr>
                <a:t>Adequada </a:t>
              </a:r>
              <a:r>
                <a:rPr kumimoji="0" lang="pt-BR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  <a:sym typeface="Arial"/>
                </a:rPr>
                <a:t>(15%)</a:t>
              </a:r>
            </a:p>
          </p:txBody>
        </p:sp>
        <p:sp>
          <p:nvSpPr>
            <p:cNvPr id="78" name="Rectangle 9">
              <a:extLst>
                <a:ext uri="{FF2B5EF4-FFF2-40B4-BE49-F238E27FC236}">
                  <a16:creationId xmlns:a16="http://schemas.microsoft.com/office/drawing/2014/main" id="{3B5ED315-5A1B-5FB7-367E-C3CAD74902CF}"/>
                </a:ext>
              </a:extLst>
            </p:cNvPr>
            <p:cNvSpPr/>
            <p:nvPr/>
          </p:nvSpPr>
          <p:spPr>
            <a:xfrm>
              <a:off x="5677161" y="2284618"/>
              <a:ext cx="5088464" cy="1800231"/>
            </a:xfrm>
            <a:prstGeom prst="rect">
              <a:avLst/>
            </a:prstGeom>
            <a:noFill/>
            <a:ln w="9525" cap="flat" cmpd="sng" algn="ctr">
              <a:solidFill>
                <a:srgbClr val="000000">
                  <a:lumMod val="75000"/>
                  <a:lumOff val="25000"/>
                </a:srgbClr>
              </a:solidFill>
              <a:prstDash val="lgDash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9" name="Rectangle 14">
              <a:extLst>
                <a:ext uri="{FF2B5EF4-FFF2-40B4-BE49-F238E27FC236}">
                  <a16:creationId xmlns:a16="http://schemas.microsoft.com/office/drawing/2014/main" id="{A052A677-C4BF-C5CA-3E54-1A0479C60266}"/>
                </a:ext>
              </a:extLst>
            </p:cNvPr>
            <p:cNvSpPr/>
            <p:nvPr/>
          </p:nvSpPr>
          <p:spPr>
            <a:xfrm>
              <a:off x="556913" y="2074483"/>
              <a:ext cx="5120248" cy="212943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  <a:sym typeface="Arial"/>
                </a:rPr>
                <a:t>Inadequada </a:t>
              </a:r>
              <a:r>
                <a:rPr kumimoji="0" lang="pt-BR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  <a:sym typeface="Arial"/>
                </a:rPr>
                <a:t>(85%)</a:t>
              </a:r>
            </a:p>
          </p:txBody>
        </p:sp>
        <p:sp>
          <p:nvSpPr>
            <p:cNvPr id="80" name="Rectangle 18">
              <a:extLst>
                <a:ext uri="{FF2B5EF4-FFF2-40B4-BE49-F238E27FC236}">
                  <a16:creationId xmlns:a16="http://schemas.microsoft.com/office/drawing/2014/main" id="{F07DD100-38E2-3112-379B-B7436F94A423}"/>
                </a:ext>
              </a:extLst>
            </p:cNvPr>
            <p:cNvSpPr/>
            <p:nvPr/>
          </p:nvSpPr>
          <p:spPr>
            <a:xfrm>
              <a:off x="566475" y="2284618"/>
              <a:ext cx="5110686" cy="1800231"/>
            </a:xfrm>
            <a:prstGeom prst="rect">
              <a:avLst/>
            </a:prstGeom>
            <a:noFill/>
            <a:ln w="9525" cap="flat" cmpd="sng" algn="ctr">
              <a:solidFill>
                <a:srgbClr val="000000">
                  <a:lumMod val="75000"/>
                  <a:lumOff val="25000"/>
                </a:srgbClr>
              </a:solidFill>
              <a:prstDash val="lgDash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endParaRPr>
            </a:p>
          </p:txBody>
        </p:sp>
        <p:sp>
          <p:nvSpPr>
            <p:cNvPr id="81" name="Rectangle 2">
              <a:extLst>
                <a:ext uri="{FF2B5EF4-FFF2-40B4-BE49-F238E27FC236}">
                  <a16:creationId xmlns:a16="http://schemas.microsoft.com/office/drawing/2014/main" id="{CD5DC99E-5050-F059-7439-1F505034E922}"/>
                </a:ext>
              </a:extLst>
            </p:cNvPr>
            <p:cNvSpPr/>
            <p:nvPr/>
          </p:nvSpPr>
          <p:spPr>
            <a:xfrm>
              <a:off x="10960100" y="2099127"/>
              <a:ext cx="1145186" cy="43981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  <a:sym typeface="Arial"/>
                </a:rPr>
                <a:t>#total de estudantes</a:t>
              </a:r>
            </a:p>
          </p:txBody>
        </p:sp>
        <p:sp>
          <p:nvSpPr>
            <p:cNvPr id="82" name="Rectangle 46">
              <a:extLst>
                <a:ext uri="{FF2B5EF4-FFF2-40B4-BE49-F238E27FC236}">
                  <a16:creationId xmlns:a16="http://schemas.microsoft.com/office/drawing/2014/main" id="{BC2141CD-B0A8-6F24-3C07-42A964ECEE7C}"/>
                </a:ext>
              </a:extLst>
            </p:cNvPr>
            <p:cNvSpPr/>
            <p:nvPr/>
          </p:nvSpPr>
          <p:spPr>
            <a:xfrm>
              <a:off x="1721868" y="3849201"/>
              <a:ext cx="764087" cy="17089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  <a:sym typeface="Arial"/>
                </a:rPr>
                <a:t>(200-224)</a:t>
              </a:r>
            </a:p>
          </p:txBody>
        </p:sp>
        <p:sp>
          <p:nvSpPr>
            <p:cNvPr id="83" name="Rectangle 47">
              <a:extLst>
                <a:ext uri="{FF2B5EF4-FFF2-40B4-BE49-F238E27FC236}">
                  <a16:creationId xmlns:a16="http://schemas.microsoft.com/office/drawing/2014/main" id="{7521CA54-B8C7-029D-E7A2-6A5DD0A42EA5}"/>
                </a:ext>
              </a:extLst>
            </p:cNvPr>
            <p:cNvSpPr/>
            <p:nvPr/>
          </p:nvSpPr>
          <p:spPr>
            <a:xfrm>
              <a:off x="2740659" y="3849201"/>
              <a:ext cx="764087" cy="17089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  <a:sym typeface="Arial"/>
                </a:rPr>
                <a:t>(225-249)</a:t>
              </a:r>
            </a:p>
          </p:txBody>
        </p:sp>
        <p:sp>
          <p:nvSpPr>
            <p:cNvPr id="84" name="Rectangle 48">
              <a:extLst>
                <a:ext uri="{FF2B5EF4-FFF2-40B4-BE49-F238E27FC236}">
                  <a16:creationId xmlns:a16="http://schemas.microsoft.com/office/drawing/2014/main" id="{DEB663EA-13DF-D8F1-3D18-4F18F2AEBCA6}"/>
                </a:ext>
              </a:extLst>
            </p:cNvPr>
            <p:cNvSpPr/>
            <p:nvPr/>
          </p:nvSpPr>
          <p:spPr>
            <a:xfrm>
              <a:off x="3778821" y="3849201"/>
              <a:ext cx="764087" cy="17089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  <a:sym typeface="Arial"/>
                </a:rPr>
                <a:t>(250-274)</a:t>
              </a:r>
            </a:p>
          </p:txBody>
        </p:sp>
        <p:sp>
          <p:nvSpPr>
            <p:cNvPr id="85" name="Rectangle 49">
              <a:extLst>
                <a:ext uri="{FF2B5EF4-FFF2-40B4-BE49-F238E27FC236}">
                  <a16:creationId xmlns:a16="http://schemas.microsoft.com/office/drawing/2014/main" id="{DA2DC282-0544-6043-B75C-8FC5184D19C3}"/>
                </a:ext>
              </a:extLst>
            </p:cNvPr>
            <p:cNvSpPr/>
            <p:nvPr/>
          </p:nvSpPr>
          <p:spPr>
            <a:xfrm>
              <a:off x="4837970" y="3849201"/>
              <a:ext cx="764087" cy="17089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  <a:sym typeface="Arial"/>
                </a:rPr>
                <a:t>(275-299)</a:t>
              </a:r>
            </a:p>
          </p:txBody>
        </p:sp>
        <p:sp>
          <p:nvSpPr>
            <p:cNvPr id="86" name="Rectangle 50">
              <a:extLst>
                <a:ext uri="{FF2B5EF4-FFF2-40B4-BE49-F238E27FC236}">
                  <a16:creationId xmlns:a16="http://schemas.microsoft.com/office/drawing/2014/main" id="{FF88440F-8FE0-E392-4DAA-FB49DEBC7417}"/>
                </a:ext>
              </a:extLst>
            </p:cNvPr>
            <p:cNvSpPr/>
            <p:nvPr/>
          </p:nvSpPr>
          <p:spPr>
            <a:xfrm>
              <a:off x="6895217" y="3849201"/>
              <a:ext cx="764087" cy="17089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  <a:sym typeface="Arial"/>
                </a:rPr>
                <a:t>(325-349)</a:t>
              </a:r>
            </a:p>
          </p:txBody>
        </p:sp>
        <p:sp>
          <p:nvSpPr>
            <p:cNvPr id="87" name="Rectangle 51">
              <a:extLst>
                <a:ext uri="{FF2B5EF4-FFF2-40B4-BE49-F238E27FC236}">
                  <a16:creationId xmlns:a16="http://schemas.microsoft.com/office/drawing/2014/main" id="{37BC5235-DD7D-2EE1-0D3E-A2E7FEC6BDC1}"/>
                </a:ext>
              </a:extLst>
            </p:cNvPr>
            <p:cNvSpPr/>
            <p:nvPr/>
          </p:nvSpPr>
          <p:spPr>
            <a:xfrm>
              <a:off x="7900993" y="3849201"/>
              <a:ext cx="764087" cy="17089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  <a:sym typeface="Arial"/>
                </a:rPr>
                <a:t>(350-374)</a:t>
              </a:r>
            </a:p>
          </p:txBody>
        </p:sp>
        <p:sp>
          <p:nvSpPr>
            <p:cNvPr id="88" name="Rectangle 52">
              <a:extLst>
                <a:ext uri="{FF2B5EF4-FFF2-40B4-BE49-F238E27FC236}">
                  <a16:creationId xmlns:a16="http://schemas.microsoft.com/office/drawing/2014/main" id="{01B56E6C-8351-1C3D-BE21-2EE25BAF48DA}"/>
                </a:ext>
              </a:extLst>
            </p:cNvPr>
            <p:cNvSpPr/>
            <p:nvPr/>
          </p:nvSpPr>
          <p:spPr>
            <a:xfrm>
              <a:off x="8940089" y="3849201"/>
              <a:ext cx="764087" cy="17089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  <a:sym typeface="Arial"/>
                </a:rPr>
                <a:t>(375-399)</a:t>
              </a:r>
            </a:p>
          </p:txBody>
        </p:sp>
        <p:sp>
          <p:nvSpPr>
            <p:cNvPr id="89" name="Rectangle 53">
              <a:extLst>
                <a:ext uri="{FF2B5EF4-FFF2-40B4-BE49-F238E27FC236}">
                  <a16:creationId xmlns:a16="http://schemas.microsoft.com/office/drawing/2014/main" id="{8F6BFD21-7574-F31C-6C34-55BD53FF95BD}"/>
                </a:ext>
              </a:extLst>
            </p:cNvPr>
            <p:cNvSpPr/>
            <p:nvPr/>
          </p:nvSpPr>
          <p:spPr>
            <a:xfrm>
              <a:off x="5848072" y="3849201"/>
              <a:ext cx="764087" cy="17089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  <a:sym typeface="Arial"/>
                </a:rPr>
                <a:t>(300-324)</a:t>
              </a:r>
            </a:p>
          </p:txBody>
        </p:sp>
        <p:sp>
          <p:nvSpPr>
            <p:cNvPr id="90" name="Rectangle 55">
              <a:extLst>
                <a:ext uri="{FF2B5EF4-FFF2-40B4-BE49-F238E27FC236}">
                  <a16:creationId xmlns:a16="http://schemas.microsoft.com/office/drawing/2014/main" id="{6F0341ED-E70E-0BBE-D9C3-B1BDBA82EAF7}"/>
                </a:ext>
              </a:extLst>
            </p:cNvPr>
            <p:cNvSpPr/>
            <p:nvPr/>
          </p:nvSpPr>
          <p:spPr>
            <a:xfrm>
              <a:off x="9962114" y="3849201"/>
              <a:ext cx="764087" cy="17089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  <a:sym typeface="Arial"/>
                </a:rPr>
                <a:t>(&gt;=400)</a:t>
              </a:r>
            </a:p>
          </p:txBody>
        </p:sp>
      </p:grpSp>
      <p:sp>
        <p:nvSpPr>
          <p:cNvPr id="91" name="Speech Bubble: Rectangle with Corners Rounded 3">
            <a:extLst>
              <a:ext uri="{FF2B5EF4-FFF2-40B4-BE49-F238E27FC236}">
                <a16:creationId xmlns:a16="http://schemas.microsoft.com/office/drawing/2014/main" id="{EACDFE8C-8E7E-A44A-CA93-850554265A3F}"/>
              </a:ext>
            </a:extLst>
          </p:cNvPr>
          <p:cNvSpPr/>
          <p:nvPr/>
        </p:nvSpPr>
        <p:spPr>
          <a:xfrm>
            <a:off x="1940635" y="4781000"/>
            <a:ext cx="4071545" cy="992930"/>
          </a:xfrm>
          <a:prstGeom prst="wedgeRoundRectCallout">
            <a:avLst>
              <a:gd name="adj1" fmla="val -58007"/>
              <a:gd name="adj2" fmla="val -52614"/>
              <a:gd name="adj3" fmla="val 16667"/>
            </a:avLst>
          </a:prstGeom>
          <a:noFill/>
          <a:ln w="254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rPr>
              <a:t>~50% </a:t>
            </a: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rPr>
              <a:t>do inadequado </a:t>
            </a: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rPr>
              <a:t>nos níveis 0 ou 1</a:t>
            </a: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rPr>
              <a:t>Esses </a:t>
            </a: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rPr>
              <a:t>estudantes não sabem realizar soma e subtração para resolver problemas do dia a dia</a:t>
            </a:r>
            <a:endParaRPr kumimoji="0" lang="pt-BR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  <a:sym typeface="Arial"/>
            </a:endParaRPr>
          </a:p>
        </p:txBody>
      </p:sp>
      <p:sp>
        <p:nvSpPr>
          <p:cNvPr id="92" name="Espaço Reservado para Texto 1">
            <a:extLst>
              <a:ext uri="{FF2B5EF4-FFF2-40B4-BE49-F238E27FC236}">
                <a16:creationId xmlns:a16="http://schemas.microsoft.com/office/drawing/2014/main" id="{F7357599-FEE4-A939-691E-9AA77208FA2B}"/>
              </a:ext>
            </a:extLst>
          </p:cNvPr>
          <p:cNvSpPr txBox="1">
            <a:spLocks/>
          </p:cNvSpPr>
          <p:nvPr/>
        </p:nvSpPr>
        <p:spPr>
          <a:xfrm>
            <a:off x="334963" y="1491455"/>
            <a:ext cx="8980487" cy="579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-152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pt-BR" b="1" dirty="0">
                <a:solidFill>
                  <a:prstClr val="black"/>
                </a:solidFill>
                <a:latin typeface="Montserrat"/>
                <a:sym typeface="Arial"/>
              </a:rPr>
              <a:t>% Estudantes por classificação na escala SAEB da Rede Municipal</a:t>
            </a:r>
            <a:br>
              <a:rPr lang="pt-BR" b="1" dirty="0">
                <a:solidFill>
                  <a:prstClr val="black"/>
                </a:solidFill>
                <a:latin typeface="Montserrat"/>
                <a:sym typeface="Arial"/>
              </a:rPr>
            </a:br>
            <a:r>
              <a:rPr lang="pt-BR" dirty="0">
                <a:solidFill>
                  <a:prstClr val="black"/>
                </a:solidFill>
                <a:latin typeface="Montserrat"/>
                <a:sym typeface="Arial"/>
              </a:rPr>
              <a:t>Anos Finais (9º ano) - 2023</a:t>
            </a:r>
            <a:br>
              <a:rPr lang="pt-BR" b="1" dirty="0">
                <a:solidFill>
                  <a:prstClr val="black"/>
                </a:solidFill>
                <a:latin typeface="Montserrat"/>
                <a:sym typeface="Arial"/>
              </a:rPr>
            </a:br>
            <a:endParaRPr lang="pt-BR" b="1" dirty="0">
              <a:solidFill>
                <a:prstClr val="black"/>
              </a:solidFill>
              <a:latin typeface="Montserra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6442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9B8B7-25BA-958F-7CE8-65BDE3A43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371F40D-72C4-35D9-5F36-A00983F49E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573293" y="233687"/>
            <a:ext cx="1232945" cy="872991"/>
          </a:xfrm>
          <a:prstGeom prst="rect">
            <a:avLst/>
          </a:prstGeom>
        </p:spPr>
      </p:pic>
      <p:sp>
        <p:nvSpPr>
          <p:cNvPr id="23" name="Google Shape;329;g32394245b06_2_297">
            <a:extLst>
              <a:ext uri="{FF2B5EF4-FFF2-40B4-BE49-F238E27FC236}">
                <a16:creationId xmlns:a16="http://schemas.microsoft.com/office/drawing/2014/main" id="{2D0D33D3-0C6D-AA21-CEA4-E1D8D99A5B33}"/>
              </a:ext>
            </a:extLst>
          </p:cNvPr>
          <p:cNvSpPr txBox="1"/>
          <p:nvPr/>
        </p:nvSpPr>
        <p:spPr>
          <a:xfrm>
            <a:off x="307958" y="304165"/>
            <a:ext cx="1005878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r>
              <a:rPr lang="pt-BR" sz="2200" kern="0" dirty="0">
                <a:solidFill>
                  <a:srgbClr val="7F7F7F"/>
                </a:solidFill>
                <a:highlight>
                  <a:srgbClr val="FFFFFF"/>
                </a:highlight>
                <a:latin typeface="Montserrat" pitchFamily="2" charset="0"/>
                <a:ea typeface="Calibri"/>
                <a:cs typeface="Calibri"/>
                <a:sym typeface="Montserrat"/>
              </a:rPr>
              <a:t>Florianópolis possui o </a:t>
            </a:r>
            <a:r>
              <a:rPr lang="pt-BR" sz="2200" b="1" kern="0" dirty="0">
                <a:solidFill>
                  <a:srgbClr val="7F7F7F"/>
                </a:solidFill>
                <a:highlight>
                  <a:srgbClr val="FFFFFF"/>
                </a:highlight>
                <a:latin typeface="Montserrat" pitchFamily="2" charset="0"/>
                <a:ea typeface="Calibri"/>
                <a:cs typeface="Calibri"/>
                <a:sym typeface="Montserrat"/>
              </a:rPr>
              <a:t>maior investimento por aluno entre capitais </a:t>
            </a:r>
            <a:r>
              <a:rPr lang="pt-BR" sz="2200" kern="0" dirty="0">
                <a:solidFill>
                  <a:srgbClr val="7F7F7F"/>
                </a:solidFill>
                <a:highlight>
                  <a:srgbClr val="FFFFFF"/>
                </a:highlight>
                <a:latin typeface="Montserrat" pitchFamily="2" charset="0"/>
                <a:ea typeface="Calibri"/>
                <a:cs typeface="Calibri"/>
                <a:sym typeface="Montserrat"/>
              </a:rPr>
              <a:t>mas os resultados de </a:t>
            </a:r>
            <a:r>
              <a:rPr lang="pt-BR" sz="2200" b="1" kern="0" dirty="0">
                <a:solidFill>
                  <a:srgbClr val="7F7F7F"/>
                </a:solidFill>
                <a:highlight>
                  <a:srgbClr val="FFFFFF"/>
                </a:highlight>
                <a:latin typeface="Montserrat" pitchFamily="2" charset="0"/>
                <a:ea typeface="Calibri"/>
                <a:cs typeface="Calibri"/>
                <a:sym typeface="Montserrat"/>
              </a:rPr>
              <a:t>aprendizagem está aquém do esperado</a:t>
            </a:r>
            <a:endParaRPr lang="pt-BR" sz="2200" b="1" kern="0" dirty="0">
              <a:solidFill>
                <a:srgbClr val="7F7F7F"/>
              </a:solidFill>
              <a:latin typeface="Montserrat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4" name="TextBox 12">
            <a:extLst>
              <a:ext uri="{FF2B5EF4-FFF2-40B4-BE49-F238E27FC236}">
                <a16:creationId xmlns:a16="http://schemas.microsoft.com/office/drawing/2014/main" id="{39CC9CF5-48E0-BC03-804A-9BB61C825D4D}"/>
              </a:ext>
            </a:extLst>
          </p:cNvPr>
          <p:cNvSpPr txBox="1"/>
          <p:nvPr/>
        </p:nvSpPr>
        <p:spPr>
          <a:xfrm>
            <a:off x="171579" y="6437884"/>
            <a:ext cx="94753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pt-BR" sz="1000" kern="0" dirty="0">
                <a:solidFill>
                  <a:srgbClr val="000000"/>
                </a:solidFill>
                <a:latin typeface="Montserrat"/>
                <a:cs typeface="Arial"/>
                <a:sym typeface="Arial"/>
              </a:rPr>
              <a:t>Fonte: IDEB 2023 (INEP); Relatório de investimento educacional 2023 (Siconfi)</a:t>
            </a:r>
          </a:p>
        </p:txBody>
      </p:sp>
      <p:sp>
        <p:nvSpPr>
          <p:cNvPr id="25" name="Espaço Reservado para Texto 1">
            <a:extLst>
              <a:ext uri="{FF2B5EF4-FFF2-40B4-BE49-F238E27FC236}">
                <a16:creationId xmlns:a16="http://schemas.microsoft.com/office/drawing/2014/main" id="{5B628CDE-2210-106D-3D9B-1707A18E548E}"/>
              </a:ext>
            </a:extLst>
          </p:cNvPr>
          <p:cNvSpPr txBox="1">
            <a:spLocks/>
          </p:cNvSpPr>
          <p:nvPr/>
        </p:nvSpPr>
        <p:spPr>
          <a:xfrm>
            <a:off x="334963" y="1422632"/>
            <a:ext cx="10925513" cy="579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-152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pt-BR" b="1" dirty="0">
                <a:solidFill>
                  <a:prstClr val="black"/>
                </a:solidFill>
                <a:latin typeface="Montserrat"/>
                <a:sym typeface="Arial"/>
              </a:rPr>
              <a:t>Comparação do IDEB e Investimento por aluno na educação básica das melhores capitais por etapa</a:t>
            </a:r>
            <a:br>
              <a:rPr lang="pt-BR" b="1" dirty="0">
                <a:solidFill>
                  <a:prstClr val="black"/>
                </a:solidFill>
                <a:latin typeface="Montserrat"/>
                <a:sym typeface="Arial"/>
              </a:rPr>
            </a:br>
            <a:r>
              <a:rPr lang="pt-BR" dirty="0">
                <a:solidFill>
                  <a:prstClr val="black"/>
                </a:solidFill>
                <a:latin typeface="Montserrat"/>
                <a:sym typeface="Arial"/>
              </a:rPr>
              <a:t>(Rede municipal, 2023)</a:t>
            </a:r>
            <a:br>
              <a:rPr lang="pt-BR" b="1" dirty="0">
                <a:solidFill>
                  <a:prstClr val="black"/>
                </a:solidFill>
                <a:latin typeface="Montserrat"/>
                <a:sym typeface="Arial"/>
              </a:rPr>
            </a:br>
            <a:endParaRPr lang="pt-BR" b="1" dirty="0">
              <a:solidFill>
                <a:prstClr val="black"/>
              </a:solidFill>
              <a:latin typeface="Montserrat"/>
              <a:sym typeface="Arial"/>
            </a:endParaRPr>
          </a:p>
        </p:txBody>
      </p:sp>
      <p:grpSp>
        <p:nvGrpSpPr>
          <p:cNvPr id="26" name="Group 10">
            <a:extLst>
              <a:ext uri="{FF2B5EF4-FFF2-40B4-BE49-F238E27FC236}">
                <a16:creationId xmlns:a16="http://schemas.microsoft.com/office/drawing/2014/main" id="{C95B4862-96AC-7EBC-4259-56DB5BE17D4C}"/>
              </a:ext>
            </a:extLst>
          </p:cNvPr>
          <p:cNvGrpSpPr/>
          <p:nvPr/>
        </p:nvGrpSpPr>
        <p:grpSpPr>
          <a:xfrm>
            <a:off x="281496" y="1893718"/>
            <a:ext cx="5650030" cy="318474"/>
            <a:chOff x="221381" y="1548826"/>
            <a:chExt cx="5650030" cy="318474"/>
          </a:xfrm>
        </p:grpSpPr>
        <p:sp>
          <p:nvSpPr>
            <p:cNvPr id="27" name="Espaço Reservado para Texto 4">
              <a:extLst>
                <a:ext uri="{FF2B5EF4-FFF2-40B4-BE49-F238E27FC236}">
                  <a16:creationId xmlns:a16="http://schemas.microsoft.com/office/drawing/2014/main" id="{DC521F9A-1CE1-756E-C25A-CA66427475C2}"/>
                </a:ext>
              </a:extLst>
            </p:cNvPr>
            <p:cNvSpPr txBox="1">
              <a:spLocks/>
            </p:cNvSpPr>
            <p:nvPr/>
          </p:nvSpPr>
          <p:spPr>
            <a:xfrm>
              <a:off x="239278" y="1548826"/>
              <a:ext cx="5597107" cy="28477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4000" indent="-1524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Ø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  <a:sym typeface="Arial"/>
                </a:rPr>
                <a:t>Anos Iniciais</a:t>
              </a:r>
            </a:p>
          </p:txBody>
        </p:sp>
        <p:cxnSp>
          <p:nvCxnSpPr>
            <p:cNvPr id="28" name="Straight Connector 14">
              <a:extLst>
                <a:ext uri="{FF2B5EF4-FFF2-40B4-BE49-F238E27FC236}">
                  <a16:creationId xmlns:a16="http://schemas.microsoft.com/office/drawing/2014/main" id="{2F5CACFE-3DC8-7911-4997-37EA724F40DF}"/>
                </a:ext>
              </a:extLst>
            </p:cNvPr>
            <p:cNvCxnSpPr/>
            <p:nvPr/>
          </p:nvCxnSpPr>
          <p:spPr>
            <a:xfrm>
              <a:off x="221381" y="1867300"/>
              <a:ext cx="565003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p:grpSp>
        <p:nvGrpSpPr>
          <p:cNvPr id="29" name="Group 15">
            <a:extLst>
              <a:ext uri="{FF2B5EF4-FFF2-40B4-BE49-F238E27FC236}">
                <a16:creationId xmlns:a16="http://schemas.microsoft.com/office/drawing/2014/main" id="{5452E5D4-2738-530B-BBC3-A820945DB670}"/>
              </a:ext>
            </a:extLst>
          </p:cNvPr>
          <p:cNvGrpSpPr/>
          <p:nvPr/>
        </p:nvGrpSpPr>
        <p:grpSpPr>
          <a:xfrm>
            <a:off x="6263743" y="1893718"/>
            <a:ext cx="5650030" cy="318474"/>
            <a:chOff x="221381" y="1548826"/>
            <a:chExt cx="5650030" cy="318474"/>
          </a:xfrm>
        </p:grpSpPr>
        <p:sp>
          <p:nvSpPr>
            <p:cNvPr id="30" name="Espaço Reservado para Texto 4">
              <a:extLst>
                <a:ext uri="{FF2B5EF4-FFF2-40B4-BE49-F238E27FC236}">
                  <a16:creationId xmlns:a16="http://schemas.microsoft.com/office/drawing/2014/main" id="{212A4810-2F7E-0005-B426-461447DB7FD5}"/>
                </a:ext>
              </a:extLst>
            </p:cNvPr>
            <p:cNvSpPr txBox="1">
              <a:spLocks/>
            </p:cNvSpPr>
            <p:nvPr/>
          </p:nvSpPr>
          <p:spPr>
            <a:xfrm>
              <a:off x="239278" y="1548826"/>
              <a:ext cx="5597107" cy="28477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4000" indent="-1524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Ø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  <a:sym typeface="Arial"/>
                </a:rPr>
                <a:t>Anos finais</a:t>
              </a:r>
            </a:p>
          </p:txBody>
        </p:sp>
        <p:cxnSp>
          <p:nvCxnSpPr>
            <p:cNvPr id="31" name="Straight Connector 17">
              <a:extLst>
                <a:ext uri="{FF2B5EF4-FFF2-40B4-BE49-F238E27FC236}">
                  <a16:creationId xmlns:a16="http://schemas.microsoft.com/office/drawing/2014/main" id="{221E5FCA-BBCA-E8E3-BAF1-455E5D703E39}"/>
                </a:ext>
              </a:extLst>
            </p:cNvPr>
            <p:cNvCxnSpPr/>
            <p:nvPr/>
          </p:nvCxnSpPr>
          <p:spPr>
            <a:xfrm>
              <a:off x="221381" y="1867300"/>
              <a:ext cx="565003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p:graphicFrame>
        <p:nvGraphicFramePr>
          <p:cNvPr id="32" name="Chart 8">
            <a:extLst>
              <a:ext uri="{FF2B5EF4-FFF2-40B4-BE49-F238E27FC236}">
                <a16:creationId xmlns:a16="http://schemas.microsoft.com/office/drawing/2014/main" id="{85420AE1-9DFB-AD36-2F28-F55BE7632B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5730989"/>
              </p:ext>
            </p:extLst>
          </p:nvPr>
        </p:nvGraphicFramePr>
        <p:xfrm>
          <a:off x="308230" y="2669147"/>
          <a:ext cx="5596563" cy="1643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Espaço Reservado para Texto 4">
            <a:extLst>
              <a:ext uri="{FF2B5EF4-FFF2-40B4-BE49-F238E27FC236}">
                <a16:creationId xmlns:a16="http://schemas.microsoft.com/office/drawing/2014/main" id="{8926A4B9-CCFE-A7FB-8561-9DE97E864777}"/>
              </a:ext>
            </a:extLst>
          </p:cNvPr>
          <p:cNvSpPr txBox="1">
            <a:spLocks/>
          </p:cNvSpPr>
          <p:nvPr/>
        </p:nvSpPr>
        <p:spPr>
          <a:xfrm>
            <a:off x="307958" y="2388637"/>
            <a:ext cx="5597107" cy="2847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-152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pt-BR" sz="1200" b="1" dirty="0">
                <a:solidFill>
                  <a:srgbClr val="000000"/>
                </a:solidFill>
                <a:latin typeface="Montserrat"/>
                <a:sym typeface="Arial"/>
              </a:rPr>
              <a:t>IDEB 2023</a:t>
            </a:r>
          </a:p>
        </p:txBody>
      </p:sp>
      <p:graphicFrame>
        <p:nvGraphicFramePr>
          <p:cNvPr id="34" name="Chart 34">
            <a:extLst>
              <a:ext uri="{FF2B5EF4-FFF2-40B4-BE49-F238E27FC236}">
                <a16:creationId xmlns:a16="http://schemas.microsoft.com/office/drawing/2014/main" id="{EF6E9052-37A1-DB88-3996-8B8FBA19BD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1323543"/>
              </p:ext>
            </p:extLst>
          </p:nvPr>
        </p:nvGraphicFramePr>
        <p:xfrm>
          <a:off x="6290477" y="2669147"/>
          <a:ext cx="5596563" cy="1643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Espaço Reservado para Texto 4">
            <a:extLst>
              <a:ext uri="{FF2B5EF4-FFF2-40B4-BE49-F238E27FC236}">
                <a16:creationId xmlns:a16="http://schemas.microsoft.com/office/drawing/2014/main" id="{887C4238-5452-3B04-A6CA-5F8181891BC8}"/>
              </a:ext>
            </a:extLst>
          </p:cNvPr>
          <p:cNvSpPr txBox="1">
            <a:spLocks/>
          </p:cNvSpPr>
          <p:nvPr/>
        </p:nvSpPr>
        <p:spPr>
          <a:xfrm>
            <a:off x="6290205" y="2388637"/>
            <a:ext cx="5597107" cy="2847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-152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pt-BR" sz="1200" b="1" dirty="0">
                <a:solidFill>
                  <a:srgbClr val="000000"/>
                </a:solidFill>
                <a:latin typeface="Montserrat"/>
                <a:sym typeface="Arial"/>
              </a:rPr>
              <a:t>IDEB 2023</a:t>
            </a:r>
          </a:p>
        </p:txBody>
      </p:sp>
      <p:graphicFrame>
        <p:nvGraphicFramePr>
          <p:cNvPr id="36" name="Table 38">
            <a:extLst>
              <a:ext uri="{FF2B5EF4-FFF2-40B4-BE49-F238E27FC236}">
                <a16:creationId xmlns:a16="http://schemas.microsoft.com/office/drawing/2014/main" id="{CB91848E-12B6-51C6-BB1D-AE8D2B1408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236413"/>
              </p:ext>
            </p:extLst>
          </p:nvPr>
        </p:nvGraphicFramePr>
        <p:xfrm>
          <a:off x="171579" y="4359421"/>
          <a:ext cx="5331360" cy="594360"/>
        </p:xfrm>
        <a:graphic>
          <a:graphicData uri="http://schemas.openxmlformats.org/drawingml/2006/table">
            <a:tbl>
              <a:tblPr firstRow="1" bandRow="1"/>
              <a:tblGrid>
                <a:gridCol w="1721016">
                  <a:extLst>
                    <a:ext uri="{9D8B030D-6E8A-4147-A177-3AD203B41FA5}">
                      <a16:colId xmlns:a16="http://schemas.microsoft.com/office/drawing/2014/main" val="1930955180"/>
                    </a:ext>
                  </a:extLst>
                </a:gridCol>
                <a:gridCol w="1244010">
                  <a:extLst>
                    <a:ext uri="{9D8B030D-6E8A-4147-A177-3AD203B41FA5}">
                      <a16:colId xmlns:a16="http://schemas.microsoft.com/office/drawing/2014/main" val="2689656587"/>
                    </a:ext>
                  </a:extLst>
                </a:gridCol>
                <a:gridCol w="808074">
                  <a:extLst>
                    <a:ext uri="{9D8B030D-6E8A-4147-A177-3AD203B41FA5}">
                      <a16:colId xmlns:a16="http://schemas.microsoft.com/office/drawing/2014/main" val="3715988501"/>
                    </a:ext>
                  </a:extLst>
                </a:gridCol>
                <a:gridCol w="1558260">
                  <a:extLst>
                    <a:ext uri="{9D8B030D-6E8A-4147-A177-3AD203B41FA5}">
                      <a16:colId xmlns:a16="http://schemas.microsoft.com/office/drawing/2014/main" val="672759897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9pPr>
                    </a:lstStyle>
                    <a:p>
                      <a:r>
                        <a:rPr lang="en-US" sz="1100" b="1" i="1" dirty="0">
                          <a:latin typeface="+mn-lt"/>
                        </a:rPr>
                        <a:t>Investimento por aluno na Ed. Básica</a:t>
                      </a:r>
                    </a:p>
                    <a:p>
                      <a:r>
                        <a:rPr lang="en-US" sz="1100" i="1" dirty="0">
                          <a:latin typeface="+mn-lt"/>
                        </a:rPr>
                        <a:t>(R$ mil/aluno)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9pPr>
                    </a:lstStyle>
                    <a:p>
                      <a:pPr algn="ctr"/>
                      <a:r>
                        <a:rPr lang="en-US" sz="1100" i="1" dirty="0">
                          <a:latin typeface="+mn-lt"/>
                        </a:rPr>
                        <a:t>21,8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9pPr>
                    </a:lstStyle>
                    <a:p>
                      <a:pPr algn="ctr"/>
                      <a:endParaRPr lang="en-US" sz="1100" i="1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9pPr>
                    </a:lstStyle>
                    <a:p>
                      <a:pPr algn="ctr"/>
                      <a:r>
                        <a:rPr lang="en-US" sz="1100" i="1" dirty="0">
                          <a:latin typeface="+mn-lt"/>
                        </a:rPr>
                        <a:t>14,3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732738"/>
                  </a:ext>
                </a:extLst>
              </a:tr>
            </a:tbl>
          </a:graphicData>
        </a:graphic>
      </p:graphicFrame>
      <p:sp>
        <p:nvSpPr>
          <p:cNvPr id="37" name="Speech Bubble: Rectangle with Corners Rounded 39">
            <a:extLst>
              <a:ext uri="{FF2B5EF4-FFF2-40B4-BE49-F238E27FC236}">
                <a16:creationId xmlns:a16="http://schemas.microsoft.com/office/drawing/2014/main" id="{8F54BC9C-DC2E-CC33-39C4-2E5D44992400}"/>
              </a:ext>
            </a:extLst>
          </p:cNvPr>
          <p:cNvSpPr/>
          <p:nvPr/>
        </p:nvSpPr>
        <p:spPr>
          <a:xfrm>
            <a:off x="902862" y="5133889"/>
            <a:ext cx="3506104" cy="499558"/>
          </a:xfrm>
          <a:prstGeom prst="wedgeRoundRectCallout">
            <a:avLst>
              <a:gd name="adj1" fmla="val -35334"/>
              <a:gd name="adj2" fmla="val -75507"/>
              <a:gd name="adj3" fmla="val 16667"/>
            </a:avLst>
          </a:prstGeom>
          <a:noFill/>
          <a:ln w="25400" cap="flat" cmpd="sng" algn="ctr">
            <a:solidFill>
              <a:srgbClr val="064F97"/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rPr>
              <a:t>Florianópolis é a capital que mais investe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rPr>
              <a:t>por aluno;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rPr>
              <a:t>Goiânia é a 9ª</a:t>
            </a:r>
          </a:p>
        </p:txBody>
      </p:sp>
      <p:graphicFrame>
        <p:nvGraphicFramePr>
          <p:cNvPr id="38" name="Table 40">
            <a:extLst>
              <a:ext uri="{FF2B5EF4-FFF2-40B4-BE49-F238E27FC236}">
                <a16:creationId xmlns:a16="http://schemas.microsoft.com/office/drawing/2014/main" id="{774D98EE-799E-27D4-5AE9-C4661116BB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614402"/>
              </p:ext>
            </p:extLst>
          </p:nvPr>
        </p:nvGraphicFramePr>
        <p:xfrm>
          <a:off x="6116601" y="4359421"/>
          <a:ext cx="5331360" cy="594360"/>
        </p:xfrm>
        <a:graphic>
          <a:graphicData uri="http://schemas.openxmlformats.org/drawingml/2006/table">
            <a:tbl>
              <a:tblPr firstRow="1" bandRow="1"/>
              <a:tblGrid>
                <a:gridCol w="1721016">
                  <a:extLst>
                    <a:ext uri="{9D8B030D-6E8A-4147-A177-3AD203B41FA5}">
                      <a16:colId xmlns:a16="http://schemas.microsoft.com/office/drawing/2014/main" val="1930955180"/>
                    </a:ext>
                  </a:extLst>
                </a:gridCol>
                <a:gridCol w="1244010">
                  <a:extLst>
                    <a:ext uri="{9D8B030D-6E8A-4147-A177-3AD203B41FA5}">
                      <a16:colId xmlns:a16="http://schemas.microsoft.com/office/drawing/2014/main" val="2689656587"/>
                    </a:ext>
                  </a:extLst>
                </a:gridCol>
                <a:gridCol w="808074">
                  <a:extLst>
                    <a:ext uri="{9D8B030D-6E8A-4147-A177-3AD203B41FA5}">
                      <a16:colId xmlns:a16="http://schemas.microsoft.com/office/drawing/2014/main" val="3715988501"/>
                    </a:ext>
                  </a:extLst>
                </a:gridCol>
                <a:gridCol w="1558260">
                  <a:extLst>
                    <a:ext uri="{9D8B030D-6E8A-4147-A177-3AD203B41FA5}">
                      <a16:colId xmlns:a16="http://schemas.microsoft.com/office/drawing/2014/main" val="672759897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9pPr>
                    </a:lstStyle>
                    <a:p>
                      <a:r>
                        <a:rPr lang="en-US" sz="1100" b="1" i="1" dirty="0">
                          <a:latin typeface="+mn-lt"/>
                        </a:rPr>
                        <a:t>Investimento por aluno na Ed. Básica</a:t>
                      </a:r>
                    </a:p>
                    <a:p>
                      <a:r>
                        <a:rPr lang="en-US" sz="1100" i="1" dirty="0">
                          <a:latin typeface="+mn-lt"/>
                        </a:rPr>
                        <a:t>(R$ mil/aluno)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9pPr>
                    </a:lstStyle>
                    <a:p>
                      <a:pPr algn="ctr"/>
                      <a:r>
                        <a:rPr lang="en-US" sz="1100" i="1" dirty="0">
                          <a:latin typeface="+mn-lt"/>
                        </a:rPr>
                        <a:t>21,8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9pPr>
                    </a:lstStyle>
                    <a:p>
                      <a:pPr algn="ctr"/>
                      <a:endParaRPr lang="en-US" sz="1100" i="1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ontserrat"/>
                        </a:defRPr>
                      </a:lvl9pPr>
                    </a:lstStyle>
                    <a:p>
                      <a:pPr algn="ctr"/>
                      <a:r>
                        <a:rPr lang="en-US" sz="1100" i="1" dirty="0">
                          <a:latin typeface="+mn-lt"/>
                        </a:rPr>
                        <a:t>11,6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732738"/>
                  </a:ext>
                </a:extLst>
              </a:tr>
            </a:tbl>
          </a:graphicData>
        </a:graphic>
      </p:graphicFrame>
      <p:sp>
        <p:nvSpPr>
          <p:cNvPr id="39" name="Speech Bubble: Rectangle with Corners Rounded 41">
            <a:extLst>
              <a:ext uri="{FF2B5EF4-FFF2-40B4-BE49-F238E27FC236}">
                <a16:creationId xmlns:a16="http://schemas.microsoft.com/office/drawing/2014/main" id="{E028560B-4DEE-75AE-F311-E01CABDC766A}"/>
              </a:ext>
            </a:extLst>
          </p:cNvPr>
          <p:cNvSpPr/>
          <p:nvPr/>
        </p:nvSpPr>
        <p:spPr>
          <a:xfrm>
            <a:off x="6860640" y="5133889"/>
            <a:ext cx="3506104" cy="499558"/>
          </a:xfrm>
          <a:prstGeom prst="wedgeRoundRectCallout">
            <a:avLst>
              <a:gd name="adj1" fmla="val -35334"/>
              <a:gd name="adj2" fmla="val -75507"/>
              <a:gd name="adj3" fmla="val 16667"/>
            </a:avLst>
          </a:prstGeom>
          <a:noFill/>
          <a:ln w="25400" cap="flat" cmpd="sng" algn="ctr">
            <a:solidFill>
              <a:srgbClr val="064F97"/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rPr>
              <a:t>Florianópolis é a capital que mais investe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rPr>
              <a:t>por aluno;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rPr>
              <a:t>Teresina é a 16ª</a:t>
            </a:r>
          </a:p>
        </p:txBody>
      </p:sp>
    </p:spTree>
    <p:extLst>
      <p:ext uri="{BB962C8B-B14F-4D97-AF65-F5344CB8AC3E}">
        <p14:creationId xmlns:p14="http://schemas.microsoft.com/office/powerpoint/2010/main" val="955751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5B4E4-4B24-844F-7492-008706320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BD2185B-D27D-3AB6-0340-1C5938CF75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573293" y="233687"/>
            <a:ext cx="1232945" cy="872991"/>
          </a:xfrm>
          <a:prstGeom prst="rect">
            <a:avLst/>
          </a:prstGeom>
        </p:spPr>
      </p:pic>
      <p:sp>
        <p:nvSpPr>
          <p:cNvPr id="11" name="Google Shape;328;g32394245b06_2_297">
            <a:extLst>
              <a:ext uri="{FF2B5EF4-FFF2-40B4-BE49-F238E27FC236}">
                <a16:creationId xmlns:a16="http://schemas.microsoft.com/office/drawing/2014/main" id="{D491BAF3-F7C8-D35F-6CC7-12B7C0544C72}"/>
              </a:ext>
            </a:extLst>
          </p:cNvPr>
          <p:cNvSpPr txBox="1"/>
          <p:nvPr/>
        </p:nvSpPr>
        <p:spPr>
          <a:xfrm>
            <a:off x="1720851" y="69920"/>
            <a:ext cx="87915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14350" indent="-514350" algn="ctr">
              <a:buClr>
                <a:srgbClr val="000000"/>
              </a:buClr>
              <a:buSzPts val="3200"/>
              <a:buFont typeface="Arial"/>
              <a:buNone/>
            </a:pPr>
            <a:endParaRPr lang="pt-BR" sz="3200" b="1" kern="0" dirty="0">
              <a:solidFill>
                <a:srgbClr val="002060"/>
              </a:solidFill>
              <a:latin typeface="Montserrat"/>
              <a:ea typeface="Tahoma"/>
              <a:cs typeface="Tahoma"/>
              <a:sym typeface="Tahoma"/>
            </a:endParaRPr>
          </a:p>
          <a:p>
            <a:pPr marL="514350" indent="-514350" algn="ctr">
              <a:buClr>
                <a:srgbClr val="000000"/>
              </a:buClr>
              <a:buSzPts val="3200"/>
              <a:buFont typeface="Arial"/>
              <a:buNone/>
            </a:pPr>
            <a:endParaRPr lang="pt-BR" sz="3200" b="1" kern="0" dirty="0">
              <a:solidFill>
                <a:srgbClr val="002060"/>
              </a:solidFill>
              <a:latin typeface="Montserrat"/>
              <a:ea typeface="Tahoma"/>
              <a:cs typeface="Tahoma"/>
              <a:sym typeface="Tahoma"/>
            </a:endParaRPr>
          </a:p>
          <a:p>
            <a:pPr marL="514350" indent="-514350">
              <a:buClr>
                <a:srgbClr val="000000"/>
              </a:buClr>
              <a:buSzPts val="3200"/>
              <a:buFont typeface="Arial"/>
              <a:buNone/>
            </a:pPr>
            <a:endParaRPr lang="pt-BR" sz="3200" b="1" kern="0" dirty="0">
              <a:solidFill>
                <a:srgbClr val="002060"/>
              </a:solidFill>
              <a:latin typeface="Montserrat"/>
              <a:ea typeface="Tahoma"/>
              <a:cs typeface="Tahoma"/>
              <a:sym typeface="Tahoma"/>
            </a:endParaRPr>
          </a:p>
        </p:txBody>
      </p:sp>
      <p:sp>
        <p:nvSpPr>
          <p:cNvPr id="12" name="Google Shape;329;g32394245b06_2_297">
            <a:extLst>
              <a:ext uri="{FF2B5EF4-FFF2-40B4-BE49-F238E27FC236}">
                <a16:creationId xmlns:a16="http://schemas.microsoft.com/office/drawing/2014/main" id="{CCB7F497-6387-F14C-E1C4-BA4C2DB19F13}"/>
              </a:ext>
            </a:extLst>
          </p:cNvPr>
          <p:cNvSpPr txBox="1"/>
          <p:nvPr/>
        </p:nvSpPr>
        <p:spPr>
          <a:xfrm>
            <a:off x="466928" y="323830"/>
            <a:ext cx="991593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r>
              <a:rPr lang="pt-BR" sz="2000" kern="0" dirty="0">
                <a:solidFill>
                  <a:srgbClr val="7F7F7F"/>
                </a:solidFill>
                <a:highlight>
                  <a:srgbClr val="FFFFFF"/>
                </a:highlight>
                <a:latin typeface="Montserrat" pitchFamily="2" charset="0"/>
                <a:ea typeface="Calibri"/>
                <a:cs typeface="Calibri"/>
                <a:sym typeface="Montserrat"/>
              </a:rPr>
              <a:t>Há qualidade dentro da Rede, mas os </a:t>
            </a:r>
            <a:r>
              <a:rPr lang="pt-BR" sz="2000" b="1" kern="0" dirty="0">
                <a:solidFill>
                  <a:srgbClr val="7F7F7F"/>
                </a:solidFill>
                <a:highlight>
                  <a:srgbClr val="FFFFFF"/>
                </a:highlight>
                <a:latin typeface="Montserrat" pitchFamily="2" charset="0"/>
                <a:ea typeface="Calibri"/>
                <a:cs typeface="Calibri"/>
                <a:sym typeface="Montserrat"/>
              </a:rPr>
              <a:t>dados mostram que é necessário agir de forma estratégica</a:t>
            </a:r>
            <a:r>
              <a:rPr lang="pt-BR" sz="2000" kern="0" dirty="0">
                <a:solidFill>
                  <a:srgbClr val="7F7F7F"/>
                </a:solidFill>
                <a:highlight>
                  <a:srgbClr val="FFFFFF"/>
                </a:highlight>
                <a:latin typeface="Montserrat" pitchFamily="2" charset="0"/>
                <a:ea typeface="Calibri"/>
                <a:cs typeface="Calibri"/>
                <a:sym typeface="Montserrat"/>
              </a:rPr>
              <a:t> para transformar a Educação de Florianópolis</a:t>
            </a:r>
            <a:endParaRPr lang="pt-BR" sz="2000" kern="0" dirty="0">
              <a:solidFill>
                <a:srgbClr val="7F7F7F"/>
              </a:solidFill>
              <a:latin typeface="Montserrat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329;g32394245b06_2_297">
            <a:extLst>
              <a:ext uri="{FF2B5EF4-FFF2-40B4-BE49-F238E27FC236}">
                <a16:creationId xmlns:a16="http://schemas.microsoft.com/office/drawing/2014/main" id="{E5CAB231-42B9-8A3D-FC59-4858A641A5B9}"/>
              </a:ext>
            </a:extLst>
          </p:cNvPr>
          <p:cNvSpPr txBox="1"/>
          <p:nvPr/>
        </p:nvSpPr>
        <p:spPr>
          <a:xfrm>
            <a:off x="546300" y="4644409"/>
            <a:ext cx="11099400" cy="71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pt-BR" sz="2400" b="1" kern="0" dirty="0">
                <a:solidFill>
                  <a:srgbClr val="7F7F7F"/>
                </a:solidFill>
                <a:latin typeface="Montserrat"/>
                <a:ea typeface="Calibri"/>
                <a:cs typeface="Calibri"/>
                <a:sym typeface="Calibri"/>
              </a:rPr>
              <a:t>Precisamos mudar, e é agora!</a:t>
            </a:r>
          </a:p>
          <a:p>
            <a:pPr algn="ctr"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pt-BR" sz="2400" b="1" kern="0" dirty="0">
                <a:solidFill>
                  <a:srgbClr val="7F7F7F"/>
                </a:solidFill>
                <a:latin typeface="Montserrat"/>
                <a:ea typeface="Calibri"/>
                <a:cs typeface="Calibri"/>
                <a:sym typeface="Calibri"/>
              </a:rPr>
              <a:t>Por uma Floripa com Mais Aprendizagem!</a:t>
            </a:r>
          </a:p>
        </p:txBody>
      </p:sp>
      <p:sp>
        <p:nvSpPr>
          <p:cNvPr id="17" name="Retângulo: Cantos Arredondados 45">
            <a:extLst>
              <a:ext uri="{FF2B5EF4-FFF2-40B4-BE49-F238E27FC236}">
                <a16:creationId xmlns:a16="http://schemas.microsoft.com/office/drawing/2014/main" id="{C45BCB7B-DF9A-483C-B690-3735DCF6D2CC}"/>
              </a:ext>
            </a:extLst>
          </p:cNvPr>
          <p:cNvSpPr/>
          <p:nvPr/>
        </p:nvSpPr>
        <p:spPr>
          <a:xfrm>
            <a:off x="368138" y="4469492"/>
            <a:ext cx="11455725" cy="1060719"/>
          </a:xfrm>
          <a:prstGeom prst="roundRect">
            <a:avLst>
              <a:gd name="adj" fmla="val 10245"/>
            </a:avLst>
          </a:prstGeom>
          <a:noFill/>
          <a:ln w="25400" cap="flat" cmpd="sng" algn="ctr">
            <a:solidFill>
              <a:srgbClr val="00B0F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  <a:sym typeface="Arial"/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9A4F657F-9304-4896-621D-A2A4A3714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67" y="1846407"/>
            <a:ext cx="11473666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66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Fonte FLP">
    <a:majorFont>
      <a:latin typeface="Montserrat"/>
      <a:ea typeface=""/>
      <a:cs typeface=""/>
    </a:majorFont>
    <a:minorFont>
      <a:latin typeface="Montserra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Fonte FLP">
    <a:majorFont>
      <a:latin typeface="Montserrat"/>
      <a:ea typeface=""/>
      <a:cs typeface=""/>
    </a:majorFont>
    <a:minorFont>
      <a:latin typeface="Montserra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Fonte FLP">
    <a:majorFont>
      <a:latin typeface="Montserrat"/>
      <a:ea typeface=""/>
      <a:cs typeface=""/>
    </a:majorFont>
    <a:minorFont>
      <a:latin typeface="Montserra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Fonte FLP">
    <a:majorFont>
      <a:latin typeface="Montserrat"/>
      <a:ea typeface=""/>
      <a:cs typeface=""/>
    </a:majorFont>
    <a:minorFont>
      <a:latin typeface="Montserra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Fonte FLP">
    <a:majorFont>
      <a:latin typeface="Montserrat"/>
      <a:ea typeface=""/>
      <a:cs typeface=""/>
    </a:majorFont>
    <a:minorFont>
      <a:latin typeface="Montserra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87D36792DE1944A49C568FE14B57DD" ma:contentTypeVersion="16" ma:contentTypeDescription="Crie um novo documento." ma:contentTypeScope="" ma:versionID="1950415e8874a792d47b1e7719d75e33">
  <xsd:schema xmlns:xsd="http://www.w3.org/2001/XMLSchema" xmlns:xs="http://www.w3.org/2001/XMLSchema" xmlns:p="http://schemas.microsoft.com/office/2006/metadata/properties" xmlns:ns2="1ae3ea05-53a8-4f32-b802-dfbe623c3b8a" xmlns:ns3="b22e846b-2e75-4a71-8f67-cc4f94cb4e52" targetNamespace="http://schemas.microsoft.com/office/2006/metadata/properties" ma:root="true" ma:fieldsID="3150efbe2a4e96134c791b00a97f69ed" ns2:_="" ns3:_="">
    <xsd:import namespace="1ae3ea05-53a8-4f32-b802-dfbe623c3b8a"/>
    <xsd:import namespace="b22e846b-2e75-4a71-8f67-cc4f94cb4e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e3ea05-53a8-4f32-b802-dfbe623c3b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4ec4d449-cc40-4ed3-840b-478290d670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e846b-2e75-4a71-8f67-cc4f94cb4e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b87d429-9174-42fb-b9d0-ca0fef1a4463}" ma:internalName="TaxCatchAll" ma:showField="CatchAllData" ma:web="b22e846b-2e75-4a71-8f67-cc4f94cb4e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ae3ea05-53a8-4f32-b802-dfbe623c3b8a">
      <Terms xmlns="http://schemas.microsoft.com/office/infopath/2007/PartnerControls"/>
    </lcf76f155ced4ddcb4097134ff3c332f>
    <TaxCatchAll xmlns="b22e846b-2e75-4a71-8f67-cc4f94cb4e52" xsi:nil="true"/>
  </documentManagement>
</p:properties>
</file>

<file path=customXml/itemProps1.xml><?xml version="1.0" encoding="utf-8"?>
<ds:datastoreItem xmlns:ds="http://schemas.openxmlformats.org/officeDocument/2006/customXml" ds:itemID="{3FA367A6-2665-4662-856A-E4E693ABCD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687C03-420A-43BC-B9A4-D748AF566E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e3ea05-53a8-4f32-b802-dfbe623c3b8a"/>
    <ds:schemaRef ds:uri="b22e846b-2e75-4a71-8f67-cc4f94cb4e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2AA1DB-4251-4606-89CF-BDF2B0856958}">
  <ds:schemaRefs>
    <ds:schemaRef ds:uri="http://schemas.microsoft.com/office/2006/metadata/properties"/>
    <ds:schemaRef ds:uri="http://schemas.microsoft.com/office/infopath/2007/PartnerControls"/>
    <ds:schemaRef ds:uri="1ae3ea05-53a8-4f32-b802-dfbe623c3b8a"/>
    <ds:schemaRef ds:uri="b22e846b-2e75-4a71-8f67-cc4f94cb4e5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</TotalTime>
  <Words>2148</Words>
  <Application>Microsoft Office PowerPoint</Application>
  <PresentationFormat>Widescreen</PresentationFormat>
  <Paragraphs>963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LIDERANÇA TRANSFORMADORA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LIGANDO OS PONTOS</dc:title>
  <dc:creator>RAFAEL TACHINI DE MELO</dc:creator>
  <cp:lastModifiedBy>Mario Henrique Lyra Netto</cp:lastModifiedBy>
  <cp:revision>23</cp:revision>
  <dcterms:created xsi:type="dcterms:W3CDTF">2021-11-03T18:42:43Z</dcterms:created>
  <dcterms:modified xsi:type="dcterms:W3CDTF">2025-05-07T18:05:35Z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0x0101007C87D36792DE1944A49C568FE14B57DD</vt:lpwstr>
  </property>
  <property fmtid="{D5CDD505-2E9C-101B-9397-08002B2CF9AE}" pid="3" name="MediaServiceImageTags">
    <vt:lpwstr/>
  </property>
</Properties>
</file>