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57" r:id="rId4"/>
    <p:sldId id="273" r:id="rId5"/>
    <p:sldId id="284" r:id="rId6"/>
    <p:sldId id="285" r:id="rId7"/>
    <p:sldId id="286" r:id="rId8"/>
    <p:sldId id="294" r:id="rId9"/>
    <p:sldId id="295" r:id="rId10"/>
    <p:sldId id="287" r:id="rId11"/>
    <p:sldId id="288" r:id="rId12"/>
    <p:sldId id="289" r:id="rId13"/>
    <p:sldId id="290" r:id="rId14"/>
    <p:sldId id="291" r:id="rId15"/>
    <p:sldId id="293" r:id="rId16"/>
    <p:sldId id="297" r:id="rId17"/>
    <p:sldId id="277" r:id="rId18"/>
    <p:sldId id="29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44959-43F4-4886-B4E1-60FACAF3D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5494AF-DE86-42E2-991A-B0F7EE749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5AA2A6-420E-424A-B12D-BCC4E2DD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CC1266-7A56-4BBF-8253-D3D1DA14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FCCECC-8549-4EF7-967C-12BF23D2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9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8AA8A-1CDD-43A1-8A85-320B9D4C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8663A-CA39-4F9C-8C77-20F7945F1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CCB1DB-AFB8-463D-BBBD-BEE986AF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938408-81D8-4F98-8963-EDFDC2AF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F705D-F171-4DCF-9228-B3E5BC90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38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D6E615-4209-43D7-AA9B-00673A79B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4D6080-B0D0-431C-B232-B6536E047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DCCE5D-88C9-4FB7-A3CE-DB483A17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3A4306-14E2-4903-9BB9-0D301064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1B2569-BBB4-488A-9288-48679A36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27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8D01F-9AE6-4E07-BA6A-ACDC26960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6E0132-A556-4A1D-A9A7-F3471445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C3EA1F-06E5-423A-8931-8BF720A8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88F4F9-B576-41E1-BE37-7B9DEEA95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4C5950-D329-4B99-90C8-50159F18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61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E4F03-F5F9-4095-93C5-EBB5C9FBF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003C6B-4787-4CDE-8DEA-4595836A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1B3D7-81D9-4526-BE83-0A9CB011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CC1821-5149-45F6-B6AE-F5FE527F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A00798-AB66-42B5-B75D-C96A646A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58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E1096-71F0-479D-96E0-1403CBB8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71189-05C8-4324-899B-07B973ACD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A7CF36-E741-4DA5-8C37-83DA45E40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C6D647-3FC5-463B-B9F9-88AAC1BF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82BFD2-C555-4077-B390-86C2DC3C6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EB570C-2896-44E9-99A0-33C73717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77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F86A5-474B-4563-8F19-FDCE340C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D20FCE-15CE-4D1B-978D-E463C30EE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2A623B-DADE-41E6-AE54-5AA31C355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46BC2E-DDE6-458B-B9FE-2FE0CB74E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3B40DC2-A595-47C3-9A73-DF3F2D135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3B8703F-FECF-4622-82A0-B5FD8111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175E44-231E-41A1-A258-356502E3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8702E5E-0D22-4D3B-BFF6-C7250590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0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B273A-0B11-433C-A4AB-C210CD12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B9DA86-7460-4B52-B1FF-B35B1E4C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BE7E4EC-5D65-4203-BFE9-95C29089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C331F1-B97B-43D0-ACA9-D225D05C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82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1C46149-67B8-4C71-BAEE-3D990F3D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3826130-9788-4351-8559-70853839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EBD3E12-94D4-43FA-AF0D-75ADEC1E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1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B5B9A5-C5FD-45AC-A588-0DA3B470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674494-7706-4D19-9109-64BD29925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0AF92A-DB18-4183-9024-FCF409021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D96D71-0CDE-4043-907C-25684843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227F89-079D-43B0-9F14-48DC0619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2BECDD-A802-41E3-8A53-08FE676C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75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04CE8-6CA0-4311-B770-091A5BAB7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5629EFD-2780-4313-AE2C-7ACF9BD0F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337F23-17A5-4904-B0C1-3D5D5621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D3DB13-AC65-4368-BEC8-6FC4B1D4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E0BA7D-D596-4184-97C4-A5B2D1FE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CDAE1F-7400-4767-8446-AE4E2E09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5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E8D4C5A-0DF5-43AC-A3F0-6A644EAC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B73A3B-2E83-4310-B343-62B980C38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AF7620-16C6-4201-8664-80A9B859A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B836-1CD0-4960-9E54-812F8C459901}" type="datetimeFigureOut">
              <a:rPr lang="pt-BR" smtClean="0"/>
              <a:t>05/08/2022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1AC5BB-6A91-48AA-9E30-9F0A6C0D4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43DF8F-6592-4435-A1D3-D672439EC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BF204-1C27-4350-8B55-FC2A9CF79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71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BF48D-D28F-44FB-9467-E7D385270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8302" y="356197"/>
            <a:ext cx="2831690" cy="1059909"/>
          </a:xfrm>
        </p:spPr>
        <p:txBody>
          <a:bodyPr>
            <a:noAutofit/>
          </a:bodyPr>
          <a:lstStyle/>
          <a:p>
            <a:r>
              <a:rPr lang="pt-BR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</a:br>
            <a:r>
              <a:rPr lang="pt-BR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</a:br>
            <a:r>
              <a:rPr lang="pt-BR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</a:br>
            <a:r>
              <a:rPr lang="pt-BR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Mesa 3:</a:t>
            </a:r>
            <a:r>
              <a:rPr lang="pt-BR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</a:br>
            <a:r>
              <a:rPr lang="pt-BR" sz="4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PMI</a:t>
            </a: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39566C-0A3F-4DDB-ADC3-31D2BE22A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376" y="2644531"/>
            <a:ext cx="10083113" cy="3017233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4800" b="1" i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Análise de riscos </a:t>
            </a:r>
            <a:r>
              <a:rPr lang="pt-BR" sz="4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na adoção do </a:t>
            </a:r>
            <a:r>
              <a:rPr lang="pt-BR" sz="54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PMI</a:t>
            </a:r>
            <a:r>
              <a:rPr lang="pt-BR" sz="4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como estratégia para captação de projetos de infraestrutura</a:t>
            </a:r>
            <a:endParaRPr lang="pt-BR" sz="4800" i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agem 6" descr="Uma imagem contendo Ícone&#10;&#10;Descrição gerada automaticamente">
            <a:extLst>
              <a:ext uri="{FF2B5EF4-FFF2-40B4-BE49-F238E27FC236}">
                <a16:creationId xmlns:a16="http://schemas.microsoft.com/office/drawing/2014/main" id="{793E2437-4DDF-F4FD-1863-921FE1E33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279" y="315159"/>
            <a:ext cx="1095418" cy="14961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Imagem 5" descr="Uma imagem contendo Texto&#10;&#10;Descrição gerada automaticamente">
            <a:extLst>
              <a:ext uri="{FF2B5EF4-FFF2-40B4-BE49-F238E27FC236}">
                <a16:creationId xmlns:a16="http://schemas.microsoft.com/office/drawing/2014/main" id="{78716112-9482-8DA8-686E-6F5FC4B7B1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06" r="57216" b="11072"/>
          <a:stretch/>
        </p:blipFill>
        <p:spPr>
          <a:xfrm>
            <a:off x="217964" y="356197"/>
            <a:ext cx="2086825" cy="16713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022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09808" y="232853"/>
            <a:ext cx="10421655" cy="57357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Análise de Riscos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Nomeação equipe PPP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Elaboração regulamento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Edital PMI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Exame dos estudos apresentados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Acompanhamento da licitação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F9C89BD6-4C95-479D-38D9-43C78E6B3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118" y="5779039"/>
            <a:ext cx="759913" cy="10379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430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09808" y="232853"/>
            <a:ext cx="10421655" cy="56126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Riscos Equipe: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Servidores não efetivos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Ausência de conhecimento/capacitação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Vocaç</a:t>
            </a:r>
            <a:r>
              <a:rPr 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ão/alta rotatividade</a:t>
            </a:r>
            <a:endParaRPr lang="pt-BR" sz="3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F6416B86-2D7A-DF1D-919F-5E53525F3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964" y="5845480"/>
            <a:ext cx="603447" cy="824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7183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09808" y="232853"/>
            <a:ext cx="10421655" cy="56126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Riscos </a:t>
            </a:r>
            <a:r>
              <a:rPr lang="pt-BR" sz="3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egulamento: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Cópia de outros regulamentos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Incompletude temas obrigatórios</a:t>
            </a:r>
            <a:endParaRPr lang="pt-BR" sz="3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Ausência mecanismo controle social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EAF22551-0D97-EC6F-404E-256B6CA3A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921" y="5845480"/>
            <a:ext cx="619489" cy="8461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063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672230" y="245379"/>
            <a:ext cx="10421655" cy="65667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Riscos Edital: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Cópia do regulamento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Critérios de remuneração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Critérios de ressarcimento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Critérios objetivos de seleção do elaborador</a:t>
            </a:r>
            <a:endParaRPr lang="pt-BR" sz="3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Critérios objetivos </a:t>
            </a:r>
            <a:r>
              <a:rPr 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seleção dos estudos</a:t>
            </a:r>
            <a:endParaRPr lang="pt-BR" sz="3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D3E0A8BF-C148-215F-E552-4266C1A74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182" y="5817602"/>
            <a:ext cx="619489" cy="8461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819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647178" y="145633"/>
            <a:ext cx="10758759" cy="61790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Riscos Estudos: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Exame cr</a:t>
            </a: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ítico do conteúdo</a:t>
            </a:r>
            <a:endParaRPr lang="pt-BR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Ausência de experts</a:t>
            </a:r>
            <a:endParaRPr lang="pt-BR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Necessidade de complementações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Utilização no certame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Atendimento órgãos de controle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aptura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62B5BFA3-7E2B-5B1B-411F-B984FCE3F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955" y="5609054"/>
            <a:ext cx="785734" cy="10731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97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11348" y="944327"/>
            <a:ext cx="9780190" cy="43815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Riscos Licitação: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Desatualização dos estudos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Judicialização e cautelares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Inadequação das informações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E6B14F9F-5ADE-19EF-9556-7FABDB865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833" y="5325847"/>
            <a:ext cx="822543" cy="11234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1802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1553637-8296-49C5-BEFD-DE2CB8DF2685}"/>
              </a:ext>
            </a:extLst>
          </p:cNvPr>
          <p:cNvSpPr txBox="1"/>
          <p:nvPr/>
        </p:nvSpPr>
        <p:spPr>
          <a:xfrm>
            <a:off x="492100" y="139655"/>
            <a:ext cx="11314889" cy="65980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TCESC </a:t>
            </a: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Florianópolis</a:t>
            </a:r>
            <a:endParaRPr lang="pt-BR" sz="3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 Processo @LCC 21/00434823 </a:t>
            </a:r>
          </a:p>
          <a:p>
            <a:pPr marL="342900" indent="-342900">
              <a:buFontTx/>
              <a:buChar char="-"/>
            </a:pP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Decisão 273/2022</a:t>
            </a:r>
          </a:p>
          <a:p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 Alertar o Sr. XXXXX, que o Procedimento de Manifestação de Interesse (PMI) </a:t>
            </a:r>
            <a:r>
              <a:rPr lang="pt-BR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não substitui a capacidade institucional do poder público para avaliar criticamente os estudos de viabilidade recebidos por este Procedimento</a:t>
            </a: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devendo-se atentar para os riscos de</a:t>
            </a: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3.1. </a:t>
            </a:r>
            <a:r>
              <a:rPr lang="pt-BR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aproveitamento parcial ou nulo dos estudos produzidos</a:t>
            </a: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3.2. </a:t>
            </a:r>
            <a:r>
              <a:rPr lang="pt-BR" sz="2400" dirty="0">
                <a:effectLst/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judicialização</a:t>
            </a: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3.3. </a:t>
            </a:r>
            <a:r>
              <a:rPr lang="pt-BR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apropriação indevida dos estudos</a:t>
            </a: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3.4. </a:t>
            </a:r>
            <a:r>
              <a:rPr lang="pt-BR" sz="24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diminuição da competitividade no certame</a:t>
            </a: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 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3.5. </a:t>
            </a:r>
            <a:r>
              <a:rPr lang="pt-BR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captura do interesse público</a:t>
            </a:r>
            <a:r>
              <a:rPr lang="pt-BR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1416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1553637-8296-49C5-BEFD-DE2CB8DF2685}"/>
              </a:ext>
            </a:extLst>
          </p:cNvPr>
          <p:cNvSpPr txBox="1"/>
          <p:nvPr/>
        </p:nvSpPr>
        <p:spPr>
          <a:xfrm>
            <a:off x="764816" y="685087"/>
            <a:ext cx="10948087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105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DESAFIOS e DILEMAS</a:t>
            </a:r>
          </a:p>
          <a:p>
            <a:endParaRPr lang="pt-BR" sz="105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PMI não resolve “todos os problemas”</a:t>
            </a:r>
          </a:p>
          <a:p>
            <a:pPr marL="457200" indent="-457200">
              <a:buFontTx/>
              <a:buChar char="-"/>
            </a:pP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Maturidade institucional da Administração</a:t>
            </a:r>
          </a:p>
          <a:p>
            <a:pPr marL="457200" indent="-457200">
              <a:buFontTx/>
              <a:buChar char="-"/>
            </a:pP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Justificar frente outras alternativas</a:t>
            </a:r>
          </a:p>
          <a:p>
            <a:pPr marL="457200" indent="-457200">
              <a:buFontTx/>
              <a:buChar char="-"/>
            </a:pP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“Desculpa” para não agir</a:t>
            </a:r>
          </a:p>
        </p:txBody>
      </p:sp>
    </p:spTree>
    <p:extLst>
      <p:ext uri="{BB962C8B-B14F-4D97-AF65-F5344CB8AC3E}">
        <p14:creationId xmlns:p14="http://schemas.microsoft.com/office/powerpoint/2010/main" val="3528367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Ícone&#10;&#10;Descrição gerada automaticamente">
            <a:extLst>
              <a:ext uri="{FF2B5EF4-FFF2-40B4-BE49-F238E27FC236}">
                <a16:creationId xmlns:a16="http://schemas.microsoft.com/office/drawing/2014/main" id="{793E2437-4DDF-F4FD-1863-921FE1E33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279" y="315159"/>
            <a:ext cx="1095418" cy="14961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Imagem 5" descr="Uma imagem contendo Texto&#10;&#10;Descrição gerada automaticamente">
            <a:extLst>
              <a:ext uri="{FF2B5EF4-FFF2-40B4-BE49-F238E27FC236}">
                <a16:creationId xmlns:a16="http://schemas.microsoft.com/office/drawing/2014/main" id="{78716112-9482-8DA8-686E-6F5FC4B7B1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06" r="57216" b="11072"/>
          <a:stretch/>
        </p:blipFill>
        <p:spPr>
          <a:xfrm>
            <a:off x="217964" y="356197"/>
            <a:ext cx="2086825" cy="16713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Google Shape;149;p23">
            <a:extLst>
              <a:ext uri="{FF2B5EF4-FFF2-40B4-BE49-F238E27FC236}">
                <a16:creationId xmlns:a16="http://schemas.microsoft.com/office/drawing/2014/main" id="{3E58D105-09EA-547A-96BB-C96C64F2E8C1}"/>
              </a:ext>
            </a:extLst>
          </p:cNvPr>
          <p:cNvSpPr/>
          <p:nvPr/>
        </p:nvSpPr>
        <p:spPr>
          <a:xfrm>
            <a:off x="2304789" y="2374061"/>
            <a:ext cx="8417490" cy="245641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dirty="0">
                <a:latin typeface="Verdana" panose="020B0604030504040204" pitchFamily="34" charset="0"/>
                <a:ea typeface="Verdana" panose="020B0604030504040204" pitchFamily="34" charset="0"/>
              </a:rPr>
              <a:t>MUITO OBRIGADO!</a:t>
            </a: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Google Shape;150;p23">
            <a:extLst>
              <a:ext uri="{FF2B5EF4-FFF2-40B4-BE49-F238E27FC236}">
                <a16:creationId xmlns:a16="http://schemas.microsoft.com/office/drawing/2014/main" id="{24A30E75-4398-6C64-298C-28A61FC4F3A3}"/>
              </a:ext>
            </a:extLst>
          </p:cNvPr>
          <p:cNvSpPr txBox="1"/>
          <p:nvPr/>
        </p:nvSpPr>
        <p:spPr>
          <a:xfrm>
            <a:off x="7074568" y="5988884"/>
            <a:ext cx="474312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azor.achkar@tcesc.tc.br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8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1553637-8296-49C5-BEFD-DE2CB8DF2685}"/>
              </a:ext>
            </a:extLst>
          </p:cNvPr>
          <p:cNvSpPr txBox="1"/>
          <p:nvPr/>
        </p:nvSpPr>
        <p:spPr>
          <a:xfrm>
            <a:off x="764816" y="685087"/>
            <a:ext cx="10948087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105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ROTEIRO</a:t>
            </a:r>
          </a:p>
          <a:p>
            <a:endParaRPr lang="pt-BR" sz="105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Decisões pioneiras dos órgãos de controle</a:t>
            </a:r>
          </a:p>
          <a:p>
            <a:pPr marL="457200" indent="-457200">
              <a:buFontTx/>
              <a:buChar char="-"/>
            </a:pP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Exame PMI TCESC</a:t>
            </a:r>
          </a:p>
          <a:p>
            <a:pPr marL="457200" indent="-457200">
              <a:buFontTx/>
              <a:buChar char="-"/>
            </a:pP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Análise de riscos</a:t>
            </a:r>
          </a:p>
          <a:p>
            <a:pPr marL="457200" indent="-457200">
              <a:buFontTx/>
              <a:buChar char="-"/>
            </a:pP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Desafios e dilemas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38FF9828-4A23-AD07-CC01-79728CA35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475" y="5224043"/>
            <a:ext cx="1095418" cy="14961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687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09808" y="232853"/>
            <a:ext cx="10421655" cy="60068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TCESC </a:t>
            </a: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Palhoça</a:t>
            </a:r>
            <a:endParaRPr lang="pt-BR" sz="24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Processo REP-12/00376967</a:t>
            </a:r>
            <a:endParaRPr lang="pt-BR" sz="3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Prefeitura Municipal de Palhoça</a:t>
            </a:r>
            <a:endParaRPr lang="pt-BR" sz="3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P</a:t>
            </a:r>
            <a:r>
              <a:rPr lang="pt-BR" sz="28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rocedimento de Manifestação de Interesse n. 01/2012</a:t>
            </a:r>
            <a:r>
              <a:rPr lang="pt-BR" sz="2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para estudos técnicos destinados à modelagem de Parceria Público-Privada para </a:t>
            </a:r>
            <a:r>
              <a:rPr lang="pt-BR" sz="2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exploração dos serviços de esgotamento sanitário nas áreas urbanas do distrito sede</a:t>
            </a:r>
            <a:endParaRPr lang="pt-BR" sz="3200" b="1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Imagem 5" descr="Uma imagem contendo Ícone&#10;&#10;Descrição gerada automaticamente">
            <a:extLst>
              <a:ext uri="{FF2B5EF4-FFF2-40B4-BE49-F238E27FC236}">
                <a16:creationId xmlns:a16="http://schemas.microsoft.com/office/drawing/2014/main" id="{537F3C25-050B-3C18-5E58-395C0E9EC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963" y="6038186"/>
            <a:ext cx="571363" cy="7803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548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020076E-CD0B-B542-69EC-94BF8E8C0DB6}"/>
              </a:ext>
            </a:extLst>
          </p:cNvPr>
          <p:cNvSpPr txBox="1"/>
          <p:nvPr/>
        </p:nvSpPr>
        <p:spPr>
          <a:xfrm>
            <a:off x="465551" y="272286"/>
            <a:ext cx="11260898" cy="6124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Critérios estabelecidos para seleção dos estudos técnicos </a:t>
            </a: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não garantem a proposta mais vantajosa para a Administração e nem atentam aos princípios extraídos do artigo 3º da Lei de Licitações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pt-BR" sz="2400" b="1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Pré-definição</a:t>
            </a:r>
            <a:r>
              <a:rPr lang="pt-BR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da modalidade de concessão patrocinada antes dos estudos técnicos</a:t>
            </a: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que buscam exatamente definir qual a modalidade que melhor se adapta à modelagem proposta, contrariando o art. 18 da Lei Federal nº 8.987/95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Ausência de elementos que permitam a caracterização do orçamento</a:t>
            </a: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nos termos do art. 18 da Lei Federal nº 8.987/95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Previsão de sigilo das propostas</a:t>
            </a: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frustrando o § 3º do art. 3º da Lei de Licitações</a:t>
            </a:r>
          </a:p>
        </p:txBody>
      </p:sp>
      <p:pic>
        <p:nvPicPr>
          <p:cNvPr id="6" name="Imagem 5" descr="Uma imagem contendo Ícone&#10;&#10;Descrição gerada automaticamente">
            <a:extLst>
              <a:ext uri="{FF2B5EF4-FFF2-40B4-BE49-F238E27FC236}">
                <a16:creationId xmlns:a16="http://schemas.microsoft.com/office/drawing/2014/main" id="{FB255518-E9A8-BB63-CCD3-5B286B0E5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788" y="6017091"/>
            <a:ext cx="555321" cy="7584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883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007BBE8-B7A5-1307-3BA2-A57EFAF6D303}"/>
              </a:ext>
            </a:extLst>
          </p:cNvPr>
          <p:cNvSpPr txBox="1"/>
          <p:nvPr/>
        </p:nvSpPr>
        <p:spPr>
          <a:xfrm>
            <a:off x="450937" y="231255"/>
            <a:ext cx="11486367" cy="62163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Prazo exíguo para elaboração dos trabalhos</a:t>
            </a: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em detrimento do art. 3, §1º, I da Lei de Licitações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Ausência de publicidade acerca das informações relativas ao PMI</a:t>
            </a: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descumprindo o Decreto Municipal nº 1.397/2012 e o § 3º do art. 3º da Lei de Licitações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Ausência</a:t>
            </a:r>
            <a:r>
              <a:rPr lang="pt-PT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 sessão pública para recebimento e abertura dos estudos técnicos</a:t>
            </a:r>
            <a:r>
              <a:rPr lang="pt-PT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fere os arts. 3º, </a:t>
            </a:r>
            <a:r>
              <a:rPr lang="pt-PT" sz="20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caput</a:t>
            </a:r>
            <a:r>
              <a:rPr lang="pt-PT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43, § 2º  da Lei Federal nº 8.666/93</a:t>
            </a: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pt-BR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Impedir, injustificadamente, a participação de empresas reunidas em consórcio de mais de duas empresas</a:t>
            </a:r>
            <a:r>
              <a:rPr lang="pt-BR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assim como de pessoa físicas, infringindo o art. 3º, §1º, I, e o art. 30, II da Lei Federal nº 8.666/93 e o art. 37, XXI da Constituição Federal de 1988</a:t>
            </a:r>
          </a:p>
        </p:txBody>
      </p:sp>
      <p:pic>
        <p:nvPicPr>
          <p:cNvPr id="6" name="Imagem 5" descr="Uma imagem contendo Ícone&#10;&#10;Descrição gerada automaticamente">
            <a:extLst>
              <a:ext uri="{FF2B5EF4-FFF2-40B4-BE49-F238E27FC236}">
                <a16:creationId xmlns:a16="http://schemas.microsoft.com/office/drawing/2014/main" id="{7E2FA0F2-104F-45C2-405A-72D7E5114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9333" y="6103811"/>
            <a:ext cx="503459" cy="68765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810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57934" y="613479"/>
            <a:ext cx="10421655" cy="56126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TCU -&gt; precificação do risco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Acórdão 1.155/2014 (Plenário)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Acórdão 273/2016 (Plenário)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0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Acórdão 1.340/2018 (Plenário)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203D1D61-E83D-7502-191F-933C1F2BE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2192" y="5845480"/>
            <a:ext cx="595316" cy="81311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239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09808" y="232853"/>
            <a:ext cx="10421655" cy="57789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TCESC </a:t>
            </a: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Içara </a:t>
            </a:r>
            <a:r>
              <a:rPr lang="pt-BR" sz="32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[@LCC 17/00833224]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3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pt-BR" sz="32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nálise preliminar dos procedimentos de planejamento PPP de </a:t>
            </a:r>
            <a:r>
              <a:rPr lang="pt-BR" sz="3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iluminação pública </a:t>
            </a:r>
            <a:r>
              <a:rPr lang="pt-BR" sz="32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Instrução Normativa nº TC-022/2015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3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66 orientações técnicas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874F534B-03E4-2700-C832-42E61859C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963" y="5849685"/>
            <a:ext cx="635532" cy="8680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93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709808" y="698074"/>
            <a:ext cx="10421655" cy="49171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TCESC </a:t>
            </a: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Içara </a:t>
            </a:r>
            <a:r>
              <a:rPr lang="pt-BR" sz="32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[@LCC 17/00833224]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Copia e cola outros estudos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Estudos incompleto</a:t>
            </a: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Divergência de informações nos documentos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Omissões normativas</a:t>
            </a: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0AC03967-74C1-B960-BF41-1059ABAA8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1880" y="5753432"/>
            <a:ext cx="635532" cy="8680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687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B351E1A-F2E1-D338-711C-6AAC493D4747}"/>
              </a:ext>
            </a:extLst>
          </p:cNvPr>
          <p:cNvSpPr txBox="1"/>
          <p:nvPr/>
        </p:nvSpPr>
        <p:spPr>
          <a:xfrm>
            <a:off x="661682" y="601078"/>
            <a:ext cx="10421655" cy="56558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TCESC </a:t>
            </a: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t-BR" sz="32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Içara </a:t>
            </a:r>
            <a:r>
              <a:rPr lang="pt-BR" sz="32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[@LCC 17/00833224]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Viés interesse da empresa/mercado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Alocação de riscos ao Poder Concedente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Exigência de qualificação técnica excessiva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Indevida atribuição de custos ao Poder Concedente</a:t>
            </a:r>
            <a:endParaRPr lang="pt-BR" sz="3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Imagem 2" descr="Uma imagem contendo Ícone&#10;&#10;Descrição gerada automaticamente">
            <a:extLst>
              <a:ext uri="{FF2B5EF4-FFF2-40B4-BE49-F238E27FC236}">
                <a16:creationId xmlns:a16="http://schemas.microsoft.com/office/drawing/2014/main" id="{3270ECD1-E6DB-7E27-80CF-B427BF31C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897" y="5888697"/>
            <a:ext cx="669295" cy="91415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1583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653</Words>
  <Application>Microsoft Office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Tema do Office</vt:lpstr>
      <vt:lpstr>   Mesa 3: PMI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TEMÁTICA</dc:title>
  <dc:creator>Azor El Achkar</dc:creator>
  <cp:lastModifiedBy>ISADORA MARTINI</cp:lastModifiedBy>
  <cp:revision>18</cp:revision>
  <dcterms:created xsi:type="dcterms:W3CDTF">2021-10-25T22:23:08Z</dcterms:created>
  <dcterms:modified xsi:type="dcterms:W3CDTF">2022-08-05T18:46:17Z</dcterms:modified>
</cp:coreProperties>
</file>