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57" r:id="rId4"/>
    <p:sldId id="273" r:id="rId5"/>
    <p:sldId id="284" r:id="rId6"/>
    <p:sldId id="285" r:id="rId7"/>
    <p:sldId id="286" r:id="rId8"/>
    <p:sldId id="294" r:id="rId9"/>
    <p:sldId id="295" r:id="rId10"/>
    <p:sldId id="287" r:id="rId11"/>
    <p:sldId id="288" r:id="rId12"/>
    <p:sldId id="289" r:id="rId13"/>
    <p:sldId id="290" r:id="rId14"/>
    <p:sldId id="291" r:id="rId15"/>
    <p:sldId id="293" r:id="rId16"/>
    <p:sldId id="297" r:id="rId17"/>
    <p:sldId id="277" r:id="rId18"/>
    <p:sldId id="292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7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344959-43F4-4886-B4E1-60FACAF3D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5494AF-DE86-42E2-991A-B0F7EE749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05AA2A6-420E-424A-B12D-BCC4E2DD2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FB836-1CD0-4960-9E54-812F8C459901}" type="datetimeFigureOut">
              <a:rPr lang="pt-BR" smtClean="0"/>
              <a:t>05/08/2022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3CC1266-7A56-4BBF-8253-D3D1DA143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8FCCECC-8549-4EF7-967C-12BF23D2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BF204-1C27-4350-8B55-FC2A9CF791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695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B8AA8A-1CDD-43A1-8A85-320B9D4CD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AA8663A-CA39-4F9C-8C77-20F7945F13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0CCB1DB-AFB8-463D-BBBD-BEE986AF9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FB836-1CD0-4960-9E54-812F8C459901}" type="datetimeFigureOut">
              <a:rPr lang="pt-BR" smtClean="0"/>
              <a:t>05/08/2022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9938408-81D8-4F98-8963-EDFDC2AF4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F705D-F171-4DCF-9228-B3E5BC90B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BF204-1C27-4350-8B55-FC2A9CF791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4388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5D6E615-4209-43D7-AA9B-00673A79BF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A4D6080-B0D0-431C-B232-B6536E047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4DCCE5D-88C9-4FB7-A3CE-DB483A17A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FB836-1CD0-4960-9E54-812F8C459901}" type="datetimeFigureOut">
              <a:rPr lang="pt-BR" smtClean="0"/>
              <a:t>05/08/2022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83A4306-14E2-4903-9BB9-0D3010645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1B2569-BBB4-488A-9288-48679A364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BF204-1C27-4350-8B55-FC2A9CF791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027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A8D01F-9AE6-4E07-BA6A-ACDC26960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6E0132-A556-4A1D-A9A7-F34714453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C3EA1F-06E5-423A-8931-8BF720A8D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FB836-1CD0-4960-9E54-812F8C459901}" type="datetimeFigureOut">
              <a:rPr lang="pt-BR" smtClean="0"/>
              <a:t>05/08/2022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588F4F9-B576-41E1-BE37-7B9DEEA95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34C5950-D329-4B99-90C8-50159F18F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BF204-1C27-4350-8B55-FC2A9CF791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61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AE4F03-F5F9-4095-93C5-EBB5C9FBF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4003C6B-4787-4CDE-8DEA-4595836A2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91B3D7-81D9-4526-BE83-0A9CB0115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FB836-1CD0-4960-9E54-812F8C459901}" type="datetimeFigureOut">
              <a:rPr lang="pt-BR" smtClean="0"/>
              <a:t>05/08/2022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3CC1821-5149-45F6-B6AE-F5FE527FA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5A00798-AB66-42B5-B75D-C96A646AE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BF204-1C27-4350-8B55-FC2A9CF791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1584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E1096-71F0-479D-96E0-1403CBB8A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B71189-05C8-4324-899B-07B973ACDA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BA7CF36-E741-4DA5-8C37-83DA45E40C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8C6D647-3FC5-463B-B9F9-88AAC1BF3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FB836-1CD0-4960-9E54-812F8C459901}" type="datetimeFigureOut">
              <a:rPr lang="pt-BR" smtClean="0"/>
              <a:t>05/08/2022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782BFD2-C555-4077-B390-86C2DC3C6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7EB570C-2896-44E9-99A0-33C73717A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BF204-1C27-4350-8B55-FC2A9CF791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5776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EF86A5-474B-4563-8F19-FDCE340CC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FD20FCE-15CE-4D1B-978D-E463C30EE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72A623B-DADE-41E6-AE54-5AA31C3555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146BC2E-DDE6-458B-B9FE-2FE0CB74EC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3B40DC2-A595-47C3-9A73-DF3F2D1359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3B8703F-FECF-4622-82A0-B5FD81116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FB836-1CD0-4960-9E54-812F8C459901}" type="datetimeFigureOut">
              <a:rPr lang="pt-BR" smtClean="0"/>
              <a:t>05/08/2022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0175E44-231E-41A1-A258-356502E39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8702E5E-0D22-4D3B-BFF6-C7250590A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BF204-1C27-4350-8B55-FC2A9CF791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03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DB273A-0B11-433C-A4AB-C210CD121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AB9DA86-7460-4B52-B1FF-B35B1E4C9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FB836-1CD0-4960-9E54-812F8C459901}" type="datetimeFigureOut">
              <a:rPr lang="pt-BR" smtClean="0"/>
              <a:t>05/08/2022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BE7E4EC-5D65-4203-BFE9-95C29089A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BC331F1-B97B-43D0-ACA9-D225D05C8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BF204-1C27-4350-8B55-FC2A9CF791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5829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1C46149-67B8-4C71-BAEE-3D990F3D5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FB836-1CD0-4960-9E54-812F8C459901}" type="datetimeFigureOut">
              <a:rPr lang="pt-BR" smtClean="0"/>
              <a:t>05/08/2022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3826130-9788-4351-8559-708538391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EBD3E12-94D4-43FA-AF0D-75ADEC1E1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BF204-1C27-4350-8B55-FC2A9CF791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315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B5B9A5-C5FD-45AC-A588-0DA3B4700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674494-7706-4D19-9109-64BD29925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70AF92A-DB18-4183-9024-FCF4090214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CD96D71-0CDE-4043-907C-25684843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FB836-1CD0-4960-9E54-812F8C459901}" type="datetimeFigureOut">
              <a:rPr lang="pt-BR" smtClean="0"/>
              <a:t>05/08/2022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5227F89-079D-43B0-9F14-48DC06191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22BECDD-A802-41E3-8A53-08FE676C6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BF204-1C27-4350-8B55-FC2A9CF791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9751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F04CE8-6CA0-4311-B770-091A5BAB7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5629EFD-2780-4313-AE2C-7ACF9BD0FB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2337F23-17A5-4904-B0C1-3D5D56212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FD3DB13-AC65-4368-BEC8-6FC4B1D41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FB836-1CD0-4960-9E54-812F8C459901}" type="datetimeFigureOut">
              <a:rPr lang="pt-BR" smtClean="0"/>
              <a:t>05/08/2022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0E0BA7D-D596-4184-97C4-A5B2D1FEA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4CDAE1F-7400-4767-8446-AE4E2E094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BF204-1C27-4350-8B55-FC2A9CF791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852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E8D4C5A-0DF5-43AC-A3F0-6A644EAC9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DB73A3B-2E83-4310-B343-62B980C38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AF7620-16C6-4201-8664-80A9B859A2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FB836-1CD0-4960-9E54-812F8C459901}" type="datetimeFigureOut">
              <a:rPr lang="pt-BR" smtClean="0"/>
              <a:t>05/08/2022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61AC5BB-6A91-48AA-9E30-9F0A6C0D41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D43DF8F-6592-4435-A1D3-D672439ECB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BF204-1C27-4350-8B55-FC2A9CF791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9714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DBF48D-D28F-44FB-9467-E7D3852701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98302" y="356197"/>
            <a:ext cx="2831690" cy="1059909"/>
          </a:xfrm>
        </p:spPr>
        <p:txBody>
          <a:bodyPr>
            <a:noAutofit/>
          </a:bodyPr>
          <a:lstStyle/>
          <a:p>
            <a:r>
              <a:rPr lang="pt-BR" sz="28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/>
            </a:r>
            <a:br>
              <a:rPr lang="pt-BR" sz="28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</a:br>
            <a:r>
              <a:rPr lang="pt-BR" sz="28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/>
            </a:r>
            <a:br>
              <a:rPr lang="pt-BR" sz="28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</a:br>
            <a:r>
              <a:rPr lang="pt-BR" sz="28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/>
            </a:r>
            <a:br>
              <a:rPr lang="pt-BR" sz="28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</a:br>
            <a:r>
              <a:rPr lang="pt-BR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Mesa 3:</a:t>
            </a:r>
            <a:r>
              <a:rPr lang="pt-BR" sz="2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/>
            </a:r>
            <a:br>
              <a:rPr lang="pt-BR" sz="2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</a:br>
            <a:r>
              <a:rPr lang="pt-BR" sz="4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PMI</a:t>
            </a:r>
            <a:endParaRPr lang="pt-BR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39566C-0A3F-4DDB-ADC3-31D2BE22A1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376" y="2644531"/>
            <a:ext cx="10083113" cy="3017233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pt-BR" sz="4800" b="1" i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Análise de riscos </a:t>
            </a:r>
            <a:r>
              <a:rPr lang="pt-BR" sz="4800" b="1" i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na adoção do </a:t>
            </a:r>
            <a:r>
              <a:rPr lang="pt-BR" sz="5400" b="1" i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PMI</a:t>
            </a:r>
            <a:r>
              <a:rPr lang="pt-BR" sz="4800" b="1" i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como estratégia para captação de projetos de infraestrutura</a:t>
            </a:r>
            <a:endParaRPr lang="pt-BR" sz="4800" i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7" name="Imagem 6" descr="Uma imagem contendo Ícone&#10;&#10;Descrição gerada automaticamente">
            <a:extLst>
              <a:ext uri="{FF2B5EF4-FFF2-40B4-BE49-F238E27FC236}">
                <a16:creationId xmlns:a16="http://schemas.microsoft.com/office/drawing/2014/main" id="{793E2437-4DDF-F4FD-1863-921FE1E334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2279" y="315159"/>
            <a:ext cx="1095418" cy="149618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6" name="Imagem 5" descr="Uma imagem contendo Texto&#10;&#10;Descrição gerada automaticamente">
            <a:extLst>
              <a:ext uri="{FF2B5EF4-FFF2-40B4-BE49-F238E27FC236}">
                <a16:creationId xmlns:a16="http://schemas.microsoft.com/office/drawing/2014/main" id="{78716112-9482-8DA8-686E-6F5FC4B7B10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806" r="57216" b="11072"/>
          <a:stretch/>
        </p:blipFill>
        <p:spPr>
          <a:xfrm>
            <a:off x="217964" y="356197"/>
            <a:ext cx="2086825" cy="1671324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30228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8B351E1A-F2E1-D338-711C-6AAC493D4747}"/>
              </a:ext>
            </a:extLst>
          </p:cNvPr>
          <p:cNvSpPr txBox="1"/>
          <p:nvPr/>
        </p:nvSpPr>
        <p:spPr>
          <a:xfrm>
            <a:off x="709808" y="232853"/>
            <a:ext cx="10421655" cy="57357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36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Análise de Riscos</a:t>
            </a:r>
            <a:endParaRPr lang="pt-BR" sz="20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6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Nomeação equipe PPP</a:t>
            </a:r>
            <a:endParaRPr lang="pt-BR" sz="20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6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Elaboração regulamento</a:t>
            </a:r>
            <a:endParaRPr lang="pt-BR" sz="20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6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Edital PMI</a:t>
            </a: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Exame dos estudos apresentados</a:t>
            </a: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6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Acompanhamento da licitação</a:t>
            </a:r>
          </a:p>
        </p:txBody>
      </p:sp>
      <p:pic>
        <p:nvPicPr>
          <p:cNvPr id="3" name="Imagem 2" descr="Uma imagem contendo Ícone&#10;&#10;Descrição gerada automaticamente">
            <a:extLst>
              <a:ext uri="{FF2B5EF4-FFF2-40B4-BE49-F238E27FC236}">
                <a16:creationId xmlns:a16="http://schemas.microsoft.com/office/drawing/2014/main" id="{F9C89BD6-4C95-479D-38D9-43C78E6B3E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0118" y="5779039"/>
            <a:ext cx="759913" cy="103792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4303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8B351E1A-F2E1-D338-711C-6AAC493D4747}"/>
              </a:ext>
            </a:extLst>
          </p:cNvPr>
          <p:cNvSpPr txBox="1"/>
          <p:nvPr/>
        </p:nvSpPr>
        <p:spPr>
          <a:xfrm>
            <a:off x="709808" y="232853"/>
            <a:ext cx="10421655" cy="561262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36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Riscos Equipe: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pt-BR" sz="20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6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Servidores não efetivos</a:t>
            </a: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pt-BR" sz="20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6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Ausência de conhecimento/capacitação</a:t>
            </a: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pt-BR" sz="20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36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Vocaç</a:t>
            </a:r>
            <a:r>
              <a:rPr lang="pt-BR" sz="3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ão/alta rotatividade</a:t>
            </a:r>
            <a:endParaRPr lang="pt-BR" sz="36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Imagem 2" descr="Uma imagem contendo Ícone&#10;&#10;Descrição gerada automaticamente">
            <a:extLst>
              <a:ext uri="{FF2B5EF4-FFF2-40B4-BE49-F238E27FC236}">
                <a16:creationId xmlns:a16="http://schemas.microsoft.com/office/drawing/2014/main" id="{F6416B86-2D7A-DF1D-919F-5E53525F39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3964" y="5845480"/>
            <a:ext cx="603447" cy="82422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7183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8B351E1A-F2E1-D338-711C-6AAC493D4747}"/>
              </a:ext>
            </a:extLst>
          </p:cNvPr>
          <p:cNvSpPr txBox="1"/>
          <p:nvPr/>
        </p:nvSpPr>
        <p:spPr>
          <a:xfrm>
            <a:off x="709808" y="232853"/>
            <a:ext cx="10421655" cy="561262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36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Riscos </a:t>
            </a:r>
            <a:r>
              <a:rPr lang="pt-BR" sz="36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</a:t>
            </a:r>
            <a:r>
              <a:rPr lang="pt-BR" sz="36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egulamento: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pt-BR" sz="20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6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Cópia de outros regulamentos</a:t>
            </a: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pt-BR" sz="20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Incompletude temas obrigatórios</a:t>
            </a:r>
            <a:endParaRPr lang="pt-BR" sz="36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pt-BR" sz="20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36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Ausência mecanismo controle social</a:t>
            </a:r>
          </a:p>
        </p:txBody>
      </p:sp>
      <p:pic>
        <p:nvPicPr>
          <p:cNvPr id="3" name="Imagem 2" descr="Uma imagem contendo Ícone&#10;&#10;Descrição gerada automaticamente">
            <a:extLst>
              <a:ext uri="{FF2B5EF4-FFF2-40B4-BE49-F238E27FC236}">
                <a16:creationId xmlns:a16="http://schemas.microsoft.com/office/drawing/2014/main" id="{EAF22551-0D97-EC6F-404E-256B6CA3A4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7921" y="5845480"/>
            <a:ext cx="619489" cy="8461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10639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8B351E1A-F2E1-D338-711C-6AAC493D4747}"/>
              </a:ext>
            </a:extLst>
          </p:cNvPr>
          <p:cNvSpPr txBox="1"/>
          <p:nvPr/>
        </p:nvSpPr>
        <p:spPr>
          <a:xfrm>
            <a:off x="672230" y="245379"/>
            <a:ext cx="10421655" cy="656673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36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Riscos Edital:</a:t>
            </a:r>
            <a:endParaRPr lang="pt-BR" sz="20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6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Cópia do regulamento</a:t>
            </a:r>
            <a:endParaRPr lang="pt-BR" sz="20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Critérios de remuneração</a:t>
            </a:r>
            <a:endParaRPr lang="pt-BR" sz="20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6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Critérios de ressarcimento</a:t>
            </a: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Critérios objetivos de seleção do elaborador</a:t>
            </a:r>
            <a:endParaRPr lang="pt-BR" sz="36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6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Critérios objetivos </a:t>
            </a:r>
            <a:r>
              <a:rPr lang="pt-BR" sz="3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 seleção dos estudos</a:t>
            </a:r>
            <a:endParaRPr lang="pt-BR" sz="36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Imagem 2" descr="Uma imagem contendo Ícone&#10;&#10;Descrição gerada automaticamente">
            <a:extLst>
              <a:ext uri="{FF2B5EF4-FFF2-40B4-BE49-F238E27FC236}">
                <a16:creationId xmlns:a16="http://schemas.microsoft.com/office/drawing/2014/main" id="{D3E0A8BF-C148-215F-E552-4266C1A74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4182" y="5817602"/>
            <a:ext cx="619489" cy="8461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18199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8B351E1A-F2E1-D338-711C-6AAC493D4747}"/>
              </a:ext>
            </a:extLst>
          </p:cNvPr>
          <p:cNvSpPr txBox="1"/>
          <p:nvPr/>
        </p:nvSpPr>
        <p:spPr>
          <a:xfrm>
            <a:off x="647178" y="145633"/>
            <a:ext cx="10758759" cy="61790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36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Riscos Estudos:</a:t>
            </a:r>
            <a:endParaRPr lang="pt-BR" sz="20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Exame cr</a:t>
            </a:r>
            <a:r>
              <a:rPr lang="pt-BR" sz="3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ítico do conteúdo</a:t>
            </a:r>
            <a:endParaRPr lang="pt-BR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Ausência de experts</a:t>
            </a:r>
            <a:endParaRPr lang="pt-BR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Necessidade de complementações</a:t>
            </a: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Utilização no certame</a:t>
            </a: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Atendimento órgãos de controle</a:t>
            </a: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r>
              <a:rPr lang="pt-BR" sz="3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aptura</a:t>
            </a:r>
          </a:p>
        </p:txBody>
      </p:sp>
      <p:pic>
        <p:nvPicPr>
          <p:cNvPr id="3" name="Imagem 2" descr="Uma imagem contendo Ícone&#10;&#10;Descrição gerada automaticamente">
            <a:extLst>
              <a:ext uri="{FF2B5EF4-FFF2-40B4-BE49-F238E27FC236}">
                <a16:creationId xmlns:a16="http://schemas.microsoft.com/office/drawing/2014/main" id="{62B5BFA3-7E2B-5B1B-411F-B984FCE3F1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955" y="5609054"/>
            <a:ext cx="785734" cy="107319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7970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8B351E1A-F2E1-D338-711C-6AAC493D4747}"/>
              </a:ext>
            </a:extLst>
          </p:cNvPr>
          <p:cNvSpPr txBox="1"/>
          <p:nvPr/>
        </p:nvSpPr>
        <p:spPr>
          <a:xfrm>
            <a:off x="711348" y="944327"/>
            <a:ext cx="9780190" cy="43815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36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Riscos Licitação: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pt-BR" sz="20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6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Desatualização dos estudos</a:t>
            </a:r>
            <a:endParaRPr lang="pt-BR" sz="20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Judicialização e cautelares</a:t>
            </a:r>
            <a:endParaRPr lang="pt-BR" sz="20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6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Inadequação das informações</a:t>
            </a:r>
          </a:p>
        </p:txBody>
      </p:sp>
      <p:pic>
        <p:nvPicPr>
          <p:cNvPr id="3" name="Imagem 2" descr="Uma imagem contendo Ícone&#10;&#10;Descrição gerada automaticamente">
            <a:extLst>
              <a:ext uri="{FF2B5EF4-FFF2-40B4-BE49-F238E27FC236}">
                <a16:creationId xmlns:a16="http://schemas.microsoft.com/office/drawing/2014/main" id="{E6B14F9F-5ADE-19EF-9556-7FABDB8654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8833" y="5325847"/>
            <a:ext cx="822543" cy="112347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81802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81553637-8296-49C5-BEFD-DE2CB8DF2685}"/>
              </a:ext>
            </a:extLst>
          </p:cNvPr>
          <p:cNvSpPr txBox="1"/>
          <p:nvPr/>
        </p:nvSpPr>
        <p:spPr>
          <a:xfrm>
            <a:off x="492100" y="139655"/>
            <a:ext cx="11314889" cy="65980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36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TCESC </a:t>
            </a:r>
            <a:r>
              <a:rPr lang="pt-BR" sz="36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pt-BR" sz="36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Florianópolis</a:t>
            </a:r>
            <a:endParaRPr lang="pt-BR" sz="36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pt-BR" sz="2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- Processo @LCC 21/00434823 </a:t>
            </a:r>
          </a:p>
          <a:p>
            <a:pPr marL="342900" indent="-342900">
              <a:buFontTx/>
              <a:buChar char="-"/>
            </a:pPr>
            <a:r>
              <a:rPr lang="pt-BR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Decisão 273/2022</a:t>
            </a:r>
          </a:p>
          <a:p>
            <a:r>
              <a:rPr lang="pt-BR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pt-B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3. Alertar o Sr. XXXXX, que o Procedimento de Manifestação de Interesse (PMI) </a:t>
            </a:r>
            <a:r>
              <a:rPr lang="pt-BR" sz="24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não substitui a capacidade institucional do poder público para avaliar criticamente os estudos de viabilidade recebidos por este Procedimento</a:t>
            </a:r>
            <a:r>
              <a:rPr lang="pt-BR" sz="2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pt-BR" sz="2400" dirty="0">
                <a:effectLst/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devendo-se atentar para os riscos de</a:t>
            </a:r>
            <a:r>
              <a:rPr lang="pt-BR" sz="2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3.1. </a:t>
            </a:r>
            <a:r>
              <a:rPr lang="pt-BR" sz="24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aproveitamento parcial ou nulo dos estudos produzidos</a:t>
            </a:r>
            <a:r>
              <a:rPr lang="pt-BR" sz="2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3.2. </a:t>
            </a:r>
            <a:r>
              <a:rPr lang="pt-BR" sz="2400" dirty="0">
                <a:effectLst/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judicialização</a:t>
            </a:r>
            <a:r>
              <a:rPr lang="pt-BR" sz="2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3.3. </a:t>
            </a:r>
            <a:r>
              <a:rPr lang="pt-BR" sz="24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apropriação indevida dos estudos</a:t>
            </a:r>
            <a:r>
              <a:rPr lang="pt-BR" sz="2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3.4. </a:t>
            </a:r>
            <a:r>
              <a:rPr lang="pt-BR" sz="2400" u="sng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diminuição da competitividade no certame</a:t>
            </a:r>
            <a:r>
              <a:rPr lang="pt-BR" sz="2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; 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3.5. </a:t>
            </a:r>
            <a:r>
              <a:rPr lang="pt-BR" sz="2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captura do interesse público</a:t>
            </a:r>
            <a:r>
              <a:rPr lang="pt-BR" sz="2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01416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81553637-8296-49C5-BEFD-DE2CB8DF2685}"/>
              </a:ext>
            </a:extLst>
          </p:cNvPr>
          <p:cNvSpPr txBox="1"/>
          <p:nvPr/>
        </p:nvSpPr>
        <p:spPr>
          <a:xfrm>
            <a:off x="764816" y="685087"/>
            <a:ext cx="10948087" cy="54014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t-BR" sz="1050" b="1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pt-BR" sz="36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DESAFIOS e DILEMAS</a:t>
            </a:r>
          </a:p>
          <a:p>
            <a:endParaRPr lang="pt-BR" sz="1050" b="1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endParaRPr lang="pt-BR" sz="3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Tx/>
              <a:buChar char="-"/>
            </a:pPr>
            <a:r>
              <a:rPr lang="pt-BR" sz="3600" dirty="0">
                <a:latin typeface="Verdana" panose="020B0604030504040204" pitchFamily="34" charset="0"/>
                <a:ea typeface="Verdana" panose="020B0604030504040204" pitchFamily="34" charset="0"/>
              </a:rPr>
              <a:t>PMI não resolve “todos os problemas”</a:t>
            </a:r>
          </a:p>
          <a:p>
            <a:pPr marL="457200" indent="-457200">
              <a:buFontTx/>
              <a:buChar char="-"/>
            </a:pPr>
            <a:endParaRPr lang="pt-BR" sz="3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Tx/>
              <a:buChar char="-"/>
            </a:pPr>
            <a:r>
              <a:rPr lang="pt-BR" sz="3600" dirty="0">
                <a:latin typeface="Verdana" panose="020B0604030504040204" pitchFamily="34" charset="0"/>
                <a:ea typeface="Verdana" panose="020B0604030504040204" pitchFamily="34" charset="0"/>
              </a:rPr>
              <a:t>Maturidade institucional da Administração</a:t>
            </a:r>
          </a:p>
          <a:p>
            <a:pPr marL="457200" indent="-457200">
              <a:buFontTx/>
              <a:buChar char="-"/>
            </a:pPr>
            <a:endParaRPr lang="pt-BR" sz="3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Tx/>
              <a:buChar char="-"/>
            </a:pPr>
            <a:r>
              <a:rPr lang="pt-BR" sz="3600" dirty="0">
                <a:latin typeface="Verdana" panose="020B0604030504040204" pitchFamily="34" charset="0"/>
                <a:ea typeface="Verdana" panose="020B0604030504040204" pitchFamily="34" charset="0"/>
              </a:rPr>
              <a:t>Justificar frente outras alternativas</a:t>
            </a:r>
          </a:p>
          <a:p>
            <a:pPr marL="457200" indent="-457200">
              <a:buFontTx/>
              <a:buChar char="-"/>
            </a:pPr>
            <a:endParaRPr lang="pt-BR" sz="3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Tx/>
              <a:buChar char="-"/>
            </a:pPr>
            <a:r>
              <a:rPr lang="pt-BR" sz="3600" dirty="0">
                <a:latin typeface="Verdana" panose="020B0604030504040204" pitchFamily="34" charset="0"/>
                <a:ea typeface="Verdana" panose="020B0604030504040204" pitchFamily="34" charset="0"/>
              </a:rPr>
              <a:t>“Desculpa” para não agir</a:t>
            </a:r>
          </a:p>
        </p:txBody>
      </p:sp>
    </p:spTree>
    <p:extLst>
      <p:ext uri="{BB962C8B-B14F-4D97-AF65-F5344CB8AC3E}">
        <p14:creationId xmlns:p14="http://schemas.microsoft.com/office/powerpoint/2010/main" val="3528367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Uma imagem contendo Ícone&#10;&#10;Descrição gerada automaticamente">
            <a:extLst>
              <a:ext uri="{FF2B5EF4-FFF2-40B4-BE49-F238E27FC236}">
                <a16:creationId xmlns:a16="http://schemas.microsoft.com/office/drawing/2014/main" id="{793E2437-4DDF-F4FD-1863-921FE1E334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2279" y="315159"/>
            <a:ext cx="1095418" cy="149618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6" name="Imagem 5" descr="Uma imagem contendo Texto&#10;&#10;Descrição gerada automaticamente">
            <a:extLst>
              <a:ext uri="{FF2B5EF4-FFF2-40B4-BE49-F238E27FC236}">
                <a16:creationId xmlns:a16="http://schemas.microsoft.com/office/drawing/2014/main" id="{78716112-9482-8DA8-686E-6F5FC4B7B10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806" r="57216" b="11072"/>
          <a:stretch/>
        </p:blipFill>
        <p:spPr>
          <a:xfrm>
            <a:off x="217964" y="356197"/>
            <a:ext cx="2086825" cy="1671324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8" name="Google Shape;149;p23">
            <a:extLst>
              <a:ext uri="{FF2B5EF4-FFF2-40B4-BE49-F238E27FC236}">
                <a16:creationId xmlns:a16="http://schemas.microsoft.com/office/drawing/2014/main" id="{3E58D105-09EA-547A-96BB-C96C64F2E8C1}"/>
              </a:ext>
            </a:extLst>
          </p:cNvPr>
          <p:cNvSpPr/>
          <p:nvPr/>
        </p:nvSpPr>
        <p:spPr>
          <a:xfrm>
            <a:off x="2304789" y="2374061"/>
            <a:ext cx="8417490" cy="2456419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400" b="1" dirty="0">
                <a:latin typeface="Verdana" panose="020B0604030504040204" pitchFamily="34" charset="0"/>
                <a:ea typeface="Verdana" panose="020B0604030504040204" pitchFamily="34" charset="0"/>
              </a:rPr>
              <a:t>MUITO OBRIGADO!</a:t>
            </a:r>
            <a:endParaRPr lang="pt-BR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Google Shape;150;p23">
            <a:extLst>
              <a:ext uri="{FF2B5EF4-FFF2-40B4-BE49-F238E27FC236}">
                <a16:creationId xmlns:a16="http://schemas.microsoft.com/office/drawing/2014/main" id="{24A30E75-4398-6C64-298C-28A61FC4F3A3}"/>
              </a:ext>
            </a:extLst>
          </p:cNvPr>
          <p:cNvSpPr txBox="1"/>
          <p:nvPr/>
        </p:nvSpPr>
        <p:spPr>
          <a:xfrm>
            <a:off x="7074568" y="5988884"/>
            <a:ext cx="4743129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dirty="0">
                <a:latin typeface="Verdana" panose="020B0604030504040204" pitchFamily="34" charset="0"/>
                <a:ea typeface="Verdana" panose="020B0604030504040204" pitchFamily="34" charset="0"/>
              </a:rPr>
              <a:t>azor.achkar@tcesc.tc.br</a:t>
            </a:r>
            <a:endParaRPr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688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81553637-8296-49C5-BEFD-DE2CB8DF2685}"/>
              </a:ext>
            </a:extLst>
          </p:cNvPr>
          <p:cNvSpPr txBox="1"/>
          <p:nvPr/>
        </p:nvSpPr>
        <p:spPr>
          <a:xfrm>
            <a:off x="764816" y="685087"/>
            <a:ext cx="10948087" cy="54014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t-BR" sz="1050" b="1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pt-BR" sz="36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ROTEIRO</a:t>
            </a:r>
          </a:p>
          <a:p>
            <a:endParaRPr lang="pt-BR" sz="1050" b="1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endParaRPr lang="pt-BR" sz="3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Tx/>
              <a:buChar char="-"/>
            </a:pPr>
            <a:r>
              <a:rPr lang="pt-BR" sz="3600" dirty="0">
                <a:latin typeface="Verdana" panose="020B0604030504040204" pitchFamily="34" charset="0"/>
                <a:ea typeface="Verdana" panose="020B0604030504040204" pitchFamily="34" charset="0"/>
              </a:rPr>
              <a:t>Decisões pioneiras dos órgãos de controle</a:t>
            </a:r>
          </a:p>
          <a:p>
            <a:pPr marL="457200" indent="-457200">
              <a:buFontTx/>
              <a:buChar char="-"/>
            </a:pPr>
            <a:endParaRPr lang="pt-BR" sz="3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Tx/>
              <a:buChar char="-"/>
            </a:pPr>
            <a:r>
              <a:rPr lang="pt-BR" sz="3600" dirty="0">
                <a:latin typeface="Verdana" panose="020B0604030504040204" pitchFamily="34" charset="0"/>
                <a:ea typeface="Verdana" panose="020B0604030504040204" pitchFamily="34" charset="0"/>
              </a:rPr>
              <a:t>Exame PMI TCESC</a:t>
            </a:r>
          </a:p>
          <a:p>
            <a:pPr marL="457200" indent="-457200">
              <a:buFontTx/>
              <a:buChar char="-"/>
            </a:pPr>
            <a:endParaRPr lang="pt-BR" sz="3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Tx/>
              <a:buChar char="-"/>
            </a:pPr>
            <a:r>
              <a:rPr lang="pt-BR" sz="3600" dirty="0">
                <a:latin typeface="Verdana" panose="020B0604030504040204" pitchFamily="34" charset="0"/>
                <a:ea typeface="Verdana" panose="020B0604030504040204" pitchFamily="34" charset="0"/>
              </a:rPr>
              <a:t>Análise de riscos</a:t>
            </a:r>
          </a:p>
          <a:p>
            <a:pPr marL="457200" indent="-457200">
              <a:buFontTx/>
              <a:buChar char="-"/>
            </a:pPr>
            <a:endParaRPr lang="pt-BR" sz="3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Tx/>
              <a:buChar char="-"/>
            </a:pPr>
            <a:r>
              <a:rPr lang="pt-BR" sz="3600" dirty="0">
                <a:latin typeface="Verdana" panose="020B0604030504040204" pitchFamily="34" charset="0"/>
                <a:ea typeface="Verdana" panose="020B0604030504040204" pitchFamily="34" charset="0"/>
              </a:rPr>
              <a:t>Desafios e dilemas</a:t>
            </a:r>
          </a:p>
        </p:txBody>
      </p:sp>
      <p:pic>
        <p:nvPicPr>
          <p:cNvPr id="3" name="Imagem 2" descr="Uma imagem contendo Ícone&#10;&#10;Descrição gerada automaticamente">
            <a:extLst>
              <a:ext uri="{FF2B5EF4-FFF2-40B4-BE49-F238E27FC236}">
                <a16:creationId xmlns:a16="http://schemas.microsoft.com/office/drawing/2014/main" id="{38FF9828-4A23-AD07-CC01-79728CA354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9475" y="5224043"/>
            <a:ext cx="1095418" cy="149618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46878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8B351E1A-F2E1-D338-711C-6AAC493D4747}"/>
              </a:ext>
            </a:extLst>
          </p:cNvPr>
          <p:cNvSpPr txBox="1"/>
          <p:nvPr/>
        </p:nvSpPr>
        <p:spPr>
          <a:xfrm>
            <a:off x="709808" y="232853"/>
            <a:ext cx="10421655" cy="60068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36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TCESC </a:t>
            </a:r>
            <a:r>
              <a:rPr lang="pt-BR" sz="36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pt-BR" sz="36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Palhoça</a:t>
            </a:r>
            <a:endParaRPr lang="pt-BR" sz="24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Processo REP-12/00376967</a:t>
            </a:r>
            <a:endParaRPr lang="pt-BR" sz="32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Prefeitura Municipal de Palhoça</a:t>
            </a:r>
            <a:endParaRPr lang="pt-BR" sz="32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P</a:t>
            </a:r>
            <a:r>
              <a:rPr lang="pt-BR" sz="28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rocedimento de Manifestação de Interesse n. 01/2012</a:t>
            </a:r>
            <a:r>
              <a:rPr lang="pt-BR" sz="2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para estudos técnicos destinados à modelagem de Parceria Público-Privada para </a:t>
            </a:r>
            <a:r>
              <a:rPr lang="pt-BR" sz="2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exploração dos serviços de esgotamento sanitário nas áreas urbanas do distrito sede</a:t>
            </a:r>
            <a:endParaRPr lang="pt-BR" sz="3200" b="1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Imagem 5" descr="Uma imagem contendo Ícone&#10;&#10;Descrição gerada automaticamente">
            <a:extLst>
              <a:ext uri="{FF2B5EF4-FFF2-40B4-BE49-F238E27FC236}">
                <a16:creationId xmlns:a16="http://schemas.microsoft.com/office/drawing/2014/main" id="{537F3C25-050B-3C18-5E58-395C0E9EC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3963" y="6038186"/>
            <a:ext cx="571363" cy="7803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65489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C020076E-CD0B-B542-69EC-94BF8E8C0DB6}"/>
              </a:ext>
            </a:extLst>
          </p:cNvPr>
          <p:cNvSpPr txBox="1"/>
          <p:nvPr/>
        </p:nvSpPr>
        <p:spPr>
          <a:xfrm>
            <a:off x="465551" y="272286"/>
            <a:ext cx="11260898" cy="612404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4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Critérios estabelecidos para seleção dos estudos técnicos </a:t>
            </a:r>
            <a:r>
              <a:rPr lang="pt-BR" sz="20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não garantem a proposta mais vantajosa para a Administração e nem atentam aos princípios extraídos do artigo 3º da Lei de Licitações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0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</a:t>
            </a:r>
            <a:r>
              <a:rPr lang="pt-BR" sz="2400" b="1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Pré-definição</a:t>
            </a:r>
            <a:r>
              <a:rPr lang="pt-BR" sz="24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da modalidade de concessão patrocinada antes dos estudos técnicos</a:t>
            </a:r>
            <a:r>
              <a:rPr lang="pt-BR" sz="20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que buscam exatamente definir qual a modalidade que melhor se adapta à modelagem proposta, contrariando o art. 18 da Lei Federal nº 8.987/95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4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Ausência de elementos que permitam a caracterização do orçamento</a:t>
            </a:r>
            <a:r>
              <a:rPr lang="pt-BR" sz="20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nos termos do art. 18 da Lei Federal nº 8.987/95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4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Previsão de sigilo das propostas</a:t>
            </a:r>
            <a:r>
              <a:rPr lang="pt-BR" sz="20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frustrando o § 3º do art. 3º da Lei de Licitações</a:t>
            </a:r>
          </a:p>
        </p:txBody>
      </p:sp>
      <p:pic>
        <p:nvPicPr>
          <p:cNvPr id="6" name="Imagem 5" descr="Uma imagem contendo Ícone&#10;&#10;Descrição gerada automaticamente">
            <a:extLst>
              <a:ext uri="{FF2B5EF4-FFF2-40B4-BE49-F238E27FC236}">
                <a16:creationId xmlns:a16="http://schemas.microsoft.com/office/drawing/2014/main" id="{FB255518-E9A8-BB63-CCD3-5B286B0E5B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8788" y="6017091"/>
            <a:ext cx="555321" cy="7584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58833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B007BBE8-B7A5-1307-3BA2-A57EFAF6D303}"/>
              </a:ext>
            </a:extLst>
          </p:cNvPr>
          <p:cNvSpPr txBox="1"/>
          <p:nvPr/>
        </p:nvSpPr>
        <p:spPr>
          <a:xfrm>
            <a:off x="450937" y="231255"/>
            <a:ext cx="11486367" cy="621638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4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Prazo exíguo para elaboração dos trabalhos</a:t>
            </a:r>
            <a:r>
              <a:rPr lang="pt-BR" sz="20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em detrimento do art. 3, §1º, I da Lei de Licitações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4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Ausência de publicidade acerca das informações relativas ao PMI</a:t>
            </a:r>
            <a:r>
              <a:rPr lang="pt-BR" sz="20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descumprindo o Decreto Municipal nº 1.397/2012 e o § 3º do art. 3º da Lei de Licitações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4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Ausência</a:t>
            </a:r>
            <a:r>
              <a:rPr lang="pt-PT" sz="24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de sessão pública para recebimento e abertura dos estudos técnicos</a:t>
            </a:r>
            <a:r>
              <a:rPr lang="pt-PT" sz="20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fere os arts. 3º, </a:t>
            </a:r>
            <a:r>
              <a:rPr lang="pt-PT" sz="200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caput</a:t>
            </a:r>
            <a:r>
              <a:rPr lang="pt-PT" sz="20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e 43, § 2º  da Lei Federal nº 8.666/93</a:t>
            </a:r>
            <a:endParaRPr lang="pt-BR" sz="20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0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</a:t>
            </a:r>
            <a:r>
              <a:rPr lang="pt-BR" sz="24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Impedir, injustificadamente, a participação de empresas reunidas em consórcio de mais de duas empresas</a:t>
            </a:r>
            <a:r>
              <a:rPr lang="pt-BR" sz="20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assim como de pessoa físicas, infringindo o art. 3º, §1º, I, e o art. 30, II da Lei Federal nº 8.666/93 e o art. 37, XXI da Constituição Federal de 1988</a:t>
            </a:r>
          </a:p>
        </p:txBody>
      </p:sp>
      <p:pic>
        <p:nvPicPr>
          <p:cNvPr id="6" name="Imagem 5" descr="Uma imagem contendo Ícone&#10;&#10;Descrição gerada automaticamente">
            <a:extLst>
              <a:ext uri="{FF2B5EF4-FFF2-40B4-BE49-F238E27FC236}">
                <a16:creationId xmlns:a16="http://schemas.microsoft.com/office/drawing/2014/main" id="{7E2FA0F2-104F-45C2-405A-72D7E51148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9333" y="6103811"/>
            <a:ext cx="503459" cy="68765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58100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8B351E1A-F2E1-D338-711C-6AAC493D4747}"/>
              </a:ext>
            </a:extLst>
          </p:cNvPr>
          <p:cNvSpPr txBox="1"/>
          <p:nvPr/>
        </p:nvSpPr>
        <p:spPr>
          <a:xfrm>
            <a:off x="757934" y="613479"/>
            <a:ext cx="10421655" cy="561262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36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TCU -&gt; precificação do risco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pt-BR" sz="20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6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Acórdão 1.155/2014 (Plenário)</a:t>
            </a: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pt-BR" sz="20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6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Acórdão 273/2016 (Plenário)</a:t>
            </a:r>
          </a:p>
          <a:p>
            <a:pPr marL="571500" indent="-5715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pt-BR" sz="20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36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Acórdão 1.340/2018 (Plenário)</a:t>
            </a:r>
          </a:p>
        </p:txBody>
      </p:sp>
      <p:pic>
        <p:nvPicPr>
          <p:cNvPr id="3" name="Imagem 2" descr="Uma imagem contendo Ícone&#10;&#10;Descrição gerada automaticamente">
            <a:extLst>
              <a:ext uri="{FF2B5EF4-FFF2-40B4-BE49-F238E27FC236}">
                <a16:creationId xmlns:a16="http://schemas.microsoft.com/office/drawing/2014/main" id="{203D1D61-E83D-7502-191F-933C1F2BEA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2192" y="5845480"/>
            <a:ext cx="595316" cy="81311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82399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8B351E1A-F2E1-D338-711C-6AAC493D4747}"/>
              </a:ext>
            </a:extLst>
          </p:cNvPr>
          <p:cNvSpPr txBox="1"/>
          <p:nvPr/>
        </p:nvSpPr>
        <p:spPr>
          <a:xfrm>
            <a:off x="709808" y="232853"/>
            <a:ext cx="10421655" cy="57789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32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TCESC </a:t>
            </a:r>
            <a:r>
              <a:rPr lang="pt-BR" sz="32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pt-BR" sz="32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Içara </a:t>
            </a:r>
            <a:r>
              <a:rPr lang="pt-BR" sz="32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[@LCC 17/00833224]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pt-BR" sz="32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lang="pt-BR" sz="32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nálise preliminar dos procedimentos de planejamento PPP de </a:t>
            </a:r>
            <a:r>
              <a:rPr lang="pt-BR" sz="32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iluminação pública </a:t>
            </a:r>
            <a:r>
              <a:rPr lang="pt-BR" sz="32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Instrução Normativa nº TC-022/2015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pt-BR" sz="320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66 orientações técnicas</a:t>
            </a:r>
          </a:p>
        </p:txBody>
      </p:sp>
      <p:pic>
        <p:nvPicPr>
          <p:cNvPr id="3" name="Imagem 2" descr="Uma imagem contendo Ícone&#10;&#10;Descrição gerada automaticamente">
            <a:extLst>
              <a:ext uri="{FF2B5EF4-FFF2-40B4-BE49-F238E27FC236}">
                <a16:creationId xmlns:a16="http://schemas.microsoft.com/office/drawing/2014/main" id="{874F534B-03E4-2700-C832-42E61859C5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3963" y="5849685"/>
            <a:ext cx="635532" cy="86804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9932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8B351E1A-F2E1-D338-711C-6AAC493D4747}"/>
              </a:ext>
            </a:extLst>
          </p:cNvPr>
          <p:cNvSpPr txBox="1"/>
          <p:nvPr/>
        </p:nvSpPr>
        <p:spPr>
          <a:xfrm>
            <a:off x="709808" y="698074"/>
            <a:ext cx="10421655" cy="49171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32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TCESC </a:t>
            </a:r>
            <a:r>
              <a:rPr lang="pt-BR" sz="32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pt-BR" sz="32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Içara </a:t>
            </a:r>
            <a:r>
              <a:rPr lang="pt-BR" sz="32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[@LCC 17/00833224]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pt-BR" sz="20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Copia e cola outros estudos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Estudos incompleto</a:t>
            </a:r>
            <a:r>
              <a:rPr lang="pt-BR" sz="3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Divergência de informações nos documentos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Omissões normativas</a:t>
            </a:r>
          </a:p>
        </p:txBody>
      </p:sp>
      <p:pic>
        <p:nvPicPr>
          <p:cNvPr id="3" name="Imagem 2" descr="Uma imagem contendo Ícone&#10;&#10;Descrição gerada automaticamente">
            <a:extLst>
              <a:ext uri="{FF2B5EF4-FFF2-40B4-BE49-F238E27FC236}">
                <a16:creationId xmlns:a16="http://schemas.microsoft.com/office/drawing/2014/main" id="{0AC03967-74C1-B960-BF41-1059ABAA8C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1880" y="5753432"/>
            <a:ext cx="635532" cy="86804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56874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8B351E1A-F2E1-D338-711C-6AAC493D4747}"/>
              </a:ext>
            </a:extLst>
          </p:cNvPr>
          <p:cNvSpPr txBox="1"/>
          <p:nvPr/>
        </p:nvSpPr>
        <p:spPr>
          <a:xfrm>
            <a:off x="661682" y="601078"/>
            <a:ext cx="10421655" cy="56558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32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TCESC </a:t>
            </a:r>
            <a:r>
              <a:rPr lang="pt-BR" sz="32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pt-BR" sz="32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Içara </a:t>
            </a:r>
            <a:r>
              <a:rPr lang="pt-BR" sz="32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[@LCC 17/00833224]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pt-BR" sz="20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Viés interesse da empresa/mercado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Alocação de riscos ao Poder Concedente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Exigência de qualificação técnica excessiva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3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Indevida atribuição de custos ao Poder Concedente</a:t>
            </a:r>
            <a:endParaRPr lang="pt-BR" sz="32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Imagem 2" descr="Uma imagem contendo Ícone&#10;&#10;Descrição gerada automaticamente">
            <a:extLst>
              <a:ext uri="{FF2B5EF4-FFF2-40B4-BE49-F238E27FC236}">
                <a16:creationId xmlns:a16="http://schemas.microsoft.com/office/drawing/2014/main" id="{3270ECD1-E6DB-7E27-80CF-B427BF31C0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9897" y="5888697"/>
            <a:ext cx="669295" cy="91415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215833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2858</TotalTime>
  <Words>653</Words>
  <Application>Microsoft Office PowerPoint</Application>
  <PresentationFormat>Widescreen</PresentationFormat>
  <Paragraphs>110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Tahoma</vt:lpstr>
      <vt:lpstr>Times New Roman</vt:lpstr>
      <vt:lpstr>Verdana</vt:lpstr>
      <vt:lpstr>Wingdings</vt:lpstr>
      <vt:lpstr>Tema do Office</vt:lpstr>
      <vt:lpstr>   Mesa 3: PMI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OFICINA TEMÁTICA</dc:title>
  <dc:creator>Azor El Achkar</dc:creator>
  <cp:lastModifiedBy>ISADORA MARTINI</cp:lastModifiedBy>
  <cp:revision>18</cp:revision>
  <dcterms:created xsi:type="dcterms:W3CDTF">2021-10-25T22:23:08Z</dcterms:created>
  <dcterms:modified xsi:type="dcterms:W3CDTF">2022-08-05T18:46:17Z</dcterms:modified>
</cp:coreProperties>
</file>