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5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6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60" r:id="rId3"/>
    <p:sldId id="297" r:id="rId4"/>
    <p:sldId id="283" r:id="rId5"/>
    <p:sldId id="290" r:id="rId6"/>
    <p:sldId id="259" r:id="rId7"/>
    <p:sldId id="292" r:id="rId8"/>
    <p:sldId id="293" r:id="rId9"/>
    <p:sldId id="296" r:id="rId10"/>
    <p:sldId id="295" r:id="rId11"/>
    <p:sldId id="291" r:id="rId12"/>
    <p:sldId id="285" r:id="rId13"/>
    <p:sldId id="264" r:id="rId14"/>
    <p:sldId id="298" r:id="rId15"/>
    <p:sldId id="258" r:id="rId16"/>
    <p:sldId id="289" r:id="rId17"/>
    <p:sldId id="280" r:id="rId18"/>
    <p:sldId id="286" r:id="rId19"/>
    <p:sldId id="299" r:id="rId20"/>
    <p:sldId id="300" r:id="rId21"/>
    <p:sldId id="282" r:id="rId22"/>
  </p:sldIdLst>
  <p:sldSz cx="12192000" cy="6858000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8" autoAdjust="0"/>
    <p:restoredTop sz="94343" autoAdjust="0"/>
  </p:normalViewPr>
  <p:slideViewPr>
    <p:cSldViewPr snapToGrid="0">
      <p:cViewPr varScale="1">
        <p:scale>
          <a:sx n="69" d="100"/>
          <a:sy n="69" d="100"/>
        </p:scale>
        <p:origin x="750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18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85792B-FF47-40EB-A963-12D99EC6917C}" type="datetimeFigureOut">
              <a:rPr lang="pt-BR" smtClean="0"/>
              <a:t>31/07/2022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70831-FC0C-43EF-B907-F8B8A27B7B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9719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C70831-FC0C-43EF-B907-F8B8A27B7B1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6805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70831-FC0C-43EF-B907-F8B8A27B7B11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3830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70831-FC0C-43EF-B907-F8B8A27B7B11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7746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70831-FC0C-43EF-B907-F8B8A27B7B11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8563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70831-FC0C-43EF-B907-F8B8A27B7B11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4058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70831-FC0C-43EF-B907-F8B8A27B7B11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884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pt-BR" sz="6000" b="0" strike="noStrike" spc="-1">
                <a:solidFill>
                  <a:srgbClr val="000000"/>
                </a:solidFill>
                <a:latin typeface="Calibri Light"/>
              </a:rPr>
              <a:t>Clique para editar o título mestre</a:t>
            </a:r>
            <a:endParaRPr lang="pt-BR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4F6B6CAB-44FD-4E99-AF36-4E5C51722127}" type="datetime">
              <a:rPr lang="pt-BR" sz="1200" b="0" strike="noStrike" spc="-1">
                <a:solidFill>
                  <a:srgbClr val="8B8B8B"/>
                </a:solidFill>
                <a:latin typeface="Calibri"/>
              </a:rPr>
              <a:t>31/07/2022</a:t>
            </a:fld>
            <a:endParaRPr lang="pt-BR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pt-BR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7104DE86-9ACA-4249-81BD-C984534C4605}" type="slidenum">
              <a:rPr lang="pt-BR" sz="1200" b="0" strike="noStrike" spc="-1">
                <a:solidFill>
                  <a:srgbClr val="8B8B8B"/>
                </a:solidFill>
                <a:latin typeface="Calibri"/>
              </a:rPr>
              <a:t>‹nº›</a:t>
            </a:fld>
            <a:endParaRPr lang="pt-BR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800" b="0" strike="noStrike" spc="-1">
                <a:solidFill>
                  <a:srgbClr val="000000"/>
                </a:solidFill>
                <a:latin typeface="Calibri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solidFill>
                  <a:srgbClr val="000000"/>
                </a:solidFill>
                <a:latin typeface="Calibri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Calibri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latin typeface="Calibri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Calibri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Calibri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Calibri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egislacao.planalto.gov.br/legisla/legislacao.nsf/Viw_Identificacao/lei%2014.273-2021?OpenDocumen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silviosantos@sie.sc.gov.br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m 3_0"/>
          <p:cNvPicPr/>
          <p:nvPr/>
        </p:nvPicPr>
        <p:blipFill>
          <a:blip r:embed="rId2"/>
          <a:stretch/>
        </p:blipFill>
        <p:spPr>
          <a:xfrm>
            <a:off x="9411286" y="798465"/>
            <a:ext cx="2321169" cy="1550840"/>
          </a:xfrm>
          <a:prstGeom prst="rect">
            <a:avLst/>
          </a:prstGeom>
          <a:ln w="0">
            <a:noFill/>
          </a:ln>
        </p:spPr>
      </p:pic>
      <p:pic>
        <p:nvPicPr>
          <p:cNvPr id="42" name="Imagem 41"/>
          <p:cNvPicPr/>
          <p:nvPr/>
        </p:nvPicPr>
        <p:blipFill>
          <a:blip r:embed="rId3"/>
          <a:stretch/>
        </p:blipFill>
        <p:spPr>
          <a:xfrm rot="16200">
            <a:off x="2954558" y="513140"/>
            <a:ext cx="5698215" cy="5987880"/>
          </a:xfrm>
          <a:prstGeom prst="rect">
            <a:avLst/>
          </a:prstGeom>
          <a:ln w="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 contourW="38100"/>
        </p:spPr>
      </p:pic>
      <p:sp>
        <p:nvSpPr>
          <p:cNvPr id="2" name="CaixaDeTexto 1"/>
          <p:cNvSpPr txBox="1"/>
          <p:nvPr/>
        </p:nvSpPr>
        <p:spPr>
          <a:xfrm>
            <a:off x="4018244" y="912254"/>
            <a:ext cx="4108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Santa Catarina retornará aos trilhos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/>
    </mc:Choice>
    <mc:Fallback xmlns:p15="http://schemas.microsoft.com/office/powerpoint/2012/main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 amt="7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Imagem 3"/>
          <p:cNvPicPr/>
          <p:nvPr/>
        </p:nvPicPr>
        <p:blipFill>
          <a:blip r:embed="rId3"/>
          <a:stretch/>
        </p:blipFill>
        <p:spPr>
          <a:xfrm>
            <a:off x="10451880" y="130680"/>
            <a:ext cx="1739520" cy="966240"/>
          </a:xfrm>
          <a:prstGeom prst="rect">
            <a:avLst/>
          </a:prstGeom>
          <a:ln w="0">
            <a:noFill/>
          </a:ln>
        </p:spPr>
      </p:pic>
      <p:sp>
        <p:nvSpPr>
          <p:cNvPr id="60" name="Retângulo 8"/>
          <p:cNvSpPr/>
          <p:nvPr/>
        </p:nvSpPr>
        <p:spPr>
          <a:xfrm>
            <a:off x="457200" y="130680"/>
            <a:ext cx="8941298" cy="11988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3600" b="1" spc="-1" dirty="0" smtClean="0">
                <a:solidFill>
                  <a:srgbClr val="000000"/>
                </a:solidFill>
                <a:latin typeface="Tahoma"/>
                <a:ea typeface="Tahoma"/>
              </a:rPr>
              <a:t>Decisão do Governo de SC</a:t>
            </a:r>
          </a:p>
          <a:p>
            <a:pPr algn="ctr">
              <a:lnSpc>
                <a:spcPct val="100000"/>
              </a:lnSpc>
            </a:pPr>
            <a:r>
              <a:rPr lang="pt-BR" sz="3600" b="1" spc="-1" dirty="0" smtClean="0">
                <a:solidFill>
                  <a:srgbClr val="000000"/>
                </a:solidFill>
                <a:latin typeface="Tahoma"/>
                <a:ea typeface="Tahoma"/>
              </a:rPr>
              <a:t>Por que fazer os Projetos? </a:t>
            </a:r>
            <a:endParaRPr lang="pt-BR" sz="3600" b="0" strike="noStrike" spc="-1" dirty="0">
              <a:latin typeface="Arial"/>
            </a:endParaRPr>
          </a:p>
        </p:txBody>
      </p:sp>
      <p:sp>
        <p:nvSpPr>
          <p:cNvPr id="61" name="Retângulo 5"/>
          <p:cNvSpPr/>
          <p:nvPr/>
        </p:nvSpPr>
        <p:spPr>
          <a:xfrm>
            <a:off x="457200" y="1545393"/>
            <a:ext cx="11513127" cy="64310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343080" indent="-342720">
              <a:buClr>
                <a:srgbClr val="000000"/>
              </a:buClr>
              <a:buFont typeface="Wingdings" charset="2"/>
              <a:buChar char=""/>
            </a:pPr>
            <a:r>
              <a:rPr lang="pt-BR" sz="2000" b="1" spc="-1" dirty="0">
                <a:solidFill>
                  <a:srgbClr val="000000"/>
                </a:solidFill>
                <a:latin typeface="Tahoma"/>
                <a:ea typeface="Tahoma"/>
              </a:rPr>
              <a:t> Necessidade de </a:t>
            </a:r>
            <a:r>
              <a:rPr lang="pt-BR" sz="2000" b="1" spc="-1" dirty="0">
                <a:solidFill>
                  <a:srgbClr val="FF0000"/>
                </a:solidFill>
                <a:latin typeface="Tahoma"/>
                <a:ea typeface="Tahoma"/>
              </a:rPr>
              <a:t>reformular os projetos </a:t>
            </a:r>
            <a:r>
              <a:rPr lang="pt-BR" sz="2000" b="1" spc="-1" dirty="0">
                <a:solidFill>
                  <a:srgbClr val="000000"/>
                </a:solidFill>
                <a:latin typeface="Tahoma"/>
                <a:ea typeface="Tahoma"/>
              </a:rPr>
              <a:t>para bitola métrica </a:t>
            </a:r>
          </a:p>
          <a:p>
            <a:pPr marL="343080" indent="-342720">
              <a:buClr>
                <a:srgbClr val="000000"/>
              </a:buClr>
              <a:buFont typeface="Wingdings" charset="2"/>
              <a:buChar char=""/>
            </a:pPr>
            <a:endParaRPr lang="pt-BR" sz="2000" b="1" spc="-1" dirty="0">
              <a:solidFill>
                <a:srgbClr val="000000"/>
              </a:solidFill>
              <a:latin typeface="Tahoma"/>
              <a:ea typeface="Tahoma"/>
            </a:endParaRPr>
          </a:p>
          <a:p>
            <a:pPr marL="343080" indent="-342720">
              <a:buClr>
                <a:srgbClr val="000000"/>
              </a:buClr>
              <a:buFont typeface="Wingdings" charset="2"/>
              <a:buChar char=""/>
            </a:pPr>
            <a:r>
              <a:rPr lang="pt-BR" sz="2000" b="1" spc="-1" dirty="0">
                <a:solidFill>
                  <a:srgbClr val="000000"/>
                </a:solidFill>
                <a:latin typeface="Tahoma"/>
                <a:ea typeface="Tahoma"/>
              </a:rPr>
              <a:t> Importância do Tronco Sul </a:t>
            </a:r>
            <a:r>
              <a:rPr lang="pt-BR" sz="2000" b="1" spc="-1" dirty="0" smtClean="0">
                <a:solidFill>
                  <a:srgbClr val="000000"/>
                </a:solidFill>
                <a:latin typeface="Tahoma"/>
                <a:ea typeface="Tahoma"/>
              </a:rPr>
              <a:t>e as conexões </a:t>
            </a:r>
            <a:r>
              <a:rPr lang="pt-BR" sz="2000" b="1" spc="-1" dirty="0">
                <a:solidFill>
                  <a:srgbClr val="000000"/>
                </a:solidFill>
                <a:latin typeface="Tahoma"/>
                <a:ea typeface="Tahoma"/>
              </a:rPr>
              <a:t>com a Rumo Malha Paulista (SP/RJ/MG), FCA/</a:t>
            </a:r>
            <a:r>
              <a:rPr lang="pt-BR" sz="2000" b="1" spc="-1" dirty="0" err="1">
                <a:solidFill>
                  <a:srgbClr val="000000"/>
                </a:solidFill>
                <a:latin typeface="Tahoma"/>
                <a:ea typeface="Tahoma"/>
              </a:rPr>
              <a:t>VLi</a:t>
            </a:r>
            <a:r>
              <a:rPr lang="pt-BR" sz="2000" b="1" spc="-1" dirty="0">
                <a:solidFill>
                  <a:srgbClr val="000000"/>
                </a:solidFill>
                <a:latin typeface="Tahoma"/>
                <a:ea typeface="Tahoma"/>
              </a:rPr>
              <a:t> (SP/MG/GO/DF), Rumo Malha Norte (MT/GO/TO/MA) e Rumo Malha Oeste (SP/MS</a:t>
            </a:r>
            <a:r>
              <a:rPr lang="pt-BR" sz="2000" b="1" spc="-1" dirty="0" smtClean="0">
                <a:solidFill>
                  <a:srgbClr val="000000"/>
                </a:solidFill>
                <a:latin typeface="Tahoma"/>
                <a:ea typeface="Tahoma"/>
              </a:rPr>
              <a:t>): </a:t>
            </a:r>
            <a:r>
              <a:rPr lang="pt-BR" sz="2000" b="1" spc="-1" dirty="0" smtClean="0">
                <a:solidFill>
                  <a:srgbClr val="FF0000"/>
                </a:solidFill>
                <a:latin typeface="Tahoma"/>
                <a:ea typeface="Tahoma"/>
              </a:rPr>
              <a:t>portos catarinenses movimentação 43,0 milhões t de outros estados</a:t>
            </a:r>
            <a:r>
              <a:rPr lang="pt-BR" sz="2000" b="1" spc="-1" dirty="0" smtClean="0">
                <a:solidFill>
                  <a:srgbClr val="000000"/>
                </a:solidFill>
                <a:latin typeface="Tahoma"/>
                <a:ea typeface="Tahoma"/>
              </a:rPr>
              <a:t> </a:t>
            </a:r>
            <a:endParaRPr lang="pt-BR" sz="2000" b="1" spc="-1" dirty="0">
              <a:solidFill>
                <a:srgbClr val="000000"/>
              </a:solidFill>
              <a:latin typeface="Tahoma"/>
              <a:ea typeface="Tahoma"/>
            </a:endParaRPr>
          </a:p>
          <a:p>
            <a:pPr>
              <a:buClr>
                <a:srgbClr val="000000"/>
              </a:buClr>
            </a:pPr>
            <a:endParaRPr lang="pt-BR" sz="2000" b="1" spc="-1" dirty="0">
              <a:solidFill>
                <a:srgbClr val="000000"/>
              </a:solidFill>
              <a:latin typeface="Tahoma"/>
              <a:ea typeface="Tahoma"/>
            </a:endParaRPr>
          </a:p>
          <a:p>
            <a:pPr marL="343080" indent="-342720">
              <a:buClr>
                <a:srgbClr val="000000"/>
              </a:buClr>
              <a:buFont typeface="Wingdings" charset="2"/>
              <a:buChar char=""/>
            </a:pPr>
            <a:r>
              <a:rPr lang="pt-BR" sz="2000" b="1" spc="-1" dirty="0">
                <a:solidFill>
                  <a:srgbClr val="000000"/>
                </a:solidFill>
                <a:latin typeface="Tahoma"/>
                <a:ea typeface="Tahoma"/>
              </a:rPr>
              <a:t> </a:t>
            </a:r>
            <a:r>
              <a:rPr lang="pt-BR" sz="2000" b="1" spc="-1" dirty="0" smtClean="0">
                <a:solidFill>
                  <a:srgbClr val="000000"/>
                </a:solidFill>
                <a:latin typeface="Tahoma"/>
                <a:ea typeface="Tahoma"/>
              </a:rPr>
              <a:t>Justificar a </a:t>
            </a:r>
            <a:r>
              <a:rPr lang="pt-BR" sz="2000" b="1" spc="-1" dirty="0" err="1" smtClean="0">
                <a:solidFill>
                  <a:srgbClr val="FF0000"/>
                </a:solidFill>
                <a:latin typeface="Tahoma"/>
                <a:ea typeface="Tahoma"/>
              </a:rPr>
              <a:t>recapacitação</a:t>
            </a:r>
            <a:r>
              <a:rPr lang="pt-BR" sz="2000" b="1" spc="-1" dirty="0" smtClean="0">
                <a:solidFill>
                  <a:srgbClr val="000000"/>
                </a:solidFill>
                <a:latin typeface="Tahoma"/>
                <a:ea typeface="Tahoma"/>
              </a:rPr>
              <a:t> do Tronco </a:t>
            </a:r>
            <a:r>
              <a:rPr lang="pt-BR" sz="2000" b="1" spc="-1" dirty="0">
                <a:solidFill>
                  <a:srgbClr val="000000"/>
                </a:solidFill>
                <a:latin typeface="Tahoma"/>
                <a:ea typeface="Tahoma"/>
              </a:rPr>
              <a:t>Sul na renovação da </a:t>
            </a:r>
            <a:r>
              <a:rPr lang="pt-BR" sz="2000" b="1" spc="-1" dirty="0" smtClean="0">
                <a:solidFill>
                  <a:srgbClr val="000000"/>
                </a:solidFill>
                <a:latin typeface="Tahoma"/>
                <a:ea typeface="Tahoma"/>
              </a:rPr>
              <a:t>concessão da </a:t>
            </a:r>
            <a:r>
              <a:rPr lang="pt-BR" sz="2000" b="1" spc="-1" dirty="0">
                <a:solidFill>
                  <a:srgbClr val="000000"/>
                </a:solidFill>
                <a:latin typeface="Tahoma"/>
                <a:ea typeface="Tahoma"/>
              </a:rPr>
              <a:t>Malha Sul</a:t>
            </a:r>
          </a:p>
          <a:p>
            <a:pPr marL="360">
              <a:lnSpc>
                <a:spcPct val="100000"/>
              </a:lnSpc>
              <a:buClr>
                <a:srgbClr val="000000"/>
              </a:buClr>
            </a:pPr>
            <a:endParaRPr lang="pt-BR" sz="20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pt-BR" sz="2000" b="1" strike="noStrike" spc="-1" dirty="0">
                <a:solidFill>
                  <a:srgbClr val="000000"/>
                </a:solidFill>
                <a:latin typeface="Tahoma"/>
                <a:ea typeface="Tahoma"/>
              </a:rPr>
              <a:t> </a:t>
            </a:r>
            <a:r>
              <a:rPr lang="pt-BR" sz="2000" b="1" spc="-1" dirty="0" smtClean="0">
                <a:solidFill>
                  <a:srgbClr val="000000"/>
                </a:solidFill>
                <a:latin typeface="Tahoma"/>
                <a:ea typeface="Tahoma"/>
              </a:rPr>
              <a:t>Dar acessos ferroviários aos portos catarinenses: </a:t>
            </a:r>
            <a:r>
              <a:rPr lang="pt-BR" sz="2000" b="1" spc="-1" dirty="0" smtClean="0">
                <a:solidFill>
                  <a:srgbClr val="FF0000"/>
                </a:solidFill>
                <a:latin typeface="Tahoma"/>
                <a:ea typeface="Tahoma"/>
              </a:rPr>
              <a:t>somente 3,8 % por ferrovia</a:t>
            </a:r>
          </a:p>
          <a:p>
            <a:pPr marL="360">
              <a:lnSpc>
                <a:spcPct val="100000"/>
              </a:lnSpc>
              <a:buClr>
                <a:srgbClr val="000000"/>
              </a:buClr>
            </a:pPr>
            <a:r>
              <a:rPr lang="pt-BR" sz="2000" b="1" spc="-1" dirty="0" smtClean="0">
                <a:solidFill>
                  <a:srgbClr val="FF0000"/>
                </a:solidFill>
                <a:latin typeface="Tahoma"/>
                <a:ea typeface="Tahoma"/>
              </a:rPr>
              <a:t>     Aliviar o fluxo de caminhões na BR-101</a:t>
            </a:r>
            <a:endParaRPr lang="pt-BR" sz="2000" b="1" spc="-1" dirty="0" smtClean="0">
              <a:solidFill>
                <a:srgbClr val="000000"/>
              </a:solidFill>
              <a:latin typeface="Tahoma"/>
              <a:ea typeface="Tahoma"/>
            </a:endParaRPr>
          </a:p>
          <a:p>
            <a:pPr marL="360">
              <a:lnSpc>
                <a:spcPct val="100000"/>
              </a:lnSpc>
              <a:buClr>
                <a:srgbClr val="000000"/>
              </a:buClr>
            </a:pPr>
            <a:endParaRPr lang="pt-BR" sz="2000" b="1" spc="-1" dirty="0">
              <a:solidFill>
                <a:srgbClr val="000000"/>
              </a:solidFill>
              <a:latin typeface="Tahoma"/>
              <a:ea typeface="Tahoma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pt-BR" sz="2000" b="1" spc="-1" dirty="0" smtClean="0">
                <a:solidFill>
                  <a:srgbClr val="000000"/>
                </a:solidFill>
                <a:latin typeface="Tahoma"/>
                <a:ea typeface="Tahoma"/>
              </a:rPr>
              <a:t> Dotar o Vale do Itajaí/Oeste/Meio Oeste com </a:t>
            </a:r>
            <a:r>
              <a:rPr lang="pt-BR" sz="2000" b="1" spc="-1" dirty="0" smtClean="0">
                <a:solidFill>
                  <a:srgbClr val="FF0000"/>
                </a:solidFill>
                <a:latin typeface="Tahoma"/>
                <a:ea typeface="Tahoma"/>
              </a:rPr>
              <a:t>serviço ferroviário</a:t>
            </a:r>
          </a:p>
          <a:p>
            <a:pPr marL="360">
              <a:lnSpc>
                <a:spcPct val="100000"/>
              </a:lnSpc>
              <a:buClr>
                <a:srgbClr val="000000"/>
              </a:buClr>
            </a:pPr>
            <a:endParaRPr lang="pt-BR" sz="2000" b="1" strike="noStrike" spc="-1" dirty="0">
              <a:solidFill>
                <a:srgbClr val="000000"/>
              </a:solidFill>
              <a:latin typeface="Tahoma"/>
              <a:ea typeface="Tahoma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pt-BR" sz="2000" b="1" spc="-1" dirty="0" smtClean="0">
                <a:solidFill>
                  <a:srgbClr val="000000"/>
                </a:solidFill>
                <a:latin typeface="Tahoma"/>
                <a:ea typeface="Tahoma"/>
              </a:rPr>
              <a:t> Ligar da Ferrovia Tereza Cristina com o Tronco Sul: </a:t>
            </a:r>
            <a:r>
              <a:rPr lang="pt-BR" sz="2000" b="1" spc="-1" dirty="0" smtClean="0">
                <a:solidFill>
                  <a:srgbClr val="FF0000"/>
                </a:solidFill>
                <a:latin typeface="Tahoma"/>
                <a:ea typeface="Tahoma"/>
              </a:rPr>
              <a:t>explorar todo potencial do Porto    de Imbituba</a:t>
            </a:r>
            <a:endParaRPr lang="pt-BR" sz="2000" b="1" spc="-1" dirty="0" smtClean="0">
              <a:solidFill>
                <a:srgbClr val="000000"/>
              </a:solidFill>
              <a:latin typeface="Tahoma"/>
              <a:ea typeface="Tahoma"/>
            </a:endParaRPr>
          </a:p>
          <a:p>
            <a:pPr marL="360">
              <a:lnSpc>
                <a:spcPct val="100000"/>
              </a:lnSpc>
              <a:buClr>
                <a:srgbClr val="000000"/>
              </a:buClr>
            </a:pPr>
            <a:endParaRPr lang="pt-BR" sz="2000" b="1" strike="noStrike" spc="-1" dirty="0">
              <a:solidFill>
                <a:srgbClr val="000000"/>
              </a:solidFill>
              <a:latin typeface="Tahoma"/>
              <a:ea typeface="Tahoma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pt-BR" sz="2000" b="1" spc="-1" dirty="0" smtClean="0">
                <a:solidFill>
                  <a:srgbClr val="000000"/>
                </a:solidFill>
                <a:latin typeface="Tahoma"/>
                <a:ea typeface="Tahoma"/>
              </a:rPr>
              <a:t> Projetar uma rede de </a:t>
            </a:r>
            <a:r>
              <a:rPr lang="pt-BR" sz="2000" b="1" spc="-1" dirty="0" smtClean="0">
                <a:solidFill>
                  <a:srgbClr val="FF0000"/>
                </a:solidFill>
                <a:latin typeface="Tahoma"/>
                <a:ea typeface="Tahoma"/>
              </a:rPr>
              <a:t>Terminais Ferroviários Intermodais</a:t>
            </a:r>
            <a:endParaRPr lang="pt-BR" sz="2000" b="0" strike="noStrike" spc="-1" dirty="0">
              <a:solidFill>
                <a:srgbClr val="FF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899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/>
    </mc:Choice>
    <mc:Fallback xmlns:p15="http://schemas.microsoft.com/office/powerpoint/2012/main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 amt="7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Imagem 3"/>
          <p:cNvPicPr/>
          <p:nvPr/>
        </p:nvPicPr>
        <p:blipFill>
          <a:blip r:embed="rId3"/>
          <a:stretch/>
        </p:blipFill>
        <p:spPr>
          <a:xfrm>
            <a:off x="10451880" y="130680"/>
            <a:ext cx="1739520" cy="966240"/>
          </a:xfrm>
          <a:prstGeom prst="rect">
            <a:avLst/>
          </a:prstGeom>
          <a:ln w="0">
            <a:noFill/>
          </a:ln>
        </p:spPr>
      </p:pic>
      <p:sp>
        <p:nvSpPr>
          <p:cNvPr id="60" name="Retângulo 8"/>
          <p:cNvSpPr/>
          <p:nvPr/>
        </p:nvSpPr>
        <p:spPr>
          <a:xfrm>
            <a:off x="576775" y="462600"/>
            <a:ext cx="8355905" cy="7679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4400" b="1" spc="-1" dirty="0">
                <a:solidFill>
                  <a:srgbClr val="000000"/>
                </a:solidFill>
                <a:latin typeface="Tahoma"/>
                <a:ea typeface="Tahoma"/>
              </a:rPr>
              <a:t>Ferrovias em SC - Propostas</a:t>
            </a:r>
            <a:endParaRPr lang="pt-BR" sz="4400" b="0" strike="noStrike" spc="-1" dirty="0">
              <a:latin typeface="Arial"/>
            </a:endParaRPr>
          </a:p>
        </p:txBody>
      </p:sp>
      <p:sp>
        <p:nvSpPr>
          <p:cNvPr id="61" name="Retângulo 5"/>
          <p:cNvSpPr/>
          <p:nvPr/>
        </p:nvSpPr>
        <p:spPr>
          <a:xfrm>
            <a:off x="0" y="2265338"/>
            <a:ext cx="9955440" cy="47998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pt-BR" b="1" spc="-1" dirty="0">
                <a:solidFill>
                  <a:srgbClr val="000000"/>
                </a:solidFill>
                <a:latin typeface="Tahoma"/>
                <a:ea typeface="Tahoma"/>
              </a:rPr>
              <a:t> Terminar obras dos contornos</a:t>
            </a:r>
            <a:endParaRPr lang="pt-BR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pt-BR" b="1" strike="noStrike" spc="-1" dirty="0">
                <a:solidFill>
                  <a:srgbClr val="000000"/>
                </a:solidFill>
                <a:latin typeface="Tahoma"/>
                <a:ea typeface="Tahoma"/>
              </a:rPr>
              <a:t> Contratar projetos de </a:t>
            </a:r>
            <a:r>
              <a:rPr lang="pt-BR" b="1" strike="noStrike" spc="-1" dirty="0" smtClean="0">
                <a:solidFill>
                  <a:srgbClr val="000000"/>
                </a:solidFill>
                <a:latin typeface="Tahoma"/>
                <a:ea typeface="Tahoma"/>
              </a:rPr>
              <a:t>engenharia</a:t>
            </a:r>
            <a:endParaRPr lang="pt-BR" b="1" spc="-1" dirty="0" smtClean="0">
              <a:solidFill>
                <a:srgbClr val="000000"/>
              </a:solidFill>
              <a:latin typeface="Tahoma"/>
              <a:ea typeface="Tahoma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endParaRPr lang="pt-BR" b="1" spc="-1" dirty="0">
              <a:solidFill>
                <a:srgbClr val="000000"/>
              </a:solidFill>
              <a:latin typeface="Tahoma"/>
              <a:ea typeface="Tahoma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pt-BR" b="1" spc="-1" dirty="0" smtClean="0">
                <a:solidFill>
                  <a:srgbClr val="000000"/>
                </a:solidFill>
                <a:latin typeface="Tahoma"/>
                <a:ea typeface="Tahoma"/>
              </a:rPr>
              <a:t> Incentivar novos terminais *</a:t>
            </a:r>
            <a:endParaRPr lang="pt-BR" sz="1400" spc="-1" dirty="0" smtClean="0">
              <a:solidFill>
                <a:srgbClr val="000000"/>
              </a:solidFill>
              <a:latin typeface="Tahoma"/>
              <a:ea typeface="Tahoma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endParaRPr lang="pt-BR" b="1" strike="noStrike" spc="-1" dirty="0" smtClean="0">
              <a:solidFill>
                <a:srgbClr val="000000"/>
              </a:solidFill>
              <a:latin typeface="Tahoma"/>
              <a:ea typeface="Tahoma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pt-BR" b="1" strike="noStrike" spc="-1" dirty="0" smtClean="0">
                <a:solidFill>
                  <a:srgbClr val="000000"/>
                </a:solidFill>
                <a:latin typeface="Tahoma"/>
                <a:ea typeface="Tahoma"/>
              </a:rPr>
              <a:t> Apoiar a ligação </a:t>
            </a:r>
            <a:r>
              <a:rPr lang="pt-BR" b="1" strike="noStrike" spc="-1" dirty="0" err="1" smtClean="0">
                <a:solidFill>
                  <a:srgbClr val="000000"/>
                </a:solidFill>
                <a:latin typeface="Tahoma"/>
                <a:ea typeface="Tahoma"/>
              </a:rPr>
              <a:t>Cascável</a:t>
            </a:r>
            <a:r>
              <a:rPr lang="pt-BR" b="1" strike="noStrike" spc="-1" dirty="0" smtClean="0">
                <a:solidFill>
                  <a:srgbClr val="000000"/>
                </a:solidFill>
                <a:latin typeface="Tahoma"/>
                <a:ea typeface="Tahoma"/>
              </a:rPr>
              <a:t>/Chapecó</a:t>
            </a:r>
            <a:endParaRPr lang="pt-BR" b="1" strike="noStrike" spc="-1" dirty="0">
              <a:solidFill>
                <a:srgbClr val="000000"/>
              </a:solidFill>
              <a:latin typeface="Tahoma"/>
              <a:ea typeface="Tahoma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endParaRPr lang="pt-BR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pt-BR" b="1" strike="noStrike" spc="-1" dirty="0" smtClean="0">
                <a:solidFill>
                  <a:srgbClr val="000000"/>
                </a:solidFill>
                <a:latin typeface="Tahoma"/>
                <a:ea typeface="Tahoma"/>
              </a:rPr>
              <a:t> Recuperar </a:t>
            </a:r>
            <a:r>
              <a:rPr lang="pt-BR" b="1" strike="noStrike" spc="-1" dirty="0">
                <a:solidFill>
                  <a:srgbClr val="000000"/>
                </a:solidFill>
                <a:latin typeface="Tahoma"/>
                <a:ea typeface="Tahoma"/>
              </a:rPr>
              <a:t>de linhas </a:t>
            </a:r>
            <a:r>
              <a:rPr lang="pt-BR" b="1" spc="-1" dirty="0" smtClean="0">
                <a:solidFill>
                  <a:srgbClr val="000000"/>
                </a:solidFill>
                <a:latin typeface="Tahoma"/>
                <a:ea typeface="Tahoma"/>
              </a:rPr>
              <a:t>abandonadas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endParaRPr lang="pt-BR" b="1" strike="noStrike" spc="-1" dirty="0">
              <a:solidFill>
                <a:srgbClr val="000000"/>
              </a:solidFill>
              <a:latin typeface="Tahoma"/>
              <a:ea typeface="Tahoma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pt-BR" b="1" spc="-1" dirty="0" smtClean="0">
                <a:solidFill>
                  <a:srgbClr val="000000"/>
                </a:solidFill>
                <a:latin typeface="Tahoma"/>
                <a:ea typeface="Tahoma"/>
              </a:rPr>
              <a:t> Apoiar a </a:t>
            </a:r>
            <a:r>
              <a:rPr lang="pt-BR" b="1" spc="-1" dirty="0" err="1" smtClean="0">
                <a:solidFill>
                  <a:srgbClr val="000000"/>
                </a:solidFill>
                <a:latin typeface="Tahoma"/>
                <a:ea typeface="Tahoma"/>
              </a:rPr>
              <a:t>recapacitação</a:t>
            </a:r>
            <a:r>
              <a:rPr lang="pt-BR" b="1" spc="-1" dirty="0" smtClean="0">
                <a:solidFill>
                  <a:srgbClr val="000000"/>
                </a:solidFill>
                <a:latin typeface="Tahoma"/>
                <a:ea typeface="Tahoma"/>
              </a:rPr>
              <a:t> da Rumo</a:t>
            </a:r>
          </a:p>
          <a:p>
            <a:pPr marL="360">
              <a:lnSpc>
                <a:spcPct val="100000"/>
              </a:lnSpc>
              <a:buClr>
                <a:srgbClr val="000000"/>
              </a:buClr>
            </a:pPr>
            <a:endParaRPr lang="pt-BR" b="1" strike="noStrike" spc="-1" dirty="0">
              <a:solidFill>
                <a:srgbClr val="000000"/>
              </a:solidFill>
              <a:latin typeface="Tahoma"/>
              <a:ea typeface="Tahoma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pt-BR" b="1" spc="-1" dirty="0">
                <a:solidFill>
                  <a:srgbClr val="000000"/>
                </a:solidFill>
                <a:latin typeface="Tahoma"/>
                <a:ea typeface="Tahoma"/>
              </a:rPr>
              <a:t> </a:t>
            </a:r>
            <a:r>
              <a:rPr lang="pt-BR" b="1" spc="-1" dirty="0" smtClean="0">
                <a:solidFill>
                  <a:srgbClr val="000000"/>
                </a:solidFill>
                <a:latin typeface="Tahoma"/>
                <a:ea typeface="Tahoma"/>
              </a:rPr>
              <a:t>Utilizar o Marco Regulatório</a:t>
            </a:r>
            <a:endParaRPr lang="pt-BR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400" b="0" strike="noStrike" spc="-1" dirty="0">
              <a:latin typeface="Arial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887" y="1657350"/>
            <a:ext cx="7404513" cy="520065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0" y="6471991"/>
            <a:ext cx="48352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* TGB Araquari Navegantes Planalto Serrano Meio Oeste Chapecó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54526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/>
    </mc:Choice>
    <mc:Fallback xmlns:p15="http://schemas.microsoft.com/office/powerpoint/2012/main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Imagem 3"/>
          <p:cNvPicPr/>
          <p:nvPr/>
        </p:nvPicPr>
        <p:blipFill>
          <a:blip r:embed="rId3"/>
          <a:stretch/>
        </p:blipFill>
        <p:spPr>
          <a:xfrm>
            <a:off x="10451880" y="130680"/>
            <a:ext cx="1739520" cy="966240"/>
          </a:xfrm>
          <a:prstGeom prst="rect">
            <a:avLst/>
          </a:prstGeom>
          <a:ln w="0">
            <a:noFill/>
          </a:ln>
        </p:spPr>
      </p:pic>
      <p:sp>
        <p:nvSpPr>
          <p:cNvPr id="60" name="Retângulo 8"/>
          <p:cNvSpPr/>
          <p:nvPr/>
        </p:nvSpPr>
        <p:spPr>
          <a:xfrm>
            <a:off x="276737" y="130680"/>
            <a:ext cx="8355905" cy="7679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4400" b="1" spc="-1" dirty="0">
                <a:solidFill>
                  <a:srgbClr val="000000"/>
                </a:solidFill>
                <a:latin typeface="Tahoma"/>
                <a:ea typeface="Tahoma"/>
              </a:rPr>
              <a:t>Projetos de Engenharia</a:t>
            </a:r>
            <a:endParaRPr lang="pt-BR" sz="4400" b="0" strike="noStrike" spc="-1" dirty="0">
              <a:latin typeface="Arial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326" y="985946"/>
            <a:ext cx="5776218" cy="5815423"/>
          </a:xfrm>
          <a:prstGeom prst="rect">
            <a:avLst/>
          </a:prstGeom>
          <a:scene3d>
            <a:camera prst="orthographicFront"/>
            <a:lightRig rig="threePt" dir="t"/>
          </a:scene3d>
          <a:sp3d contourW="25400"/>
        </p:spPr>
      </p:pic>
    </p:spTree>
    <p:extLst>
      <p:ext uri="{BB962C8B-B14F-4D97-AF65-F5344CB8AC3E}">
        <p14:creationId xmlns:p14="http://schemas.microsoft.com/office/powerpoint/2010/main" val="145181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/>
    </mc:Choice>
    <mc:Fallback xmlns:p15="http://schemas.microsoft.com/office/powerpoint/2012/main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 amt="7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Imagem 3"/>
          <p:cNvPicPr/>
          <p:nvPr/>
        </p:nvPicPr>
        <p:blipFill>
          <a:blip r:embed="rId3"/>
          <a:stretch/>
        </p:blipFill>
        <p:spPr>
          <a:xfrm>
            <a:off x="10451880" y="130680"/>
            <a:ext cx="1739520" cy="966240"/>
          </a:xfrm>
          <a:prstGeom prst="rect">
            <a:avLst/>
          </a:prstGeom>
          <a:ln w="0">
            <a:noFill/>
          </a:ln>
        </p:spPr>
      </p:pic>
      <p:sp>
        <p:nvSpPr>
          <p:cNvPr id="101" name="Retângulo 8"/>
          <p:cNvSpPr/>
          <p:nvPr/>
        </p:nvSpPr>
        <p:spPr>
          <a:xfrm>
            <a:off x="1119600" y="462600"/>
            <a:ext cx="7813080" cy="760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4400" b="1" spc="-1" dirty="0">
                <a:solidFill>
                  <a:srgbClr val="000000"/>
                </a:solidFill>
                <a:latin typeface="Tahoma"/>
                <a:ea typeface="Tahoma"/>
              </a:rPr>
              <a:t>1ª Etapa - </a:t>
            </a:r>
            <a:r>
              <a:rPr lang="pt-BR" sz="4400" b="1" spc="-1" dirty="0" smtClean="0">
                <a:solidFill>
                  <a:srgbClr val="000000"/>
                </a:solidFill>
                <a:latin typeface="Tahoma"/>
                <a:ea typeface="Tahoma"/>
              </a:rPr>
              <a:t>2022</a:t>
            </a:r>
            <a:endParaRPr lang="pt-BR" sz="4400" b="0" strike="noStrike" spc="-1" dirty="0">
              <a:latin typeface="Arial"/>
            </a:endParaRPr>
          </a:p>
        </p:txBody>
      </p:sp>
      <p:sp>
        <p:nvSpPr>
          <p:cNvPr id="102" name="Retângulo 5"/>
          <p:cNvSpPr/>
          <p:nvPr/>
        </p:nvSpPr>
        <p:spPr>
          <a:xfrm>
            <a:off x="1483920" y="2256840"/>
            <a:ext cx="9955440" cy="304553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60">
              <a:lnSpc>
                <a:spcPct val="100000"/>
              </a:lnSpc>
              <a:buClr>
                <a:srgbClr val="D9D9D9"/>
              </a:buClr>
            </a:pPr>
            <a:r>
              <a:rPr lang="pt-BR" sz="2400" b="1" strike="noStrike" spc="-1" dirty="0">
                <a:solidFill>
                  <a:srgbClr val="D9D9D9"/>
                </a:solidFill>
                <a:latin typeface="Tahoma"/>
                <a:ea typeface="Tahoma"/>
              </a:rPr>
              <a:t>l</a:t>
            </a:r>
            <a:endParaRPr lang="pt-B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4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pt-BR" sz="2400" b="1" strike="noStrike" spc="-1" dirty="0">
                <a:solidFill>
                  <a:srgbClr val="000000"/>
                </a:solidFill>
                <a:latin typeface="Tahoma"/>
                <a:ea typeface="Tahoma"/>
              </a:rPr>
              <a:t> Lote 1 – Correia Pinto – Chapecó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endParaRPr lang="pt-BR" sz="2400" b="1" spc="-1" dirty="0">
              <a:solidFill>
                <a:srgbClr val="000000"/>
              </a:solidFill>
              <a:latin typeface="Tahoma"/>
              <a:ea typeface="Tahoma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pt-BR" sz="2400" b="1" strike="noStrike" spc="-1" dirty="0">
                <a:solidFill>
                  <a:srgbClr val="000000"/>
                </a:solidFill>
                <a:latin typeface="Tahoma"/>
                <a:ea typeface="Tahoma"/>
              </a:rPr>
              <a:t> Lote 4 – Araquari - Navegantes</a:t>
            </a:r>
            <a:endParaRPr lang="pt-B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4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/>
    </mc:Choice>
    <mc:Fallback xmlns:p15="http://schemas.microsoft.com/office/powerpoint/2012/main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 amt="7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Imagem 3"/>
          <p:cNvPicPr/>
          <p:nvPr/>
        </p:nvPicPr>
        <p:blipFill>
          <a:blip r:embed="rId3"/>
          <a:stretch/>
        </p:blipFill>
        <p:spPr>
          <a:xfrm>
            <a:off x="10451880" y="130680"/>
            <a:ext cx="1739520" cy="966240"/>
          </a:xfrm>
          <a:prstGeom prst="rect">
            <a:avLst/>
          </a:prstGeom>
          <a:ln w="0">
            <a:noFill/>
          </a:ln>
        </p:spPr>
      </p:pic>
      <p:sp>
        <p:nvSpPr>
          <p:cNvPr id="2" name="Retângulo 1"/>
          <p:cNvSpPr/>
          <p:nvPr/>
        </p:nvSpPr>
        <p:spPr>
          <a:xfrm>
            <a:off x="3048000" y="80648"/>
            <a:ext cx="6096000" cy="63103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100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Modal Ferroviário</a:t>
            </a:r>
            <a:endParaRPr lang="pt-BR" sz="1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1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1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Em fase de licitação para a contratação dos projetos</a:t>
            </a:r>
            <a:endParaRPr lang="pt-BR" sz="1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1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1.1. Corredor Ferroviário de SC, Trecho entre Chapecó e Correia </a:t>
            </a:r>
            <a:r>
              <a:rPr lang="pt-BR" sz="11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Pinto (LOTE 1)</a:t>
            </a:r>
            <a:endParaRPr lang="pt-BR" sz="1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pt-BR" sz="11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pt-BR" sz="11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Autos do SIE 25508/2021 (lote 1),</a:t>
            </a:r>
            <a:endParaRPr lang="pt-BR" sz="1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Contratação para a elaboração de projeto básico,</a:t>
            </a:r>
            <a:endParaRPr lang="pt-BR" sz="1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Extensão estimada: 319 km,</a:t>
            </a:r>
            <a:endParaRPr lang="pt-BR" sz="1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Orçamento básico (mês base: janeiro de 2021) de R$ 51.986.547,69 </a:t>
            </a:r>
            <a:endParaRPr lang="pt-BR" sz="1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Prazo de execução, do projeto básico, de 24 meses,</a:t>
            </a:r>
            <a:endParaRPr lang="pt-BR" sz="1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Propostas vencedora até o sétimo colocado: varia de R$ 25.998.472,27 (lance válido) a R$ 43.921.384,72</a:t>
            </a:r>
            <a:endParaRPr lang="pt-BR" sz="1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Até a presente data, a licitação está em fase recursal</a:t>
            </a:r>
            <a:endParaRPr lang="pt-BR" sz="1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1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1.2. Ferrovia dos Portos, Trecho entre Araquari e </a:t>
            </a:r>
            <a:r>
              <a:rPr lang="pt-BR" sz="11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Navegantes (LOTE 2)</a:t>
            </a:r>
            <a:endParaRPr lang="pt-BR" sz="1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pt-BR" sz="11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pt-BR" sz="11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Autos do SIE 25508/2021 (lote 2),</a:t>
            </a:r>
            <a:endParaRPr lang="pt-BR" sz="1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Contratação para a elaboração de projeto executivo,</a:t>
            </a:r>
            <a:endParaRPr lang="pt-BR" sz="1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Extensão estimada: 62 km,</a:t>
            </a:r>
            <a:endParaRPr lang="pt-BR" sz="1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Orçamento básico (mês base: janeiro de 2021) de R$ 11.173.068,16</a:t>
            </a:r>
            <a:endParaRPr lang="pt-BR" sz="1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Prazo de execução, do projeto </a:t>
            </a:r>
            <a:r>
              <a:rPr lang="pt-BR" sz="11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executivo, </a:t>
            </a:r>
            <a:r>
              <a:rPr lang="pt-BR" sz="11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24 meses,</a:t>
            </a:r>
            <a:endParaRPr lang="pt-BR" sz="1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Proposta vencedora até o sétimo colocado: R$ 7.998.743.59 (lance válido) a R$ 9.468.353,71</a:t>
            </a:r>
            <a:endParaRPr lang="pt-BR" sz="1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Até a presente data, a licitação está em fase recursal</a:t>
            </a:r>
            <a:endParaRPr lang="pt-BR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23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/>
    </mc:Choice>
    <mc:Fallback xmlns:p15="http://schemas.microsoft.com/office/powerpoint/2012/main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 amt="7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Imagem 3"/>
          <p:cNvPicPr/>
          <p:nvPr/>
        </p:nvPicPr>
        <p:blipFill>
          <a:blip r:embed="rId3"/>
          <a:stretch/>
        </p:blipFill>
        <p:spPr>
          <a:xfrm>
            <a:off x="0" y="5404515"/>
            <a:ext cx="1739520" cy="966240"/>
          </a:xfrm>
          <a:prstGeom prst="rect">
            <a:avLst/>
          </a:prstGeom>
          <a:ln w="0">
            <a:noFill/>
          </a:ln>
        </p:spPr>
      </p:pic>
      <p:sp>
        <p:nvSpPr>
          <p:cNvPr id="53" name="Retângulo 8"/>
          <p:cNvSpPr/>
          <p:nvPr/>
        </p:nvSpPr>
        <p:spPr>
          <a:xfrm>
            <a:off x="-1333080" y="383040"/>
            <a:ext cx="7813080" cy="51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800" b="1" strike="noStrike" spc="-1">
                <a:solidFill>
                  <a:srgbClr val="000000"/>
                </a:solidFill>
                <a:latin typeface="Tahoma"/>
                <a:ea typeface="Tahoma"/>
              </a:rPr>
              <a:t>Ferrovia dos Portos Norte</a:t>
            </a:r>
            <a:endParaRPr lang="pt-BR" sz="2800" b="0" strike="noStrike" spc="-1">
              <a:latin typeface="Arial"/>
            </a:endParaRPr>
          </a:p>
        </p:txBody>
      </p:sp>
      <p:sp>
        <p:nvSpPr>
          <p:cNvPr id="55" name="Retângulo 6"/>
          <p:cNvSpPr/>
          <p:nvPr/>
        </p:nvSpPr>
        <p:spPr>
          <a:xfrm>
            <a:off x="8616661" y="3626204"/>
            <a:ext cx="3443288" cy="452286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pt-BR" b="1" strike="noStrike" spc="-1" dirty="0">
                <a:solidFill>
                  <a:srgbClr val="000000"/>
                </a:solidFill>
                <a:latin typeface="Tahoma"/>
                <a:ea typeface="Tahoma"/>
              </a:rPr>
              <a:t> Acesso ferroviário aos portos </a:t>
            </a:r>
            <a:endParaRPr lang="pt-BR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pt-BR" b="1" strike="noStrike" spc="-1" dirty="0">
                <a:solidFill>
                  <a:srgbClr val="000000"/>
                </a:solidFill>
                <a:latin typeface="Tahoma"/>
                <a:ea typeface="Tahoma"/>
              </a:rPr>
              <a:t> Projeto Básico e Executivo</a:t>
            </a:r>
            <a:endParaRPr lang="pt-BR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pt-BR" b="1" strike="noStrike" spc="-1" dirty="0">
                <a:solidFill>
                  <a:srgbClr val="000000"/>
                </a:solidFill>
                <a:latin typeface="Tahoma"/>
                <a:ea typeface="Tahoma"/>
              </a:rPr>
              <a:t> Araquari - Navegantes</a:t>
            </a:r>
            <a:endParaRPr lang="pt-BR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endParaRPr lang="pt-BR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pt-BR" b="1" strike="noStrike" spc="-1" dirty="0">
                <a:solidFill>
                  <a:srgbClr val="000000"/>
                </a:solidFill>
                <a:latin typeface="Tahoma"/>
                <a:ea typeface="Tahoma"/>
              </a:rPr>
              <a:t>Terminais </a:t>
            </a:r>
            <a:r>
              <a:rPr lang="pt-BR" b="1" strike="noStrike" spc="-1" dirty="0" err="1">
                <a:solidFill>
                  <a:srgbClr val="000000"/>
                </a:solidFill>
                <a:latin typeface="Tahoma"/>
                <a:ea typeface="Tahoma"/>
              </a:rPr>
              <a:t>Hidroferroviário</a:t>
            </a:r>
            <a:endParaRPr lang="pt-BR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endParaRPr lang="pt-BR" sz="1800" b="0" strike="noStrike" spc="-1" dirty="0">
              <a:latin typeface="Arial"/>
            </a:endParaRPr>
          </a:p>
          <a:p>
            <a:pPr marL="360">
              <a:lnSpc>
                <a:spcPct val="100000"/>
              </a:lnSpc>
              <a:buClr>
                <a:srgbClr val="000000"/>
              </a:buClr>
            </a:pPr>
            <a:endParaRPr lang="pt-BR" sz="18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endParaRPr lang="pt-B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 dirty="0">
              <a:latin typeface="Arial"/>
            </a:endParaRPr>
          </a:p>
        </p:txBody>
      </p:sp>
      <p:pic>
        <p:nvPicPr>
          <p:cNvPr id="58" name="Imagem 57"/>
          <p:cNvPicPr/>
          <p:nvPr/>
        </p:nvPicPr>
        <p:blipFill>
          <a:blip r:embed="rId4"/>
          <a:stretch/>
        </p:blipFill>
        <p:spPr>
          <a:xfrm>
            <a:off x="165045" y="1009656"/>
            <a:ext cx="3245504" cy="3862381"/>
          </a:xfrm>
          <a:prstGeom prst="rect">
            <a:avLst/>
          </a:prstGeom>
          <a:ln w="0">
            <a:noFill/>
          </a:ln>
          <a:scene3d>
            <a:camera prst="orthographicFront"/>
            <a:lightRig rig="threePt" dir="t"/>
          </a:scene3d>
          <a:sp3d contourW="25400"/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519413"/>
              </p:ext>
            </p:extLst>
          </p:nvPr>
        </p:nvGraphicFramePr>
        <p:xfrm>
          <a:off x="5096135" y="492572"/>
          <a:ext cx="6209779" cy="2282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7118">
                  <a:extLst>
                    <a:ext uri="{9D8B030D-6E8A-4147-A177-3AD203B41FA5}">
                      <a16:colId xmlns:a16="http://schemas.microsoft.com/office/drawing/2014/main" val="3617745626"/>
                    </a:ext>
                  </a:extLst>
                </a:gridCol>
                <a:gridCol w="1223187">
                  <a:extLst>
                    <a:ext uri="{9D8B030D-6E8A-4147-A177-3AD203B41FA5}">
                      <a16:colId xmlns:a16="http://schemas.microsoft.com/office/drawing/2014/main" val="3862889662"/>
                    </a:ext>
                  </a:extLst>
                </a:gridCol>
                <a:gridCol w="1595562">
                  <a:extLst>
                    <a:ext uri="{9D8B030D-6E8A-4147-A177-3AD203B41FA5}">
                      <a16:colId xmlns:a16="http://schemas.microsoft.com/office/drawing/2014/main" val="641423435"/>
                    </a:ext>
                  </a:extLst>
                </a:gridCol>
                <a:gridCol w="1241956">
                  <a:extLst>
                    <a:ext uri="{9D8B030D-6E8A-4147-A177-3AD203B41FA5}">
                      <a16:colId xmlns:a16="http://schemas.microsoft.com/office/drawing/2014/main" val="1994284819"/>
                    </a:ext>
                  </a:extLst>
                </a:gridCol>
                <a:gridCol w="1241956">
                  <a:extLst>
                    <a:ext uri="{9D8B030D-6E8A-4147-A177-3AD203B41FA5}">
                      <a16:colId xmlns:a16="http://schemas.microsoft.com/office/drawing/2014/main" val="1565187160"/>
                    </a:ext>
                  </a:extLst>
                </a:gridCol>
              </a:tblGrid>
              <a:tr h="735895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Ano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Porto  de Itapoá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Porto  de Navegantes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Porto de Itajaí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Porto de Imbituba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0382351"/>
                  </a:ext>
                </a:extLst>
              </a:tr>
              <a:tr h="540448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8.026.562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  8.136.804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5.979.699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759.235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475945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8.693.799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12.382.485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5.822.791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822.661 </a:t>
                      </a:r>
                    </a:p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1029369"/>
                  </a:ext>
                </a:extLst>
              </a:tr>
              <a:tr h="294358"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fonte: ANTAQ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contêiner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Valores em t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6531121"/>
                  </a:ext>
                </a:extLst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384178"/>
              </p:ext>
            </p:extLst>
          </p:nvPr>
        </p:nvGraphicFramePr>
        <p:xfrm>
          <a:off x="1787797" y="4963075"/>
          <a:ext cx="6311900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5950">
                  <a:extLst>
                    <a:ext uri="{9D8B030D-6E8A-4147-A177-3AD203B41FA5}">
                      <a16:colId xmlns:a16="http://schemas.microsoft.com/office/drawing/2014/main" val="3450001154"/>
                    </a:ext>
                  </a:extLst>
                </a:gridCol>
                <a:gridCol w="3155950">
                  <a:extLst>
                    <a:ext uri="{9D8B030D-6E8A-4147-A177-3AD203B41FA5}">
                      <a16:colId xmlns:a16="http://schemas.microsoft.com/office/drawing/2014/main" val="421042398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Portos/Estado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Contêiner   em t  - 2021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7972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Santos/SP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47.697.849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704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Portos de Santa Catarina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27.721.736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0774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Paranaguá/PR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11.499.949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89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Rio Grande/RS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  7.351.413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2828710"/>
                  </a:ext>
                </a:extLst>
              </a:tr>
            </a:tbl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102640"/>
              </p:ext>
            </p:extLst>
          </p:nvPr>
        </p:nvGraphicFramePr>
        <p:xfrm>
          <a:off x="3532909" y="3001219"/>
          <a:ext cx="486294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1473">
                  <a:extLst>
                    <a:ext uri="{9D8B030D-6E8A-4147-A177-3AD203B41FA5}">
                      <a16:colId xmlns:a16="http://schemas.microsoft.com/office/drawing/2014/main" val="2538908933"/>
                    </a:ext>
                  </a:extLst>
                </a:gridCol>
                <a:gridCol w="2431473">
                  <a:extLst>
                    <a:ext uri="{9D8B030D-6E8A-4147-A177-3AD203B41FA5}">
                      <a16:colId xmlns:a16="http://schemas.microsoft.com/office/drawing/2014/main" val="6397588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Portos Catarinenses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Origem ou destino 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0114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22.659.281 t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Santa</a:t>
                      </a:r>
                      <a:r>
                        <a:rPr lang="pt-BR" baseline="0" dirty="0" smtClean="0"/>
                        <a:t> Catarina  34 %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65698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43.030.533 t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Outros estados  66 %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0580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65.689.814 t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Total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058266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/>
    </mc:Choice>
    <mc:Fallback xmlns:p15="http://schemas.microsoft.com/office/powerpoint/2012/main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 amt="7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Imagem 3"/>
          <p:cNvPicPr/>
          <p:nvPr/>
        </p:nvPicPr>
        <p:blipFill>
          <a:blip r:embed="rId3"/>
          <a:stretch/>
        </p:blipFill>
        <p:spPr>
          <a:xfrm>
            <a:off x="10451880" y="130680"/>
            <a:ext cx="1739520" cy="966240"/>
          </a:xfrm>
          <a:prstGeom prst="rect">
            <a:avLst/>
          </a:prstGeom>
          <a:ln w="0">
            <a:noFill/>
          </a:ln>
        </p:spPr>
      </p:pic>
      <p:sp>
        <p:nvSpPr>
          <p:cNvPr id="54" name="Retângulo 5"/>
          <p:cNvSpPr/>
          <p:nvPr/>
        </p:nvSpPr>
        <p:spPr>
          <a:xfrm>
            <a:off x="6568151" y="1789807"/>
            <a:ext cx="5023628" cy="31378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pt-BR" sz="1800" b="1" strike="noStrike" spc="-1" dirty="0">
                <a:solidFill>
                  <a:srgbClr val="000000"/>
                </a:solidFill>
                <a:latin typeface="Tahoma"/>
                <a:ea typeface="Tahoma"/>
              </a:rPr>
              <a:t>Acesso ferroviário ao Oeste</a:t>
            </a:r>
            <a:endParaRPr lang="pt-B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pt-BR" sz="1800" b="1" strike="noStrike" spc="-1" dirty="0">
                <a:solidFill>
                  <a:srgbClr val="000000"/>
                </a:solidFill>
                <a:latin typeface="Tahoma"/>
                <a:ea typeface="Tahoma"/>
              </a:rPr>
              <a:t>Projeto Básico</a:t>
            </a:r>
            <a:endParaRPr lang="pt-B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pt-BR" sz="1800" b="1" strike="noStrike" spc="-1" dirty="0">
                <a:solidFill>
                  <a:srgbClr val="000000"/>
                </a:solidFill>
                <a:latin typeface="Tahoma"/>
                <a:ea typeface="Tahoma"/>
              </a:rPr>
              <a:t>Tronco Sul - Chapecó</a:t>
            </a:r>
            <a:endParaRPr lang="pt-B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pt-BR" sz="1800" b="1" strike="noStrike" spc="-1" dirty="0">
                <a:solidFill>
                  <a:srgbClr val="000000"/>
                </a:solidFill>
                <a:latin typeface="Tahoma"/>
                <a:ea typeface="Tahoma"/>
              </a:rPr>
              <a:t>Terminais </a:t>
            </a:r>
            <a:r>
              <a:rPr lang="pt-BR" sz="1800" b="1" strike="noStrike" spc="-1" dirty="0" smtClean="0">
                <a:solidFill>
                  <a:srgbClr val="000000"/>
                </a:solidFill>
                <a:latin typeface="Tahoma"/>
                <a:ea typeface="Tahoma"/>
              </a:rPr>
              <a:t>Rodoferroviários</a:t>
            </a:r>
            <a:endParaRPr lang="pt-BR" sz="1800" b="0" strike="noStrike" spc="-1" dirty="0">
              <a:latin typeface="Arial"/>
            </a:endParaRPr>
          </a:p>
          <a:p>
            <a:pPr marL="360">
              <a:lnSpc>
                <a:spcPct val="100000"/>
              </a:lnSpc>
              <a:buClr>
                <a:srgbClr val="000000"/>
              </a:buClr>
            </a:pPr>
            <a:endParaRPr lang="pt-B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 dirty="0">
              <a:latin typeface="Arial"/>
            </a:endParaRPr>
          </a:p>
        </p:txBody>
      </p:sp>
      <p:sp>
        <p:nvSpPr>
          <p:cNvPr id="56" name="Retângulo 7"/>
          <p:cNvSpPr/>
          <p:nvPr/>
        </p:nvSpPr>
        <p:spPr>
          <a:xfrm>
            <a:off x="2129940" y="355320"/>
            <a:ext cx="7440120" cy="51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800" b="1" strike="noStrike" spc="-1" dirty="0">
                <a:solidFill>
                  <a:srgbClr val="000000"/>
                </a:solidFill>
                <a:latin typeface="Tahoma"/>
                <a:ea typeface="Tahoma"/>
              </a:rPr>
              <a:t>Corredor Ferroviário de SC</a:t>
            </a:r>
            <a:endParaRPr lang="pt-BR" sz="2800" b="0" strike="noStrike" spc="-1" dirty="0">
              <a:latin typeface="Arial"/>
            </a:endParaRPr>
          </a:p>
        </p:txBody>
      </p:sp>
      <p:pic>
        <p:nvPicPr>
          <p:cNvPr id="57" name="Imagem 56"/>
          <p:cNvPicPr/>
          <p:nvPr/>
        </p:nvPicPr>
        <p:blipFill>
          <a:blip r:embed="rId4"/>
          <a:stretch/>
        </p:blipFill>
        <p:spPr>
          <a:xfrm>
            <a:off x="365759" y="1350498"/>
            <a:ext cx="5430129" cy="2461847"/>
          </a:xfrm>
          <a:prstGeom prst="rect">
            <a:avLst/>
          </a:prstGeom>
          <a:ln w="0">
            <a:noFill/>
          </a:ln>
          <a:scene3d>
            <a:camera prst="orthographicFront"/>
            <a:lightRig rig="threePt" dir="t"/>
          </a:scene3d>
          <a:sp3d contourW="25400"/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499323"/>
              </p:ext>
            </p:extLst>
          </p:nvPr>
        </p:nvGraphicFramePr>
        <p:xfrm>
          <a:off x="6568151" y="4547261"/>
          <a:ext cx="3763889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7100">
                  <a:extLst>
                    <a:ext uri="{9D8B030D-6E8A-4147-A177-3AD203B41FA5}">
                      <a16:colId xmlns:a16="http://schemas.microsoft.com/office/drawing/2014/main" val="4237920860"/>
                    </a:ext>
                  </a:extLst>
                </a:gridCol>
                <a:gridCol w="1566789">
                  <a:extLst>
                    <a:ext uri="{9D8B030D-6E8A-4147-A177-3AD203B41FA5}">
                      <a16:colId xmlns:a16="http://schemas.microsoft.com/office/drawing/2014/main" val="13831903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Comércio Exterior  2021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 Santa Catarina</a:t>
                      </a:r>
                      <a:r>
                        <a:rPr lang="pt-BR" baseline="0" dirty="0" smtClean="0"/>
                        <a:t> 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9913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exportação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14.426.567 t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135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importação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  8.232.714</a:t>
                      </a:r>
                      <a:r>
                        <a:rPr lang="pt-BR" baseline="0" dirty="0" smtClean="0"/>
                        <a:t> t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4558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total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22.659.281 t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670718"/>
                  </a:ext>
                </a:extLst>
              </a:tr>
            </a:tbl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892448"/>
              </p:ext>
            </p:extLst>
          </p:nvPr>
        </p:nvGraphicFramePr>
        <p:xfrm>
          <a:off x="979550" y="4125621"/>
          <a:ext cx="4202545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2545">
                  <a:extLst>
                    <a:ext uri="{9D8B030D-6E8A-4147-A177-3AD203B41FA5}">
                      <a16:colId xmlns:a16="http://schemas.microsoft.com/office/drawing/2014/main" val="12607825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Potencial de Carga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4126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Grãos para a agroindústria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2914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Mercado Interno</a:t>
                      </a:r>
                      <a:r>
                        <a:rPr lang="pt-BR" baseline="0" dirty="0" smtClean="0"/>
                        <a:t> de aves e suínos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673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Exportação de aves e suínos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912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Indústria de madeira e papel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0761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Importação de insumos industriais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1297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Mercado Interno de insumos industrias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7229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219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/>
    </mc:Choice>
    <mc:Fallback xmlns:p15="http://schemas.microsoft.com/office/powerpoint/2012/main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 amt="7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Imagem 3"/>
          <p:cNvPicPr/>
          <p:nvPr/>
        </p:nvPicPr>
        <p:blipFill>
          <a:blip r:embed="rId3"/>
          <a:stretch/>
        </p:blipFill>
        <p:spPr>
          <a:xfrm>
            <a:off x="10451880" y="130680"/>
            <a:ext cx="1739520" cy="966240"/>
          </a:xfrm>
          <a:prstGeom prst="rect">
            <a:avLst/>
          </a:prstGeom>
          <a:ln w="0">
            <a:noFill/>
          </a:ln>
        </p:spPr>
      </p:pic>
      <p:sp>
        <p:nvSpPr>
          <p:cNvPr id="248" name="Retângulo 8"/>
          <p:cNvSpPr/>
          <p:nvPr/>
        </p:nvSpPr>
        <p:spPr>
          <a:xfrm>
            <a:off x="-923760" y="2861280"/>
            <a:ext cx="648828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400" b="1" spc="-1" dirty="0">
                <a:solidFill>
                  <a:srgbClr val="000000"/>
                </a:solidFill>
                <a:latin typeface="Tahoma"/>
                <a:ea typeface="Tahoma"/>
              </a:rPr>
              <a:t>    Lote 1 – Correia Pinto - Chapecó</a:t>
            </a:r>
            <a:endParaRPr lang="pt-BR" sz="2400" b="0" strike="noStrike" spc="-1" dirty="0">
              <a:latin typeface="Arial"/>
            </a:endParaRPr>
          </a:p>
        </p:txBody>
      </p:sp>
      <p:sp>
        <p:nvSpPr>
          <p:cNvPr id="250" name="Retângulo 6"/>
          <p:cNvSpPr/>
          <p:nvPr/>
        </p:nvSpPr>
        <p:spPr>
          <a:xfrm>
            <a:off x="4824720" y="2107080"/>
            <a:ext cx="9955440" cy="13835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t-BR" sz="2800" b="1" strike="noStrike" spc="-1" dirty="0">
                <a:solidFill>
                  <a:srgbClr val="000000"/>
                </a:solidFill>
                <a:latin typeface="Tahoma"/>
                <a:ea typeface="Tahoma"/>
              </a:rPr>
              <a:t>   51.986.547,69 (em R$)</a:t>
            </a:r>
            <a:endParaRPr lang="pt-BR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800" b="0" strike="noStrike" spc="-1" dirty="0">
                <a:latin typeface="Arial"/>
              </a:rPr>
              <a:t>   </a:t>
            </a:r>
            <a:r>
              <a:rPr lang="pt-BR" sz="2400" b="0" strike="noStrike" spc="-1" dirty="0">
                <a:latin typeface="Arial"/>
              </a:rPr>
              <a:t>Projeto Básico / 319 Km</a:t>
            </a:r>
          </a:p>
          <a:p>
            <a:pPr>
              <a:lnSpc>
                <a:spcPct val="100000"/>
              </a:lnSpc>
            </a:pPr>
            <a:endParaRPr lang="pt-BR" sz="2800" b="0" strike="noStrike" spc="-1" dirty="0">
              <a:latin typeface="Arial"/>
            </a:endParaRPr>
          </a:p>
        </p:txBody>
      </p:sp>
      <p:sp>
        <p:nvSpPr>
          <p:cNvPr id="251" name="Retângulo 7"/>
          <p:cNvSpPr/>
          <p:nvPr/>
        </p:nvSpPr>
        <p:spPr>
          <a:xfrm>
            <a:off x="-923760" y="5662800"/>
            <a:ext cx="617832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400" b="1" strike="noStrike" spc="-1" dirty="0">
                <a:latin typeface="Arial"/>
              </a:rPr>
              <a:t> Lote 4: </a:t>
            </a:r>
            <a:r>
              <a:rPr lang="pt-BR" sz="2400" b="1" spc="-1" dirty="0">
                <a:solidFill>
                  <a:srgbClr val="000000"/>
                </a:solidFill>
                <a:latin typeface="Tahoma"/>
                <a:ea typeface="Tahoma"/>
              </a:rPr>
              <a:t>Araquari</a:t>
            </a:r>
            <a:r>
              <a:rPr lang="pt-BR" sz="2400" b="1" strike="noStrike" spc="-1" dirty="0">
                <a:latin typeface="Arial"/>
              </a:rPr>
              <a:t> - Navegantes</a:t>
            </a:r>
          </a:p>
        </p:txBody>
      </p:sp>
      <p:sp>
        <p:nvSpPr>
          <p:cNvPr id="253" name="Retângulo 10"/>
          <p:cNvSpPr/>
          <p:nvPr/>
        </p:nvSpPr>
        <p:spPr>
          <a:xfrm>
            <a:off x="5006880" y="4488120"/>
            <a:ext cx="9955440" cy="175287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t-BR" sz="2800" b="1" spc="-1" dirty="0">
                <a:solidFill>
                  <a:srgbClr val="000000"/>
                </a:solidFill>
                <a:latin typeface="Tahoma"/>
                <a:ea typeface="Tahoma"/>
              </a:rPr>
              <a:t>   </a:t>
            </a:r>
          </a:p>
          <a:p>
            <a:pPr>
              <a:lnSpc>
                <a:spcPct val="100000"/>
              </a:lnSpc>
            </a:pPr>
            <a:r>
              <a:rPr lang="pt-BR" sz="2800" b="1" spc="-1" dirty="0">
                <a:solidFill>
                  <a:srgbClr val="000000"/>
                </a:solidFill>
                <a:latin typeface="Tahoma"/>
                <a:ea typeface="Tahoma"/>
              </a:rPr>
              <a:t>  11.173.068,16</a:t>
            </a:r>
            <a:r>
              <a:rPr lang="pt-BR" sz="2800" b="1" strike="noStrike" spc="-1" dirty="0">
                <a:solidFill>
                  <a:srgbClr val="000000"/>
                </a:solidFill>
                <a:latin typeface="Tahoma"/>
                <a:ea typeface="Tahoma"/>
              </a:rPr>
              <a:t> (em R$)</a:t>
            </a:r>
            <a:endParaRPr lang="pt-BR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400" b="0" strike="noStrike" spc="-1" dirty="0">
                <a:latin typeface="Arial"/>
              </a:rPr>
              <a:t>    </a:t>
            </a:r>
            <a:r>
              <a:rPr lang="pt-BR" sz="2400" b="0" strike="noStrike" spc="-1" dirty="0">
                <a:latin typeface="Arial"/>
              </a:rPr>
              <a:t>Projeto Executivo / 62 Km</a:t>
            </a:r>
          </a:p>
          <a:p>
            <a:pPr>
              <a:lnSpc>
                <a:spcPct val="100000"/>
              </a:lnSpc>
            </a:pPr>
            <a:endParaRPr lang="pt-BR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400" b="0" strike="noStrike" spc="-1" dirty="0">
                <a:latin typeface="Arial"/>
              </a:rPr>
              <a:t> </a:t>
            </a:r>
          </a:p>
        </p:txBody>
      </p:sp>
      <p:sp>
        <p:nvSpPr>
          <p:cNvPr id="254" name="Conector reto 2"/>
          <p:cNvSpPr/>
          <p:nvPr/>
        </p:nvSpPr>
        <p:spPr>
          <a:xfrm>
            <a:off x="5114923" y="1614488"/>
            <a:ext cx="14290" cy="1876132"/>
          </a:xfrm>
          <a:prstGeom prst="line">
            <a:avLst/>
          </a:prstGeom>
          <a:ln w="3492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5" name="Conector reto 11"/>
          <p:cNvSpPr/>
          <p:nvPr/>
        </p:nvSpPr>
        <p:spPr>
          <a:xfrm>
            <a:off x="5241352" y="4192821"/>
            <a:ext cx="360" cy="1939680"/>
          </a:xfrm>
          <a:prstGeom prst="line">
            <a:avLst/>
          </a:prstGeom>
          <a:ln w="3492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6" name="Elipse 12"/>
          <p:cNvSpPr/>
          <p:nvPr/>
        </p:nvSpPr>
        <p:spPr>
          <a:xfrm>
            <a:off x="437760" y="130680"/>
            <a:ext cx="1332000" cy="118116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57" name="Imagem 13"/>
          <p:cNvPicPr/>
          <p:nvPr/>
        </p:nvPicPr>
        <p:blipFill>
          <a:blip r:embed="rId4"/>
          <a:stretch/>
        </p:blipFill>
        <p:spPr>
          <a:xfrm>
            <a:off x="639360" y="330840"/>
            <a:ext cx="945000" cy="795240"/>
          </a:xfrm>
          <a:prstGeom prst="rect">
            <a:avLst/>
          </a:prstGeom>
          <a:ln w="0">
            <a:noFill/>
          </a:ln>
        </p:spPr>
      </p:pic>
      <p:sp>
        <p:nvSpPr>
          <p:cNvPr id="258" name="CaixaDeTexto 14"/>
          <p:cNvSpPr/>
          <p:nvPr/>
        </p:nvSpPr>
        <p:spPr>
          <a:xfrm>
            <a:off x="1971720" y="444600"/>
            <a:ext cx="822960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t-BR" sz="3600" b="0" strike="noStrike" spc="-1">
                <a:solidFill>
                  <a:srgbClr val="000000"/>
                </a:solidFill>
                <a:latin typeface="Calibri"/>
              </a:rPr>
              <a:t>Quadro de Investimentos</a:t>
            </a:r>
            <a:endParaRPr lang="pt-BR" sz="3600" b="0" strike="noStrike" spc="-1">
              <a:latin typeface="Arial"/>
            </a:endParaRPr>
          </a:p>
        </p:txBody>
      </p:sp>
      <p:sp>
        <p:nvSpPr>
          <p:cNvPr id="260" name="Conector reto 17"/>
          <p:cNvSpPr/>
          <p:nvPr/>
        </p:nvSpPr>
        <p:spPr>
          <a:xfrm>
            <a:off x="9357004" y="2704544"/>
            <a:ext cx="360" cy="1939320"/>
          </a:xfrm>
          <a:prstGeom prst="line">
            <a:avLst/>
          </a:prstGeom>
          <a:ln w="3492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1" name="Retângulo 18"/>
          <p:cNvSpPr/>
          <p:nvPr/>
        </p:nvSpPr>
        <p:spPr>
          <a:xfrm>
            <a:off x="8768520" y="3435480"/>
            <a:ext cx="9955440" cy="224531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t-BR" sz="2800" b="1" strike="noStrike" spc="-1" dirty="0">
                <a:solidFill>
                  <a:srgbClr val="000000"/>
                </a:solidFill>
                <a:latin typeface="Tahoma"/>
                <a:ea typeface="Tahoma"/>
              </a:rPr>
              <a:t>      63.159.615,85</a:t>
            </a:r>
          </a:p>
          <a:p>
            <a:pPr>
              <a:lnSpc>
                <a:spcPct val="100000"/>
              </a:lnSpc>
            </a:pPr>
            <a:r>
              <a:rPr lang="pt-BR" sz="2800" b="1" strike="noStrike" spc="-1" dirty="0">
                <a:solidFill>
                  <a:srgbClr val="000000"/>
                </a:solidFill>
                <a:latin typeface="Tahoma"/>
                <a:ea typeface="Tahoma"/>
              </a:rPr>
              <a:t>            (em R$)</a:t>
            </a:r>
            <a:endParaRPr lang="pt-BR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800" b="0" strike="noStrike" spc="-1" dirty="0">
              <a:latin typeface="Arial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5766" y="3490620"/>
            <a:ext cx="1624346" cy="217218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328" y="1394526"/>
            <a:ext cx="3847085" cy="1425377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4406490" y="6486143"/>
            <a:ext cx="6915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Edital aberto: entrega das propostas dia 6 de maio de 2022</a:t>
            </a:r>
            <a:endParaRPr lang="pt-B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/>
    </mc:Choice>
    <mc:Fallback xmlns:p15="http://schemas.microsoft.com/office/powerpoint/2012/main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 amt="7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Imagem 3"/>
          <p:cNvPicPr/>
          <p:nvPr/>
        </p:nvPicPr>
        <p:blipFill>
          <a:blip r:embed="rId3"/>
          <a:stretch/>
        </p:blipFill>
        <p:spPr>
          <a:xfrm>
            <a:off x="10451880" y="130680"/>
            <a:ext cx="1739520" cy="966240"/>
          </a:xfrm>
          <a:prstGeom prst="rect">
            <a:avLst/>
          </a:prstGeom>
          <a:ln w="0">
            <a:noFill/>
          </a:ln>
        </p:spPr>
      </p:pic>
      <p:sp>
        <p:nvSpPr>
          <p:cNvPr id="101" name="Retângulo 8"/>
          <p:cNvSpPr/>
          <p:nvPr/>
        </p:nvSpPr>
        <p:spPr>
          <a:xfrm>
            <a:off x="1133454" y="613800"/>
            <a:ext cx="7813080" cy="760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4400" b="1" spc="-1" dirty="0">
                <a:solidFill>
                  <a:srgbClr val="000000"/>
                </a:solidFill>
                <a:latin typeface="Tahoma"/>
                <a:ea typeface="Tahoma"/>
              </a:rPr>
              <a:t>2ª Etapa - 2022</a:t>
            </a:r>
            <a:endParaRPr lang="pt-BR" sz="4400" b="0" strike="noStrike" spc="-1" dirty="0">
              <a:latin typeface="Arial"/>
            </a:endParaRPr>
          </a:p>
        </p:txBody>
      </p:sp>
      <p:sp>
        <p:nvSpPr>
          <p:cNvPr id="102" name="Retângulo 5"/>
          <p:cNvSpPr/>
          <p:nvPr/>
        </p:nvSpPr>
        <p:spPr>
          <a:xfrm>
            <a:off x="1483920" y="2256840"/>
            <a:ext cx="9955440" cy="304553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60">
              <a:lnSpc>
                <a:spcPct val="100000"/>
              </a:lnSpc>
              <a:buClr>
                <a:srgbClr val="D9D9D9"/>
              </a:buClr>
            </a:pPr>
            <a:endParaRPr lang="pt-B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4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pt-BR" sz="2400" b="1" strike="noStrike" spc="-1" dirty="0">
                <a:solidFill>
                  <a:srgbClr val="000000"/>
                </a:solidFill>
                <a:latin typeface="Tahoma"/>
                <a:ea typeface="Tahoma"/>
              </a:rPr>
              <a:t> Lote 2 – Navegantes - Correia Pinto 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endParaRPr lang="pt-BR" sz="2400" b="1" spc="-1" dirty="0">
              <a:solidFill>
                <a:srgbClr val="000000"/>
              </a:solidFill>
              <a:latin typeface="Tahoma"/>
              <a:ea typeface="Tahoma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pt-BR" sz="2400" b="1" strike="noStrike" spc="-1" dirty="0">
                <a:solidFill>
                  <a:srgbClr val="000000"/>
                </a:solidFill>
                <a:latin typeface="Tahoma"/>
                <a:ea typeface="Tahoma"/>
              </a:rPr>
              <a:t> Lote 3 – Tubarão – Rio do Sul</a:t>
            </a:r>
            <a:endParaRPr lang="pt-B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156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/>
    </mc:Choice>
    <mc:Fallback xmlns:p15="http://schemas.microsoft.com/office/powerpoint/2012/main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 amt="7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Imagem 3"/>
          <p:cNvPicPr/>
          <p:nvPr/>
        </p:nvPicPr>
        <p:blipFill>
          <a:blip r:embed="rId3"/>
          <a:stretch/>
        </p:blipFill>
        <p:spPr>
          <a:xfrm>
            <a:off x="10451880" y="130680"/>
            <a:ext cx="1739520" cy="966240"/>
          </a:xfrm>
          <a:prstGeom prst="rect">
            <a:avLst/>
          </a:prstGeom>
          <a:ln w="0">
            <a:noFill/>
          </a:ln>
        </p:spPr>
      </p:pic>
      <p:sp>
        <p:nvSpPr>
          <p:cNvPr id="101" name="Retângulo 8"/>
          <p:cNvSpPr/>
          <p:nvPr/>
        </p:nvSpPr>
        <p:spPr>
          <a:xfrm>
            <a:off x="1773824" y="171622"/>
            <a:ext cx="7813080" cy="144509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4400" b="1" spc="-1" dirty="0" smtClean="0">
                <a:solidFill>
                  <a:srgbClr val="000000"/>
                </a:solidFill>
                <a:latin typeface="Tahoma"/>
                <a:ea typeface="Tahoma"/>
              </a:rPr>
              <a:t>Marco Regulatório das Ferrovias</a:t>
            </a:r>
            <a:endParaRPr lang="pt-BR" sz="4400" b="0" strike="noStrike" spc="-1" dirty="0">
              <a:latin typeface="Arial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729346" y="1716328"/>
            <a:ext cx="52231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LEI Nº 14.273, DE 23 DE DEZEMBRO DE 2021</a:t>
            </a:r>
            <a:r>
              <a: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632364" y="2185270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Art. 1º  Esta Lei dispõe sobre a organização do transporte ferroviário, o uso da infraestrutura ferroviária, </a:t>
            </a:r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</a:rPr>
              <a:t>os tipos de outorga para a exploração indireta de ferrovias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em território nacional, as operações urbanísticas a elas associadas e dá outras providências.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632364" y="3762208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Art. 7º A exploração de ferrovias será executada pela União, pelo Distrito Federal e </a:t>
            </a:r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</a:rPr>
              <a:t>pelos Estados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e Municípios, no âmbito de suas respectivas competências, de forma:</a:t>
            </a:r>
            <a:endParaRPr lang="pt-BR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I - direta; ou</a:t>
            </a:r>
            <a:endParaRPr lang="pt-BR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II - indireta, </a:t>
            </a:r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</a:rPr>
              <a:t>por meio de autorização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ou concessão.</a:t>
            </a:r>
            <a:endParaRPr lang="pt-BR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632364" y="523953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Art. 8º A exploração indireta de ferrovias será exercida por operadora ferroviária:</a:t>
            </a:r>
            <a:endParaRPr lang="pt-BR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I - em regime privado, mediante </a:t>
            </a:r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</a:rPr>
              <a:t>outorga de autorização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;</a:t>
            </a:r>
            <a:endParaRPr lang="pt-BR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II - em regime público, mediante outorga de concessão.</a:t>
            </a:r>
            <a:endParaRPr lang="pt-BR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96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/>
    </mc:Choice>
    <mc:Fallback xmlns:p15="http://schemas.microsoft.com/office/powerpoint/2012/main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Imagem 3"/>
          <p:cNvPicPr/>
          <p:nvPr/>
        </p:nvPicPr>
        <p:blipFill>
          <a:blip r:embed="rId2"/>
          <a:stretch/>
        </p:blipFill>
        <p:spPr>
          <a:xfrm>
            <a:off x="10451880" y="130680"/>
            <a:ext cx="1739520" cy="966240"/>
          </a:xfrm>
          <a:prstGeom prst="rect">
            <a:avLst/>
          </a:prstGeom>
          <a:ln w="0">
            <a:noFill/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10" y="241517"/>
            <a:ext cx="9223195" cy="64779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/>
    </mc:Choice>
    <mc:Fallback xmlns:p15="http://schemas.microsoft.com/office/powerpoint/2012/main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 amt="7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Imagem 3"/>
          <p:cNvPicPr/>
          <p:nvPr/>
        </p:nvPicPr>
        <p:blipFill>
          <a:blip r:embed="rId3"/>
          <a:stretch/>
        </p:blipFill>
        <p:spPr>
          <a:xfrm>
            <a:off x="10451880" y="130680"/>
            <a:ext cx="1739520" cy="966240"/>
          </a:xfrm>
          <a:prstGeom prst="rect">
            <a:avLst/>
          </a:prstGeom>
          <a:ln w="0">
            <a:noFill/>
          </a:ln>
        </p:spPr>
      </p:pic>
      <p:sp>
        <p:nvSpPr>
          <p:cNvPr id="3" name="Retângulo 2"/>
          <p:cNvSpPr/>
          <p:nvPr/>
        </p:nvSpPr>
        <p:spPr>
          <a:xfrm>
            <a:off x="2147455" y="2080966"/>
            <a:ext cx="6096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400" b="1" dirty="0"/>
              <a:t>C</a:t>
            </a:r>
            <a:r>
              <a:rPr lang="pt-BR" sz="2400" b="1" dirty="0" smtClean="0"/>
              <a:t>ontratos de Adesão com a União Federal , através da SC Parcerias</a:t>
            </a:r>
          </a:p>
          <a:p>
            <a:endParaRPr lang="pt-BR" sz="2400" b="1" dirty="0" smtClean="0"/>
          </a:p>
          <a:p>
            <a:r>
              <a:rPr lang="pt-BR" sz="2400" b="1" dirty="0" smtClean="0"/>
              <a:t>Real </a:t>
            </a:r>
            <a:r>
              <a:rPr lang="pt-BR" sz="2400" b="1" dirty="0"/>
              <a:t>objeto do </a:t>
            </a:r>
            <a:r>
              <a:rPr lang="pt-BR" sz="2400" b="1" dirty="0" smtClean="0"/>
              <a:t>leilão: Construção dos 4 lotes</a:t>
            </a:r>
          </a:p>
          <a:p>
            <a:endParaRPr lang="pt-BR" sz="2400" b="1" dirty="0"/>
          </a:p>
          <a:p>
            <a:r>
              <a:rPr lang="pt-BR" sz="2400" b="1" dirty="0" smtClean="0"/>
              <a:t>Cessão </a:t>
            </a:r>
            <a:r>
              <a:rPr lang="pt-BR" sz="2400" b="1" dirty="0"/>
              <a:t>onerosa, com encargos, dos direitos e obrigações </a:t>
            </a:r>
            <a:r>
              <a:rPr lang="pt-BR" sz="2400" b="1" dirty="0" err="1"/>
              <a:t>titularizados</a:t>
            </a:r>
            <a:r>
              <a:rPr lang="pt-BR" sz="2400" b="1" dirty="0"/>
              <a:t> pela </a:t>
            </a:r>
            <a:r>
              <a:rPr lang="pt-BR" sz="2400" b="1" dirty="0" smtClean="0"/>
              <a:t>SC Participações, no </a:t>
            </a:r>
            <a:r>
              <a:rPr lang="pt-BR" sz="2400" b="1" dirty="0"/>
              <a:t>âmbito do </a:t>
            </a:r>
            <a:r>
              <a:rPr lang="pt-BR" sz="2400" b="1" dirty="0" smtClean="0"/>
              <a:t>Contratos </a:t>
            </a:r>
            <a:r>
              <a:rPr lang="pt-BR" sz="2400" b="1" dirty="0"/>
              <a:t>de </a:t>
            </a:r>
            <a:r>
              <a:rPr lang="pt-BR" sz="2400" b="1" dirty="0" smtClean="0"/>
              <a:t>Adesão celebrados </a:t>
            </a:r>
            <a:r>
              <a:rPr lang="pt-BR" sz="2400" b="1" dirty="0"/>
              <a:t>com a União Federal, assim como de bens que compõem a prestação do serviço público </a:t>
            </a:r>
            <a:r>
              <a:rPr lang="pt-BR" sz="2400" b="1" dirty="0" smtClean="0"/>
              <a:t>autorizado.</a:t>
            </a:r>
            <a:endParaRPr lang="pt-BR" sz="2400" b="1" dirty="0"/>
          </a:p>
        </p:txBody>
      </p:sp>
      <p:sp>
        <p:nvSpPr>
          <p:cNvPr id="4" name="Retângulo 3"/>
          <p:cNvSpPr/>
          <p:nvPr/>
        </p:nvSpPr>
        <p:spPr>
          <a:xfrm>
            <a:off x="878935" y="727588"/>
            <a:ext cx="79126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4400" b="1" spc="-1" dirty="0" smtClean="0">
                <a:solidFill>
                  <a:srgbClr val="000000"/>
                </a:solidFill>
                <a:latin typeface="Tahoma"/>
                <a:ea typeface="Tahoma"/>
              </a:rPr>
              <a:t>Próximas atividades </a:t>
            </a:r>
            <a:r>
              <a:rPr lang="pt-BR" sz="4400" b="1" spc="-1" dirty="0">
                <a:solidFill>
                  <a:srgbClr val="000000"/>
                </a:solidFill>
                <a:latin typeface="Tahoma"/>
                <a:ea typeface="Tahoma"/>
              </a:rPr>
              <a:t>- 2022</a:t>
            </a:r>
            <a:endParaRPr lang="pt-BR" sz="4400" spc="-1" dirty="0"/>
          </a:p>
        </p:txBody>
      </p:sp>
    </p:spTree>
    <p:extLst>
      <p:ext uri="{BB962C8B-B14F-4D97-AF65-F5344CB8AC3E}">
        <p14:creationId xmlns:p14="http://schemas.microsoft.com/office/powerpoint/2010/main" val="231447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/>
    </mc:Choice>
    <mc:Fallback xmlns:p15="http://schemas.microsoft.com/office/powerpoint/2012/main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Imagem 3"/>
          <p:cNvPicPr/>
          <p:nvPr/>
        </p:nvPicPr>
        <p:blipFill>
          <a:blip r:embed="rId2"/>
          <a:stretch/>
        </p:blipFill>
        <p:spPr>
          <a:xfrm>
            <a:off x="10451880" y="130680"/>
            <a:ext cx="1739520" cy="966240"/>
          </a:xfrm>
          <a:prstGeom prst="rect">
            <a:avLst/>
          </a:prstGeom>
          <a:ln w="0">
            <a:noFill/>
          </a:ln>
        </p:spPr>
      </p:pic>
      <p:sp>
        <p:nvSpPr>
          <p:cNvPr id="264" name="Retângulo 5"/>
          <p:cNvSpPr/>
          <p:nvPr/>
        </p:nvSpPr>
        <p:spPr>
          <a:xfrm>
            <a:off x="1118160" y="2221920"/>
            <a:ext cx="9955440" cy="396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15000"/>
              </a:lnSpc>
              <a:spcAft>
                <a:spcPts val="1001"/>
              </a:spcAft>
            </a:pPr>
            <a:r>
              <a:rPr lang="pt-BR" sz="18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SECRETARIA DE ESTADO DA INFRAESTRUTURA E MOBILIDADE</a:t>
            </a:r>
            <a:endParaRPr lang="pt-BR" sz="1800" b="0" strike="noStrike" spc="-1" dirty="0">
              <a:latin typeface="Arial"/>
            </a:endParaRPr>
          </a:p>
          <a:p>
            <a:pPr algn="ctr">
              <a:lnSpc>
                <a:spcPct val="115000"/>
              </a:lnSpc>
              <a:spcAft>
                <a:spcPts val="1001"/>
              </a:spcAft>
            </a:pPr>
            <a:r>
              <a:rPr lang="pt-BR" sz="18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DIRETORIA DE INTEGRAÇÃO DE TRANSPORTES – DITR</a:t>
            </a:r>
            <a:endParaRPr lang="pt-BR" sz="1800" b="0" strike="noStrike" spc="-1" dirty="0">
              <a:latin typeface="Arial"/>
            </a:endParaRPr>
          </a:p>
          <a:p>
            <a:pPr algn="ctr">
              <a:lnSpc>
                <a:spcPct val="115000"/>
              </a:lnSpc>
              <a:spcAft>
                <a:spcPts val="1001"/>
              </a:spcAft>
            </a:pPr>
            <a:endParaRPr lang="pt-BR" sz="1800" b="0" strike="noStrike" spc="-1" dirty="0">
              <a:latin typeface="Arial"/>
            </a:endParaRPr>
          </a:p>
          <a:p>
            <a:pPr algn="ctr">
              <a:lnSpc>
                <a:spcPct val="115000"/>
              </a:lnSpc>
              <a:spcAft>
                <a:spcPts val="1001"/>
              </a:spcAft>
            </a:pPr>
            <a:r>
              <a:rPr lang="pt-BR" sz="1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Rua Tenente Silveira, 162 – 9º andar – Centro – Florianópolis/SC – CEP 88010-300</a:t>
            </a:r>
            <a:endParaRPr lang="pt-BR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1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PABX (48) 3664-2000 – FAX 3222-0209 </a:t>
            </a:r>
            <a:endParaRPr lang="pt-BR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u="sng" spc="-1" dirty="0">
                <a:solidFill>
                  <a:srgbClr val="0563C1"/>
                </a:solidFill>
                <a:latin typeface="Calibri"/>
                <a:ea typeface="Calibri"/>
                <a:hlinkClick r:id="rId3"/>
              </a:rPr>
              <a:t>silviosantos</a:t>
            </a:r>
            <a:r>
              <a:rPr lang="pt-BR" sz="1800" b="0" u="sng" strike="noStrike" spc="-1" dirty="0">
                <a:solidFill>
                  <a:srgbClr val="0563C1"/>
                </a:solidFill>
                <a:uFillTx/>
                <a:latin typeface="Calibri"/>
                <a:ea typeface="Calibri"/>
                <a:hlinkClick r:id="rId3"/>
              </a:rPr>
              <a:t>@sie.sc.gov.br</a:t>
            </a:r>
            <a:endParaRPr lang="pt-BR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1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endParaRPr lang="pt-BR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 dirty="0">
              <a:latin typeface="Arial"/>
            </a:endParaRPr>
          </a:p>
        </p:txBody>
      </p:sp>
      <p:pic>
        <p:nvPicPr>
          <p:cNvPr id="265" name="Imagem 4"/>
          <p:cNvPicPr/>
          <p:nvPr/>
        </p:nvPicPr>
        <p:blipFill>
          <a:blip r:embed="rId4"/>
          <a:stretch/>
        </p:blipFill>
        <p:spPr>
          <a:xfrm>
            <a:off x="181080" y="130680"/>
            <a:ext cx="1351800" cy="1247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/>
    </mc:Choice>
    <mc:Fallback xmlns:p15="http://schemas.microsoft.com/office/powerpoint/2012/main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Imagem 3"/>
          <p:cNvPicPr/>
          <p:nvPr/>
        </p:nvPicPr>
        <p:blipFill>
          <a:blip r:embed="rId3"/>
          <a:stretch/>
        </p:blipFill>
        <p:spPr>
          <a:xfrm>
            <a:off x="10451880" y="130680"/>
            <a:ext cx="1739520" cy="966240"/>
          </a:xfrm>
          <a:prstGeom prst="rect">
            <a:avLst/>
          </a:prstGeom>
          <a:ln w="0">
            <a:noFill/>
          </a:ln>
        </p:spPr>
      </p:pic>
      <p:sp>
        <p:nvSpPr>
          <p:cNvPr id="77" name="Retângulo 8"/>
          <p:cNvSpPr/>
          <p:nvPr/>
        </p:nvSpPr>
        <p:spPr>
          <a:xfrm>
            <a:off x="1119600" y="462600"/>
            <a:ext cx="7813080" cy="760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</a:rPr>
              <a:t>Ferrovia Tereza Cristina</a:t>
            </a:r>
            <a:endParaRPr kumimoji="0" lang="pt-BR" sz="4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8" name="Retângulo 5"/>
          <p:cNvSpPr/>
          <p:nvPr/>
        </p:nvSpPr>
        <p:spPr>
          <a:xfrm>
            <a:off x="278575" y="2062876"/>
            <a:ext cx="5277098" cy="67388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36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343080" marR="0" lvl="0" indent="-3427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charset="2"/>
              <a:buChar char=""/>
              <a:tabLst/>
              <a:defRPr/>
            </a:pPr>
            <a:r>
              <a:rPr kumimoji="0" lang="pt-BR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</a:rPr>
              <a:t>164 km</a:t>
            </a:r>
          </a:p>
          <a:p>
            <a:pPr marL="343080" marR="0" lvl="0" indent="-3427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charset="2"/>
              <a:buChar char=""/>
              <a:tabLst/>
              <a:defRPr/>
            </a:pPr>
            <a:endParaRPr kumimoji="0" lang="pt-BR" sz="2400" b="1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ahoma"/>
            </a:endParaRPr>
          </a:p>
          <a:p>
            <a:pPr marL="343080" marR="0" lvl="0" indent="-3427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charset="2"/>
              <a:buChar char=""/>
              <a:tabLst/>
              <a:defRPr/>
            </a:pPr>
            <a:r>
              <a:rPr kumimoji="0" lang="pt-BR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</a:rPr>
              <a:t>Carvão mineral e contêineres</a:t>
            </a:r>
          </a:p>
          <a:p>
            <a:pPr marL="343080" marR="0" lvl="0" indent="-3427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charset="2"/>
              <a:buChar char=""/>
              <a:tabLst/>
              <a:defRPr/>
            </a:pPr>
            <a:endParaRPr kumimoji="0" lang="pt-BR" sz="2400" b="1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ahoma"/>
            </a:endParaRPr>
          </a:p>
          <a:p>
            <a:pPr marL="343080" marR="0" lvl="0" indent="-3427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charset="2"/>
              <a:buChar char=""/>
              <a:tabLst/>
              <a:defRPr/>
            </a:pPr>
            <a:r>
              <a:rPr kumimoji="0" lang="pt-BR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</a:rPr>
              <a:t>Terminais: Imbituba, Criciúma</a:t>
            </a:r>
          </a:p>
          <a:p>
            <a:pPr marL="343080" marR="0" lvl="0" indent="-3427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charset="2"/>
              <a:buChar char=""/>
              <a:tabLst/>
              <a:defRPr/>
            </a:pPr>
            <a:endParaRPr kumimoji="0" lang="pt-BR" sz="2400" b="1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ahoma"/>
            </a:endParaRPr>
          </a:p>
          <a:p>
            <a:pPr marL="343080" marR="0" lvl="0" indent="-3427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charset="2"/>
              <a:buChar char=""/>
              <a:tabLst/>
              <a:defRPr/>
            </a:pPr>
            <a:r>
              <a:rPr kumimoji="0" lang="pt-BR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</a:rPr>
              <a:t>Minas de carvão</a:t>
            </a:r>
          </a:p>
          <a:p>
            <a:pPr marL="343080" marR="0" lvl="0" indent="-3427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charset="2"/>
              <a:buChar char=""/>
              <a:tabLst/>
              <a:defRPr/>
            </a:pPr>
            <a:endParaRPr kumimoji="0" lang="pt-BR" sz="2400" b="1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ahoma"/>
            </a:endParaRPr>
          </a:p>
          <a:p>
            <a:pPr marL="343080" marR="0" lvl="0" indent="-3427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charset="2"/>
              <a:buChar char=""/>
              <a:tabLst/>
              <a:defRPr/>
            </a:pPr>
            <a:r>
              <a:rPr kumimoji="0" lang="pt-BR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</a:rPr>
              <a:t>Usina Termoelétrica Capivari</a:t>
            </a:r>
          </a:p>
          <a:p>
            <a:pPr marL="343080" marR="0" lvl="0" indent="-3427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charset="2"/>
              <a:buChar char=""/>
              <a:tabLst/>
              <a:defRPr/>
            </a:pPr>
            <a:endParaRPr kumimoji="0" lang="pt-BR" sz="2400" b="1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ahoma"/>
            </a:endParaRPr>
          </a:p>
          <a:p>
            <a:pPr marL="343080" marR="0" lvl="0" indent="-3427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charset="2"/>
              <a:buChar char=""/>
              <a:tabLst/>
              <a:defRPr/>
            </a:pPr>
            <a:endParaRPr kumimoji="0" lang="pt-BR" sz="2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</a:t>
            </a:r>
          </a:p>
          <a:p>
            <a:pPr marL="343080" marR="0" lvl="0" indent="-3427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Tx/>
              <a:buFont typeface="Wingdings" charset="2"/>
              <a:buChar char=""/>
              <a:tabLst/>
              <a:defRPr/>
            </a:pPr>
            <a:r>
              <a:rPr kumimoji="0" lang="pt-BR" sz="2400" b="1" i="0" u="none" strike="noStrike" kern="1200" cap="none" spc="-1" normalizeH="0" baseline="0" noProof="0" dirty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Tahoma"/>
                <a:ea typeface="Tahoma"/>
              </a:rPr>
              <a:t>   Investimentos</a:t>
            </a:r>
            <a:endParaRPr kumimoji="0" lang="pt-BR" sz="2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289964"/>
              </p:ext>
            </p:extLst>
          </p:nvPr>
        </p:nvGraphicFramePr>
        <p:xfrm>
          <a:off x="6493091" y="2498978"/>
          <a:ext cx="5028349" cy="3649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7636">
                  <a:extLst>
                    <a:ext uri="{9D8B030D-6E8A-4147-A177-3AD203B41FA5}">
                      <a16:colId xmlns:a16="http://schemas.microsoft.com/office/drawing/2014/main" val="1809708940"/>
                    </a:ext>
                  </a:extLst>
                </a:gridCol>
                <a:gridCol w="2294597">
                  <a:extLst>
                    <a:ext uri="{9D8B030D-6E8A-4147-A177-3AD203B41FA5}">
                      <a16:colId xmlns:a16="http://schemas.microsoft.com/office/drawing/2014/main" val="2110395835"/>
                    </a:ext>
                  </a:extLst>
                </a:gridCol>
                <a:gridCol w="1676116">
                  <a:extLst>
                    <a:ext uri="{9D8B030D-6E8A-4147-A177-3AD203B41FA5}">
                      <a16:colId xmlns:a16="http://schemas.microsoft.com/office/drawing/2014/main" val="454874096"/>
                    </a:ext>
                  </a:extLst>
                </a:gridCol>
              </a:tblGrid>
              <a:tr h="826575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Ano</a:t>
                      </a:r>
                    </a:p>
                    <a:p>
                      <a:pPr algn="ctr"/>
                      <a:endParaRPr lang="pt-BR" dirty="0" smtClean="0"/>
                    </a:p>
                    <a:p>
                      <a:pPr algn="ctr"/>
                      <a:r>
                        <a:rPr lang="pt-BR" sz="1400" dirty="0" smtClean="0"/>
                        <a:t>Fonte: ANTT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Destino: Porto de Imbituba </a:t>
                      </a:r>
                    </a:p>
                    <a:p>
                      <a:r>
                        <a:rPr lang="pt-BR" dirty="0" smtClean="0"/>
                        <a:t>Contêineres  em  t 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Destino: Capivari</a:t>
                      </a:r>
                    </a:p>
                    <a:p>
                      <a:r>
                        <a:rPr lang="pt-BR" dirty="0" smtClean="0"/>
                        <a:t>Carvão  em t</a:t>
                      </a:r>
                      <a:endParaRPr lang="pt-BR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4033504"/>
                  </a:ext>
                </a:extLst>
              </a:tr>
              <a:tr h="33063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205.675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3.304.820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208329"/>
                  </a:ext>
                </a:extLst>
              </a:tr>
              <a:tr h="33063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245.157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2.634.718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9051010"/>
                  </a:ext>
                </a:extLst>
              </a:tr>
              <a:tr h="33063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267.742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2.391.920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6015881"/>
                  </a:ext>
                </a:extLst>
              </a:tr>
              <a:tr h="33063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334.496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2.485.085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3988951"/>
                  </a:ext>
                </a:extLst>
              </a:tr>
              <a:tr h="33063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412.485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2.564.120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6039939"/>
                  </a:ext>
                </a:extLst>
              </a:tr>
              <a:tr h="388084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356.422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2.658.884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119034"/>
                  </a:ext>
                </a:extLst>
              </a:tr>
              <a:tr h="330630"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2021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382.387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2.897.811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68219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730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/>
    </mc:Choice>
    <mc:Fallback xmlns:p15="http://schemas.microsoft.com/office/powerpoint/2012/main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Imagem 3"/>
          <p:cNvPicPr/>
          <p:nvPr/>
        </p:nvPicPr>
        <p:blipFill>
          <a:blip r:embed="rId3"/>
          <a:stretch/>
        </p:blipFill>
        <p:spPr>
          <a:xfrm>
            <a:off x="496591" y="5578815"/>
            <a:ext cx="1739520" cy="966240"/>
          </a:xfrm>
          <a:prstGeom prst="rect">
            <a:avLst/>
          </a:prstGeom>
          <a:ln w="0">
            <a:noFill/>
          </a:ln>
        </p:spPr>
      </p:pic>
      <p:sp>
        <p:nvSpPr>
          <p:cNvPr id="77" name="Retângulo 8"/>
          <p:cNvSpPr/>
          <p:nvPr/>
        </p:nvSpPr>
        <p:spPr>
          <a:xfrm>
            <a:off x="-1329457" y="0"/>
            <a:ext cx="7813080" cy="760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4400" b="0" strike="noStrike" spc="-1" dirty="0">
                <a:latin typeface="Arial"/>
              </a:rPr>
              <a:t>Rumo Malha Sul</a:t>
            </a:r>
          </a:p>
        </p:txBody>
      </p:sp>
      <p:sp>
        <p:nvSpPr>
          <p:cNvPr id="78" name="Retângulo 5"/>
          <p:cNvSpPr/>
          <p:nvPr/>
        </p:nvSpPr>
        <p:spPr>
          <a:xfrm>
            <a:off x="496591" y="1023265"/>
            <a:ext cx="5277098" cy="60001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pt-BR" sz="2400" b="1" spc="-1" dirty="0">
                <a:solidFill>
                  <a:srgbClr val="000000"/>
                </a:solidFill>
                <a:latin typeface="Tahoma"/>
                <a:ea typeface="Tahoma"/>
              </a:rPr>
              <a:t>1201 km total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endParaRPr lang="pt-BR" sz="2400" b="1" spc="-1" dirty="0">
              <a:solidFill>
                <a:srgbClr val="000000"/>
              </a:solidFill>
              <a:latin typeface="Tahoma"/>
              <a:ea typeface="Tahoma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pt-BR" sz="2400" b="1" spc="-1" dirty="0">
                <a:solidFill>
                  <a:srgbClr val="000000"/>
                </a:solidFill>
                <a:latin typeface="Tahoma"/>
                <a:ea typeface="Tahoma"/>
              </a:rPr>
              <a:t>581 km em </a:t>
            </a:r>
            <a:r>
              <a:rPr lang="pt-BR" sz="2400" b="1" spc="-1" dirty="0" smtClean="0">
                <a:solidFill>
                  <a:srgbClr val="000000"/>
                </a:solidFill>
                <a:latin typeface="Tahoma"/>
                <a:ea typeface="Tahoma"/>
              </a:rPr>
              <a:t>operação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endParaRPr lang="pt-BR" sz="2400" b="1" spc="-1" dirty="0">
              <a:solidFill>
                <a:srgbClr val="000000"/>
              </a:solidFill>
              <a:latin typeface="Tahoma"/>
              <a:ea typeface="Tahoma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pt-BR" sz="2400" b="1" spc="-1" dirty="0" smtClean="0">
                <a:solidFill>
                  <a:srgbClr val="FF0000"/>
                </a:solidFill>
                <a:latin typeface="Tahoma"/>
                <a:ea typeface="Tahoma"/>
              </a:rPr>
              <a:t>620 km abandonados</a:t>
            </a:r>
            <a:endParaRPr lang="pt-BR" sz="2400" b="1" spc="-1" dirty="0">
              <a:solidFill>
                <a:srgbClr val="FF0000"/>
              </a:solidFill>
              <a:latin typeface="Tahoma"/>
              <a:ea typeface="Tahoma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endParaRPr lang="pt-BR" sz="2400" b="1" spc="-1" dirty="0">
              <a:solidFill>
                <a:srgbClr val="000000"/>
              </a:solidFill>
              <a:latin typeface="Tahoma"/>
              <a:ea typeface="Tahoma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pt-BR" sz="2400" b="1" spc="-1" dirty="0">
                <a:solidFill>
                  <a:srgbClr val="000000"/>
                </a:solidFill>
                <a:latin typeface="Tahoma"/>
                <a:ea typeface="Tahoma"/>
              </a:rPr>
              <a:t>Grãos, adubos, </a:t>
            </a:r>
            <a:r>
              <a:rPr lang="pt-BR" sz="2400" b="1" spc="-1" dirty="0" smtClean="0">
                <a:solidFill>
                  <a:srgbClr val="000000"/>
                </a:solidFill>
                <a:latin typeface="Tahoma"/>
                <a:ea typeface="Tahoma"/>
              </a:rPr>
              <a:t>fertilizantes e combustíveis</a:t>
            </a:r>
            <a:endParaRPr lang="pt-BR" sz="2400" b="1" spc="-1" dirty="0">
              <a:solidFill>
                <a:srgbClr val="000000"/>
              </a:solidFill>
              <a:latin typeface="Tahoma"/>
              <a:ea typeface="Tahoma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endParaRPr lang="pt-BR" sz="2400" b="1" strike="noStrike" spc="-1" dirty="0">
              <a:solidFill>
                <a:srgbClr val="000000"/>
              </a:solidFill>
              <a:latin typeface="Tahoma"/>
              <a:ea typeface="Tahoma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pt-BR" sz="2400" b="1" spc="-1" dirty="0" smtClean="0">
                <a:solidFill>
                  <a:srgbClr val="000000"/>
                </a:solidFill>
                <a:latin typeface="Tahoma"/>
                <a:ea typeface="Tahoma"/>
              </a:rPr>
              <a:t>Terminais: </a:t>
            </a:r>
            <a:r>
              <a:rPr lang="pt-BR" sz="2400" b="1" spc="-1" dirty="0">
                <a:solidFill>
                  <a:srgbClr val="000000"/>
                </a:solidFill>
                <a:latin typeface="Tahoma"/>
                <a:ea typeface="Tahoma"/>
              </a:rPr>
              <a:t>SFS </a:t>
            </a:r>
            <a:r>
              <a:rPr lang="pt-BR" sz="2400" b="1" spc="-1" dirty="0" smtClean="0">
                <a:solidFill>
                  <a:srgbClr val="000000"/>
                </a:solidFill>
                <a:latin typeface="Tahoma"/>
                <a:ea typeface="Tahoma"/>
              </a:rPr>
              <a:t> e Lages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endParaRPr lang="pt-BR" sz="2400" b="1" strike="noStrike" spc="-1" dirty="0">
              <a:solidFill>
                <a:srgbClr val="000000"/>
              </a:solidFill>
              <a:latin typeface="Tahoma"/>
              <a:ea typeface="Tahoma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pt-BR" sz="2400" b="1" spc="-1" dirty="0" smtClean="0">
                <a:solidFill>
                  <a:srgbClr val="FF0000"/>
                </a:solidFill>
                <a:latin typeface="Tahoma"/>
                <a:ea typeface="Tahoma"/>
              </a:rPr>
              <a:t>Volumes para SFS diminuindo</a:t>
            </a:r>
            <a:endParaRPr lang="pt-BR" sz="2400" b="0" strike="noStrike" spc="-1" dirty="0">
              <a:solidFill>
                <a:srgbClr val="FF0000"/>
              </a:solidFill>
              <a:latin typeface="Arial"/>
            </a:endParaRPr>
          </a:p>
          <a:p>
            <a:pPr marL="360">
              <a:lnSpc>
                <a:spcPct val="100000"/>
              </a:lnSpc>
              <a:buClr>
                <a:srgbClr val="D9D9D9"/>
              </a:buClr>
            </a:pPr>
            <a:endParaRPr lang="pt-B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400" b="0" strike="noStrike" spc="-1" dirty="0">
              <a:latin typeface="Arial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678140"/>
              </p:ext>
            </p:extLst>
          </p:nvPr>
        </p:nvGraphicFramePr>
        <p:xfrm>
          <a:off x="6664035" y="0"/>
          <a:ext cx="5527965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109">
                  <a:extLst>
                    <a:ext uri="{9D8B030D-6E8A-4147-A177-3AD203B41FA5}">
                      <a16:colId xmlns:a16="http://schemas.microsoft.com/office/drawing/2014/main" val="945983791"/>
                    </a:ext>
                  </a:extLst>
                </a:gridCol>
                <a:gridCol w="2242595">
                  <a:extLst>
                    <a:ext uri="{9D8B030D-6E8A-4147-A177-3AD203B41FA5}">
                      <a16:colId xmlns:a16="http://schemas.microsoft.com/office/drawing/2014/main" val="63356521"/>
                    </a:ext>
                  </a:extLst>
                </a:gridCol>
                <a:gridCol w="2547261">
                  <a:extLst>
                    <a:ext uri="{9D8B030D-6E8A-4147-A177-3AD203B41FA5}">
                      <a16:colId xmlns:a16="http://schemas.microsoft.com/office/drawing/2014/main" val="2742009211"/>
                    </a:ext>
                  </a:extLst>
                </a:gridCol>
              </a:tblGrid>
              <a:tr h="1306861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Ano</a:t>
                      </a:r>
                    </a:p>
                    <a:p>
                      <a:pPr algn="ctr"/>
                      <a:endParaRPr lang="pt-BR" dirty="0" smtClean="0"/>
                    </a:p>
                    <a:p>
                      <a:pPr algn="ctr"/>
                      <a:r>
                        <a:rPr lang="pt-BR" sz="1400" dirty="0" smtClean="0"/>
                        <a:t>Fonte: ANTT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Origem: Porto de São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dirty="0" smtClean="0"/>
                        <a:t>Francisco do Sul</a:t>
                      </a:r>
                    </a:p>
                    <a:p>
                      <a:pPr algn="ctr"/>
                      <a:r>
                        <a:rPr lang="pt-BR" dirty="0" smtClean="0"/>
                        <a:t>Adubos e fertilizantes  em t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Destino: Porto de São Francisco do Sul</a:t>
                      </a:r>
                    </a:p>
                    <a:p>
                      <a:pPr algn="ctr"/>
                      <a:r>
                        <a:rPr lang="pt-BR" dirty="0" smtClean="0"/>
                        <a:t>Soja e milho  em t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127925"/>
                  </a:ext>
                </a:extLst>
              </a:tr>
              <a:tr h="326715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162.291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3.955.206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8455390"/>
                  </a:ext>
                </a:extLst>
              </a:tr>
              <a:tr h="326715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187.035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2.323.914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3964127"/>
                  </a:ext>
                </a:extLst>
              </a:tr>
              <a:tr h="326715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161.100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3.360.667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8903946"/>
                  </a:ext>
                </a:extLst>
              </a:tr>
              <a:tr h="326715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188.005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3.294.829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1970939"/>
                  </a:ext>
                </a:extLst>
              </a:tr>
              <a:tr h="326715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201.680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2.807.364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3217721"/>
                  </a:ext>
                </a:extLst>
              </a:tr>
              <a:tr h="326715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 33.818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3.026.468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8306169"/>
                  </a:ext>
                </a:extLst>
              </a:tr>
              <a:tr h="326715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FF0000"/>
                          </a:solidFill>
                        </a:rPr>
                        <a:t>2021</a:t>
                      </a:r>
                      <a:endParaRPr lang="pt-B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FF0000"/>
                          </a:solidFill>
                        </a:rPr>
                        <a:t> 31.358</a:t>
                      </a:r>
                      <a:endParaRPr lang="pt-B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FF0000"/>
                          </a:solidFill>
                        </a:rPr>
                        <a:t>2.073.490</a:t>
                      </a:r>
                      <a:endParaRPr lang="pt-B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5955742"/>
                  </a:ext>
                </a:extLst>
              </a:tr>
            </a:tbl>
          </a:graphicData>
        </a:graphic>
      </p:graphicFrame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2289" y="4030289"/>
            <a:ext cx="4671455" cy="282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45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/>
    </mc:Choice>
    <mc:Fallback xmlns:p15="http://schemas.microsoft.com/office/powerpoint/2012/main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Imagem 3"/>
          <p:cNvPicPr/>
          <p:nvPr/>
        </p:nvPicPr>
        <p:blipFill>
          <a:blip r:embed="rId3"/>
          <a:stretch/>
        </p:blipFill>
        <p:spPr>
          <a:xfrm>
            <a:off x="10451880" y="130680"/>
            <a:ext cx="1739520" cy="966240"/>
          </a:xfrm>
          <a:prstGeom prst="rect">
            <a:avLst/>
          </a:prstGeom>
          <a:ln w="0">
            <a:noFill/>
          </a:ln>
        </p:spPr>
      </p:pic>
      <p:sp>
        <p:nvSpPr>
          <p:cNvPr id="77" name="Retângulo 8"/>
          <p:cNvSpPr/>
          <p:nvPr/>
        </p:nvSpPr>
        <p:spPr>
          <a:xfrm>
            <a:off x="-582591" y="336240"/>
            <a:ext cx="7813080" cy="760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4400" b="0" strike="noStrike" spc="-1" dirty="0">
                <a:latin typeface="Arial"/>
              </a:rPr>
              <a:t>Rumo Malha Sul</a:t>
            </a:r>
          </a:p>
        </p:txBody>
      </p:sp>
      <p:sp>
        <p:nvSpPr>
          <p:cNvPr id="78" name="Retângulo 5"/>
          <p:cNvSpPr/>
          <p:nvPr/>
        </p:nvSpPr>
        <p:spPr>
          <a:xfrm>
            <a:off x="384648" y="1096920"/>
            <a:ext cx="5277098" cy="747751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360">
              <a:lnSpc>
                <a:spcPct val="100000"/>
              </a:lnSpc>
              <a:buClr>
                <a:srgbClr val="000000"/>
              </a:buClr>
            </a:pPr>
            <a:r>
              <a:rPr lang="pt-BR" sz="2400" b="1" strike="noStrike" spc="-1" dirty="0">
                <a:solidFill>
                  <a:srgbClr val="D9D9D9"/>
                </a:solidFill>
                <a:latin typeface="Tahoma"/>
                <a:ea typeface="Tahoma"/>
              </a:rPr>
              <a:t>l</a:t>
            </a:r>
            <a:endParaRPr lang="pt-B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4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pt-BR" sz="2400" b="1" spc="-1" dirty="0" smtClean="0">
                <a:solidFill>
                  <a:srgbClr val="000000"/>
                </a:solidFill>
                <a:latin typeface="Tahoma"/>
                <a:ea typeface="Tahoma"/>
              </a:rPr>
              <a:t>Falta de manutenção da via</a:t>
            </a:r>
          </a:p>
          <a:p>
            <a:pPr marL="360">
              <a:lnSpc>
                <a:spcPct val="100000"/>
              </a:lnSpc>
              <a:buClr>
                <a:srgbClr val="000000"/>
              </a:buClr>
            </a:pPr>
            <a:endParaRPr lang="pt-BR" sz="2400" b="1" spc="-1" dirty="0">
              <a:solidFill>
                <a:srgbClr val="000000"/>
              </a:solidFill>
              <a:latin typeface="Tahoma"/>
              <a:ea typeface="Tahoma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endParaRPr lang="pt-BR" sz="2400" b="1" strike="noStrike" spc="-1" dirty="0">
              <a:solidFill>
                <a:srgbClr val="000000"/>
              </a:solidFill>
              <a:latin typeface="Tahoma"/>
              <a:ea typeface="Tahoma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pt-BR" sz="2400" b="1" spc="-1" dirty="0" smtClean="0">
                <a:solidFill>
                  <a:srgbClr val="000000"/>
                </a:solidFill>
                <a:latin typeface="Tahoma"/>
                <a:ea typeface="Tahoma"/>
              </a:rPr>
              <a:t>Velocidade baixa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endParaRPr lang="pt-BR" sz="2400" b="1" spc="-1" dirty="0">
              <a:solidFill>
                <a:srgbClr val="000000"/>
              </a:solidFill>
              <a:latin typeface="Tahoma"/>
              <a:ea typeface="Tahoma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endParaRPr lang="pt-BR" sz="2400" b="1" spc="-1" dirty="0" smtClean="0">
              <a:solidFill>
                <a:srgbClr val="000000"/>
              </a:solidFill>
              <a:latin typeface="Tahoma"/>
              <a:ea typeface="Tahoma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pt-BR" sz="2400" b="1" spc="-1" dirty="0" smtClean="0">
                <a:solidFill>
                  <a:srgbClr val="000000"/>
                </a:solidFill>
                <a:latin typeface="Tahoma"/>
                <a:ea typeface="Tahoma"/>
              </a:rPr>
              <a:t>Maior tempo de viagem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endParaRPr lang="pt-BR" sz="2400" b="1" spc="-1" dirty="0">
              <a:solidFill>
                <a:srgbClr val="000000"/>
              </a:solidFill>
              <a:latin typeface="Tahoma"/>
              <a:ea typeface="Tahoma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endParaRPr lang="pt-BR" sz="2400" b="1" spc="-1" dirty="0" smtClean="0">
              <a:solidFill>
                <a:srgbClr val="000000"/>
              </a:solidFill>
              <a:latin typeface="Tahoma"/>
              <a:ea typeface="Tahoma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pt-BR" sz="2400" b="1" spc="-1" dirty="0" smtClean="0">
                <a:solidFill>
                  <a:srgbClr val="000000"/>
                </a:solidFill>
                <a:latin typeface="Tahoma"/>
                <a:ea typeface="Tahoma"/>
              </a:rPr>
              <a:t>Aumento dos custos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endParaRPr lang="pt-BR" sz="2400" b="1" spc="-1" dirty="0" smtClean="0">
              <a:solidFill>
                <a:srgbClr val="000000"/>
              </a:solidFill>
              <a:latin typeface="Tahoma"/>
              <a:ea typeface="Tahoma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endParaRPr lang="pt-BR" sz="2400" b="1" spc="-1" dirty="0">
              <a:solidFill>
                <a:srgbClr val="000000"/>
              </a:solidFill>
              <a:latin typeface="Tahoma"/>
              <a:ea typeface="Tahoma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pt-BR" sz="2400" b="1" spc="-1" dirty="0" smtClean="0">
                <a:solidFill>
                  <a:srgbClr val="FF0000"/>
                </a:solidFill>
                <a:latin typeface="Tahoma"/>
                <a:ea typeface="Tahoma"/>
              </a:rPr>
              <a:t>Volumes menores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endParaRPr lang="pt-BR" sz="2400" b="1" strike="noStrike" spc="-1" dirty="0">
              <a:solidFill>
                <a:srgbClr val="000000"/>
              </a:solidFill>
              <a:latin typeface="Tahoma"/>
              <a:ea typeface="Tahoma"/>
            </a:endParaRPr>
          </a:p>
          <a:p>
            <a:pPr marL="360">
              <a:lnSpc>
                <a:spcPct val="100000"/>
              </a:lnSpc>
              <a:buClr>
                <a:srgbClr val="000000"/>
              </a:buClr>
            </a:pPr>
            <a:endParaRPr lang="pt-B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400" b="0" strike="noStrike" spc="-1" dirty="0">
              <a:latin typeface="Arial"/>
            </a:endParaRPr>
          </a:p>
        </p:txBody>
      </p:sp>
      <p:pic>
        <p:nvPicPr>
          <p:cNvPr id="6" name="Imagem 5" descr="C:\Users\goetten\Desktop\projetos ferroviarios de SC\vel média anual de percurso RMS.jpg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5239119" y="2535792"/>
            <a:ext cx="6775249" cy="3934281"/>
          </a:xfrm>
          <a:prstGeom prst="rect">
            <a:avLst/>
          </a:prstGeom>
        </p:spPr>
      </p:pic>
      <p:sp>
        <p:nvSpPr>
          <p:cNvPr id="2" name="Seta para Baixo 1"/>
          <p:cNvSpPr/>
          <p:nvPr/>
        </p:nvSpPr>
        <p:spPr>
          <a:xfrm>
            <a:off x="2105301" y="2239505"/>
            <a:ext cx="471055" cy="6495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Seta para Baixo 3"/>
          <p:cNvSpPr/>
          <p:nvPr/>
        </p:nvSpPr>
        <p:spPr>
          <a:xfrm>
            <a:off x="2084936" y="3421870"/>
            <a:ext cx="484632" cy="6511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 para Baixo 4"/>
          <p:cNvSpPr/>
          <p:nvPr/>
        </p:nvSpPr>
        <p:spPr>
          <a:xfrm>
            <a:off x="2084936" y="4588825"/>
            <a:ext cx="484632" cy="5862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7296" y="5627920"/>
            <a:ext cx="548688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/>
    </mc:Choice>
    <mc:Fallback xmlns:p15="http://schemas.microsoft.com/office/powerpoint/2012/main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 amt="7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Imagem 3"/>
          <p:cNvPicPr/>
          <p:nvPr/>
        </p:nvPicPr>
        <p:blipFill>
          <a:blip r:embed="rId3"/>
          <a:stretch/>
        </p:blipFill>
        <p:spPr>
          <a:xfrm>
            <a:off x="10451880" y="130680"/>
            <a:ext cx="1739520" cy="966240"/>
          </a:xfrm>
          <a:prstGeom prst="rect">
            <a:avLst/>
          </a:prstGeom>
          <a:ln w="0">
            <a:noFill/>
          </a:ln>
        </p:spPr>
      </p:pic>
      <p:sp>
        <p:nvSpPr>
          <p:cNvPr id="60" name="Retângulo 8"/>
          <p:cNvSpPr/>
          <p:nvPr/>
        </p:nvSpPr>
        <p:spPr>
          <a:xfrm>
            <a:off x="438230" y="229806"/>
            <a:ext cx="8941298" cy="7679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4400" b="1" spc="-1" dirty="0">
                <a:solidFill>
                  <a:srgbClr val="000000"/>
                </a:solidFill>
                <a:latin typeface="Tahoma"/>
                <a:ea typeface="Tahoma"/>
              </a:rPr>
              <a:t>Ferrovias em SC - </a:t>
            </a:r>
            <a:r>
              <a:rPr lang="pt-BR" sz="4400" b="1" spc="-1" dirty="0" smtClean="0">
                <a:solidFill>
                  <a:srgbClr val="000000"/>
                </a:solidFill>
                <a:latin typeface="Tahoma"/>
                <a:ea typeface="Tahoma"/>
              </a:rPr>
              <a:t>Diagnóstico</a:t>
            </a:r>
            <a:endParaRPr lang="pt-BR" sz="4400" b="0" strike="noStrike" spc="-1" dirty="0">
              <a:latin typeface="Arial"/>
            </a:endParaRPr>
          </a:p>
        </p:txBody>
      </p:sp>
      <p:sp>
        <p:nvSpPr>
          <p:cNvPr id="61" name="Retângulo 5"/>
          <p:cNvSpPr/>
          <p:nvPr/>
        </p:nvSpPr>
        <p:spPr>
          <a:xfrm>
            <a:off x="576775" y="1212885"/>
            <a:ext cx="11513127" cy="67388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pt-BR" sz="2400" b="1" spc="-1" dirty="0">
                <a:solidFill>
                  <a:srgbClr val="000000"/>
                </a:solidFill>
                <a:latin typeface="Tahoma"/>
                <a:ea typeface="Tahoma"/>
              </a:rPr>
              <a:t> </a:t>
            </a:r>
            <a:r>
              <a:rPr lang="pt-BR" sz="2400" b="1" spc="-1" dirty="0" smtClean="0">
                <a:solidFill>
                  <a:srgbClr val="000000"/>
                </a:solidFill>
                <a:latin typeface="Tahoma"/>
                <a:ea typeface="Tahoma"/>
              </a:rPr>
              <a:t>Rumo Malha Sul: </a:t>
            </a:r>
            <a:r>
              <a:rPr lang="pt-BR" sz="2400" b="1" spc="-1" dirty="0" smtClean="0">
                <a:solidFill>
                  <a:srgbClr val="FF0000"/>
                </a:solidFill>
                <a:latin typeface="Tahoma"/>
                <a:ea typeface="Tahoma"/>
              </a:rPr>
              <a:t>má conservação da via</a:t>
            </a:r>
            <a:r>
              <a:rPr lang="pt-BR" sz="2400" b="1" spc="-1" dirty="0" smtClean="0">
                <a:solidFill>
                  <a:srgbClr val="000000"/>
                </a:solidFill>
                <a:latin typeface="Tahoma"/>
                <a:ea typeface="Tahoma"/>
              </a:rPr>
              <a:t>: velocidade 15 km/h</a:t>
            </a:r>
            <a:endParaRPr lang="pt-B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4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pt-BR" sz="2400" b="1" strike="noStrike" spc="-1" dirty="0">
                <a:solidFill>
                  <a:srgbClr val="000000"/>
                </a:solidFill>
                <a:latin typeface="Tahoma"/>
                <a:ea typeface="Tahoma"/>
              </a:rPr>
              <a:t> </a:t>
            </a:r>
            <a:r>
              <a:rPr lang="pt-BR" sz="2400" b="1" strike="noStrike" spc="-1" dirty="0" smtClean="0">
                <a:solidFill>
                  <a:srgbClr val="000000"/>
                </a:solidFill>
                <a:latin typeface="Tahoma"/>
                <a:ea typeface="Tahoma"/>
              </a:rPr>
              <a:t>Rumo Malha Sul: </a:t>
            </a:r>
            <a:r>
              <a:rPr lang="pt-BR" sz="2400" b="1" strike="noStrike" spc="-1" dirty="0" smtClean="0">
                <a:solidFill>
                  <a:srgbClr val="FF0000"/>
                </a:solidFill>
                <a:latin typeface="Tahoma"/>
                <a:ea typeface="Tahoma"/>
              </a:rPr>
              <a:t>p</a:t>
            </a:r>
            <a:r>
              <a:rPr lang="pt-BR" sz="2400" b="1" spc="-1" dirty="0" smtClean="0">
                <a:solidFill>
                  <a:srgbClr val="FF0000"/>
                </a:solidFill>
                <a:latin typeface="Tahoma"/>
                <a:ea typeface="Tahoma"/>
              </a:rPr>
              <a:t>oucos terminais de carga </a:t>
            </a:r>
            <a:r>
              <a:rPr lang="pt-BR" sz="2400" b="1" spc="-1" dirty="0" smtClean="0">
                <a:solidFill>
                  <a:srgbClr val="000000"/>
                </a:solidFill>
                <a:latin typeface="Tahoma"/>
                <a:ea typeface="Tahoma"/>
              </a:rPr>
              <a:t>– 2 (Lages/SFS) </a:t>
            </a:r>
          </a:p>
          <a:p>
            <a:pPr marL="360">
              <a:lnSpc>
                <a:spcPct val="100000"/>
              </a:lnSpc>
              <a:buClr>
                <a:srgbClr val="000000"/>
              </a:buClr>
            </a:pPr>
            <a:endParaRPr lang="pt-BR" sz="24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pt-BR" sz="2400" b="1" strike="noStrike" spc="-1" dirty="0">
                <a:solidFill>
                  <a:srgbClr val="000000"/>
                </a:solidFill>
                <a:latin typeface="Tahoma"/>
                <a:ea typeface="Tahoma"/>
              </a:rPr>
              <a:t> </a:t>
            </a:r>
            <a:r>
              <a:rPr lang="pt-BR" sz="2400" b="1" spc="-1" dirty="0" smtClean="0">
                <a:solidFill>
                  <a:srgbClr val="FF0000"/>
                </a:solidFill>
                <a:latin typeface="Tahoma"/>
                <a:ea typeface="Tahoma"/>
              </a:rPr>
              <a:t>Falta de acessos ferroviários aos portos </a:t>
            </a:r>
            <a:r>
              <a:rPr lang="pt-BR" sz="2400" b="1" spc="-1" dirty="0" smtClean="0">
                <a:solidFill>
                  <a:srgbClr val="000000"/>
                </a:solidFill>
                <a:latin typeface="Tahoma"/>
                <a:ea typeface="Tahoma"/>
              </a:rPr>
              <a:t>de Itajaí/Navegantes/Itapoá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endParaRPr lang="pt-BR" sz="2400" b="1" spc="-1" dirty="0">
              <a:solidFill>
                <a:srgbClr val="000000"/>
              </a:solidFill>
              <a:latin typeface="Tahoma"/>
              <a:ea typeface="Tahoma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pt-BR" sz="2400" b="1" spc="-1" dirty="0" smtClean="0">
                <a:solidFill>
                  <a:srgbClr val="000000"/>
                </a:solidFill>
                <a:latin typeface="Tahoma"/>
                <a:ea typeface="Tahoma"/>
              </a:rPr>
              <a:t> Regiões produtivas do Vale do Itajaí/Oeste/Meio Oeste </a:t>
            </a:r>
            <a:r>
              <a:rPr lang="pt-BR" sz="2400" b="1" spc="-1" dirty="0" smtClean="0">
                <a:solidFill>
                  <a:srgbClr val="FF0000"/>
                </a:solidFill>
                <a:latin typeface="Tahoma"/>
                <a:ea typeface="Tahoma"/>
              </a:rPr>
              <a:t>sem serviço    ferroviário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endParaRPr lang="pt-BR" sz="2400" b="1" strike="noStrike" spc="-1" dirty="0">
              <a:solidFill>
                <a:srgbClr val="000000"/>
              </a:solidFill>
              <a:latin typeface="Tahoma"/>
              <a:ea typeface="Tahoma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pt-BR" sz="2400" b="1" spc="-1" dirty="0" smtClean="0">
                <a:solidFill>
                  <a:srgbClr val="000000"/>
                </a:solidFill>
                <a:latin typeface="Tahoma"/>
                <a:ea typeface="Tahoma"/>
              </a:rPr>
              <a:t> </a:t>
            </a:r>
            <a:r>
              <a:rPr lang="pt-BR" sz="2400" b="1" spc="-1" dirty="0" smtClean="0">
                <a:solidFill>
                  <a:srgbClr val="FF0000"/>
                </a:solidFill>
                <a:latin typeface="Tahoma"/>
                <a:ea typeface="Tahoma"/>
              </a:rPr>
              <a:t>Fluxos ferroviários da Rumo diminuindo</a:t>
            </a:r>
            <a:r>
              <a:rPr lang="pt-BR" sz="2400" b="1" spc="-1" dirty="0" smtClean="0">
                <a:solidFill>
                  <a:srgbClr val="000000"/>
                </a:solidFill>
                <a:latin typeface="Tahoma"/>
                <a:ea typeface="Tahoma"/>
              </a:rPr>
              <a:t>:          3.203.931 t em 2020</a:t>
            </a:r>
          </a:p>
          <a:p>
            <a:pPr marL="360">
              <a:lnSpc>
                <a:spcPct val="100000"/>
              </a:lnSpc>
              <a:buClr>
                <a:srgbClr val="000000"/>
              </a:buClr>
            </a:pPr>
            <a:r>
              <a:rPr lang="pt-BR" sz="2400" b="1" spc="-1" dirty="0" smtClean="0">
                <a:solidFill>
                  <a:srgbClr val="000000"/>
                </a:solidFill>
                <a:latin typeface="Tahoma"/>
                <a:ea typeface="Tahoma"/>
              </a:rPr>
              <a:t>     graneis vegetais deslocados p/ Paranaguá       2.301.962 t em 2021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endParaRPr lang="pt-BR" sz="2400" b="1" strike="noStrike" spc="-1" dirty="0">
              <a:solidFill>
                <a:srgbClr val="000000"/>
              </a:solidFill>
              <a:latin typeface="Tahoma"/>
              <a:ea typeface="Tahoma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pt-BR" sz="2400" b="1" spc="-1" dirty="0" smtClean="0">
                <a:solidFill>
                  <a:srgbClr val="000000"/>
                </a:solidFill>
                <a:latin typeface="Tahoma"/>
                <a:ea typeface="Tahoma"/>
              </a:rPr>
              <a:t> Modo ferroviário no Comércio Exterior: </a:t>
            </a:r>
            <a:r>
              <a:rPr lang="pt-BR" sz="2400" b="1" spc="-1" dirty="0" smtClean="0">
                <a:solidFill>
                  <a:srgbClr val="FF0000"/>
                </a:solidFill>
                <a:latin typeface="Tahoma"/>
                <a:ea typeface="Tahoma"/>
              </a:rPr>
              <a:t>3,8 % 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endParaRPr lang="pt-BR" sz="2400" b="1" strike="noStrike" spc="-1" dirty="0">
              <a:solidFill>
                <a:srgbClr val="000000"/>
              </a:solidFill>
              <a:latin typeface="Tahoma"/>
              <a:ea typeface="Tahoma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pt-BR" sz="2400" b="1" spc="-1" dirty="0" smtClean="0">
                <a:solidFill>
                  <a:srgbClr val="000000"/>
                </a:solidFill>
                <a:latin typeface="Tahoma"/>
                <a:ea typeface="Tahoma"/>
              </a:rPr>
              <a:t> Ferrovia Tereza Cristina </a:t>
            </a:r>
            <a:r>
              <a:rPr lang="pt-BR" sz="2400" b="1" spc="-1" dirty="0" smtClean="0">
                <a:solidFill>
                  <a:srgbClr val="FF0000"/>
                </a:solidFill>
                <a:latin typeface="Tahoma"/>
                <a:ea typeface="Tahoma"/>
              </a:rPr>
              <a:t>isolada</a:t>
            </a:r>
            <a:r>
              <a:rPr lang="pt-BR" sz="2400" b="1" spc="-1" dirty="0" smtClean="0">
                <a:solidFill>
                  <a:srgbClr val="000000"/>
                </a:solidFill>
                <a:latin typeface="Tahoma"/>
                <a:ea typeface="Tahoma"/>
              </a:rPr>
              <a:t> da malha nacional</a:t>
            </a:r>
            <a:endParaRPr lang="pt-B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4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/>
    </mc:Choice>
    <mc:Fallback xmlns:p15="http://schemas.microsoft.com/office/powerpoint/2012/main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Imagem 3"/>
          <p:cNvPicPr/>
          <p:nvPr/>
        </p:nvPicPr>
        <p:blipFill>
          <a:blip r:embed="rId3"/>
          <a:stretch/>
        </p:blipFill>
        <p:spPr>
          <a:xfrm>
            <a:off x="10451880" y="130680"/>
            <a:ext cx="1739520" cy="966240"/>
          </a:xfrm>
          <a:prstGeom prst="rect">
            <a:avLst/>
          </a:prstGeom>
          <a:ln w="0">
            <a:noFill/>
          </a:ln>
        </p:spPr>
      </p:pic>
      <p:sp>
        <p:nvSpPr>
          <p:cNvPr id="77" name="Retângulo 8"/>
          <p:cNvSpPr/>
          <p:nvPr/>
        </p:nvSpPr>
        <p:spPr>
          <a:xfrm>
            <a:off x="1713345" y="673418"/>
            <a:ext cx="7813080" cy="144509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4400" spc="-1" dirty="0" smtClean="0">
                <a:latin typeface="Arial"/>
              </a:rPr>
              <a:t>Histórico dos Planos e Projetos Ferroviários em SC</a:t>
            </a:r>
            <a:endParaRPr lang="pt-BR" sz="4400" b="0" strike="noStrike" spc="-1" dirty="0">
              <a:latin typeface="Arial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4492327"/>
              </p:ext>
            </p:extLst>
          </p:nvPr>
        </p:nvGraphicFramePr>
        <p:xfrm>
          <a:off x="1713345" y="2579310"/>
          <a:ext cx="8128000" cy="351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9491">
                  <a:extLst>
                    <a:ext uri="{9D8B030D-6E8A-4147-A177-3AD203B41FA5}">
                      <a16:colId xmlns:a16="http://schemas.microsoft.com/office/drawing/2014/main" val="2020115714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2141934816"/>
                    </a:ext>
                  </a:extLst>
                </a:gridCol>
                <a:gridCol w="3144982">
                  <a:extLst>
                    <a:ext uri="{9D8B030D-6E8A-4147-A177-3AD203B41FA5}">
                      <a16:colId xmlns:a16="http://schemas.microsoft.com/office/drawing/2014/main" val="114343924"/>
                    </a:ext>
                  </a:extLst>
                </a:gridCol>
                <a:gridCol w="960581">
                  <a:extLst>
                    <a:ext uri="{9D8B030D-6E8A-4147-A177-3AD203B41FA5}">
                      <a16:colId xmlns:a16="http://schemas.microsoft.com/office/drawing/2014/main" val="11016795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Nome/ano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entidade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empresa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Custo milhão R$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3499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Plano Diretor -2001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STO/SC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Enefer</a:t>
                      </a:r>
                      <a:r>
                        <a:rPr lang="pt-BR" dirty="0" smtClean="0"/>
                        <a:t>/STE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3,000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109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Master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err="1" smtClean="0"/>
                        <a:t>Plan</a:t>
                      </a:r>
                      <a:r>
                        <a:rPr lang="pt-BR" baseline="0" dirty="0" smtClean="0"/>
                        <a:t> - 2006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STO/SC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Fundação J. Bonifácio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1,500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204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Ferrovia Litorânea - 2009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DNIT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Magna/</a:t>
                      </a:r>
                      <a:r>
                        <a:rPr lang="pt-BR" dirty="0" err="1" smtClean="0"/>
                        <a:t>Astep</a:t>
                      </a:r>
                      <a:r>
                        <a:rPr lang="pt-BR" dirty="0" smtClean="0"/>
                        <a:t> e 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err="1" smtClean="0"/>
                        <a:t>Prosul</a:t>
                      </a:r>
                      <a:r>
                        <a:rPr lang="pt-BR" baseline="0" dirty="0" smtClean="0"/>
                        <a:t>/Vega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16,756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423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Contorno</a:t>
                      </a:r>
                      <a:r>
                        <a:rPr lang="pt-BR" baseline="0" dirty="0" smtClean="0"/>
                        <a:t> SFS - 2009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DNIT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Prosul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1,423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4016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EVTEA Ferrovia</a:t>
                      </a:r>
                      <a:r>
                        <a:rPr lang="pt-BR" baseline="0" dirty="0" smtClean="0"/>
                        <a:t> NS - 2010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Valec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Prosul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23,673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29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Contorno Joinville - 2011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DNIT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Prosul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1,545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1342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EVTEA</a:t>
                      </a:r>
                      <a:r>
                        <a:rPr lang="pt-BR" baseline="0" dirty="0" smtClean="0"/>
                        <a:t> Ferrovia LO - 2014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Valec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Prosul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49,745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953352"/>
                  </a:ext>
                </a:extLst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>
          <a:xfrm flipH="1">
            <a:off x="7200217" y="6365720"/>
            <a:ext cx="3362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Total: milhão R$ 97,462 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32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/>
    </mc:Choice>
    <mc:Fallback xmlns:p15="http://schemas.microsoft.com/office/powerpoint/2012/main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Imagem 3"/>
          <p:cNvPicPr/>
          <p:nvPr/>
        </p:nvPicPr>
        <p:blipFill>
          <a:blip r:embed="rId3"/>
          <a:stretch/>
        </p:blipFill>
        <p:spPr>
          <a:xfrm>
            <a:off x="10451880" y="130680"/>
            <a:ext cx="1739520" cy="966240"/>
          </a:xfrm>
          <a:prstGeom prst="rect">
            <a:avLst/>
          </a:prstGeom>
          <a:ln w="0">
            <a:noFill/>
          </a:ln>
        </p:spPr>
      </p:pic>
      <p:sp>
        <p:nvSpPr>
          <p:cNvPr id="77" name="Retângulo 8"/>
          <p:cNvSpPr/>
          <p:nvPr/>
        </p:nvSpPr>
        <p:spPr>
          <a:xfrm>
            <a:off x="106238" y="321165"/>
            <a:ext cx="7813080" cy="212220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t-BR" sz="4400" spc="-1" dirty="0" smtClean="0">
                <a:latin typeface="Arial"/>
              </a:rPr>
              <a:t>Resultados e Fatos que Influenciaram os Planos e Projetos Ferroviários em SC</a:t>
            </a:r>
            <a:endParaRPr lang="pt-BR" sz="4400" b="0" strike="noStrike" spc="-1" dirty="0">
              <a:latin typeface="Arial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3639999"/>
            <a:ext cx="6096000" cy="175432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r>
              <a:rPr lang="pt-BR" dirty="0"/>
              <a:t>Taxa interna de retorno financeiro: </a:t>
            </a:r>
          </a:p>
          <a:p>
            <a:r>
              <a:rPr lang="pt-BR" dirty="0"/>
              <a:t>TIR - “Y”: -0,933; </a:t>
            </a:r>
          </a:p>
          <a:p>
            <a:r>
              <a:rPr lang="pt-BR" dirty="0"/>
              <a:t>TIR - Alternativa Itajaí: -0,236.</a:t>
            </a:r>
          </a:p>
          <a:p>
            <a:r>
              <a:rPr lang="pt-BR" dirty="0"/>
              <a:t>Tempo de recuperação dos custos financeiros: </a:t>
            </a:r>
          </a:p>
          <a:p>
            <a:r>
              <a:rPr lang="pt-BR" dirty="0" err="1"/>
              <a:t>Payback</a:t>
            </a:r>
            <a:r>
              <a:rPr lang="pt-BR" dirty="0"/>
              <a:t> – Alternativa “Y” &gt; 35 anos; </a:t>
            </a:r>
          </a:p>
          <a:p>
            <a:r>
              <a:rPr lang="pt-BR" dirty="0" err="1"/>
              <a:t>Payback</a:t>
            </a:r>
            <a:r>
              <a:rPr lang="pt-BR" dirty="0"/>
              <a:t> – Alternativa Itajaí &gt; 35 anos.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39150" y="3252545"/>
            <a:ext cx="4121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err="1" smtClean="0">
                <a:solidFill>
                  <a:srgbClr val="FF0000"/>
                </a:solidFill>
              </a:rPr>
              <a:t>Evtea</a:t>
            </a:r>
            <a:r>
              <a:rPr lang="pt-BR" b="1" dirty="0" smtClean="0">
                <a:solidFill>
                  <a:srgbClr val="FF0000"/>
                </a:solidFill>
              </a:rPr>
              <a:t> Ferrovia Leste Oeste Inviável 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095400" y="5412447"/>
            <a:ext cx="6096000" cy="12003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r>
              <a:rPr lang="pt-BR" dirty="0"/>
              <a:t>o Ministério da Infraestrutura comunicou que a construção do trecho sul da Ferrovia Norte-Sul, entre Estrela D’ Oeste em São Paulo e o Porto do Rio Grande no Rio Grande do Sul, não é prioridade para o governo federal.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335151" y="5006871"/>
            <a:ext cx="5706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Ferrovia Norte Sul Tramo Sul não será construída 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096000" y="2612638"/>
            <a:ext cx="6096000" cy="147732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r>
              <a:rPr lang="pt-BR" dirty="0"/>
              <a:t>O próprio ministro de Infraestrutura afirmou que o Tronco </a:t>
            </a:r>
            <a:r>
              <a:rPr lang="pt-BR" dirty="0" smtClean="0"/>
              <a:t>Sul</a:t>
            </a:r>
            <a:r>
              <a:rPr lang="pt-BR" dirty="0"/>
              <a:t>, que liga os estados de São Paulo, Paraná, Santa Catarina e o Rio Grande do Sul, está subutilizado, fato que não justifica a construção de um novo eixo ferroviário para a Região Sul.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7491326" y="2140005"/>
            <a:ext cx="3830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Maior Utilização do Tronco Sul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83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/>
    </mc:Choice>
    <mc:Fallback xmlns:p15="http://schemas.microsoft.com/office/powerpoint/2012/main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Imagem 3"/>
          <p:cNvPicPr/>
          <p:nvPr/>
        </p:nvPicPr>
        <p:blipFill>
          <a:blip r:embed="rId3"/>
          <a:stretch/>
        </p:blipFill>
        <p:spPr>
          <a:xfrm>
            <a:off x="10451880" y="130680"/>
            <a:ext cx="1739520" cy="966240"/>
          </a:xfrm>
          <a:prstGeom prst="rect">
            <a:avLst/>
          </a:prstGeom>
          <a:ln w="0">
            <a:noFill/>
          </a:ln>
        </p:spPr>
      </p:pic>
      <p:sp>
        <p:nvSpPr>
          <p:cNvPr id="77" name="Retângulo 8"/>
          <p:cNvSpPr/>
          <p:nvPr/>
        </p:nvSpPr>
        <p:spPr>
          <a:xfrm>
            <a:off x="757836" y="390958"/>
            <a:ext cx="8369280" cy="760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4400" spc="-1" dirty="0" smtClean="0">
                <a:latin typeface="Arial"/>
              </a:rPr>
              <a:t>O que fazer entre 2022 a 2035 ? </a:t>
            </a:r>
            <a:endParaRPr lang="pt-BR" sz="4400" b="0" strike="noStrike" spc="-1" dirty="0">
              <a:latin typeface="Arial"/>
            </a:endParaRPr>
          </a:p>
        </p:txBody>
      </p:sp>
      <p:sp>
        <p:nvSpPr>
          <p:cNvPr id="78" name="Retângulo 5"/>
          <p:cNvSpPr/>
          <p:nvPr/>
        </p:nvSpPr>
        <p:spPr>
          <a:xfrm>
            <a:off x="981258" y="1311904"/>
            <a:ext cx="9284959" cy="747751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360">
              <a:lnSpc>
                <a:spcPct val="100000"/>
              </a:lnSpc>
              <a:buClr>
                <a:srgbClr val="000000"/>
              </a:buClr>
            </a:pPr>
            <a:r>
              <a:rPr lang="pt-BR" sz="2400" b="1" strike="noStrike" spc="-1" dirty="0">
                <a:solidFill>
                  <a:srgbClr val="D9D9D9"/>
                </a:solidFill>
                <a:latin typeface="Tahoma"/>
                <a:ea typeface="Tahoma"/>
              </a:rPr>
              <a:t>l</a:t>
            </a:r>
            <a:endParaRPr lang="pt-BR" sz="24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pt-BR" sz="2400" b="1" spc="-1" dirty="0" smtClean="0">
                <a:solidFill>
                  <a:srgbClr val="000000"/>
                </a:solidFill>
                <a:latin typeface="Tahoma"/>
                <a:ea typeface="Tahoma"/>
              </a:rPr>
              <a:t>Ferrovia Leste Oeste (bitola larga) </a:t>
            </a:r>
            <a:r>
              <a:rPr lang="pt-BR" sz="2400" b="1" spc="-1" dirty="0" smtClean="0">
                <a:solidFill>
                  <a:srgbClr val="FF0000"/>
                </a:solidFill>
                <a:latin typeface="Tahoma"/>
                <a:ea typeface="Tahoma"/>
              </a:rPr>
              <a:t>inviável até 2035 </a:t>
            </a:r>
            <a:r>
              <a:rPr lang="pt-BR" sz="2400" b="1" spc="-1" dirty="0" smtClean="0">
                <a:solidFill>
                  <a:srgbClr val="000000"/>
                </a:solidFill>
                <a:latin typeface="Tahoma"/>
                <a:ea typeface="Tahoma"/>
              </a:rPr>
              <a:t>(Cenário 6 do PNL)</a:t>
            </a:r>
          </a:p>
          <a:p>
            <a:pPr marL="360">
              <a:lnSpc>
                <a:spcPct val="100000"/>
              </a:lnSpc>
              <a:buClr>
                <a:srgbClr val="000000"/>
              </a:buClr>
            </a:pPr>
            <a:endParaRPr lang="pt-BR" sz="2400" b="1" strike="noStrike" spc="-1" dirty="0">
              <a:solidFill>
                <a:srgbClr val="000000"/>
              </a:solidFill>
              <a:latin typeface="Tahoma"/>
              <a:ea typeface="Tahoma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pt-BR" sz="2400" b="1" spc="-1" dirty="0" smtClean="0">
                <a:solidFill>
                  <a:srgbClr val="000000"/>
                </a:solidFill>
                <a:latin typeface="Tahoma"/>
                <a:ea typeface="Tahoma"/>
              </a:rPr>
              <a:t>Ferrovia Norte Sul Trecho Sul (bitola larga) deverá ser </a:t>
            </a:r>
            <a:r>
              <a:rPr lang="pt-BR" sz="2400" b="1" spc="-1" dirty="0" smtClean="0">
                <a:solidFill>
                  <a:srgbClr val="FF0000"/>
                </a:solidFill>
                <a:latin typeface="Tahoma"/>
                <a:ea typeface="Tahoma"/>
              </a:rPr>
              <a:t>construída só em 2035 </a:t>
            </a:r>
            <a:r>
              <a:rPr lang="pt-BR" sz="2400" b="1" spc="-1" dirty="0" smtClean="0">
                <a:solidFill>
                  <a:srgbClr val="000000"/>
                </a:solidFill>
                <a:latin typeface="Tahoma"/>
                <a:ea typeface="Tahoma"/>
              </a:rPr>
              <a:t>(Cenário 6 do PNL)</a:t>
            </a:r>
          </a:p>
          <a:p>
            <a:pPr marL="360">
              <a:lnSpc>
                <a:spcPct val="100000"/>
              </a:lnSpc>
              <a:buClr>
                <a:srgbClr val="000000"/>
              </a:buClr>
            </a:pPr>
            <a:endParaRPr lang="pt-BR" sz="2400" b="1" spc="-1" dirty="0" smtClean="0">
              <a:solidFill>
                <a:srgbClr val="000000"/>
              </a:solidFill>
              <a:latin typeface="Tahoma"/>
              <a:ea typeface="Tahoma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pt-BR" sz="2400" b="1" spc="-1" dirty="0" smtClean="0">
                <a:solidFill>
                  <a:srgbClr val="000000"/>
                </a:solidFill>
                <a:latin typeface="Tahoma"/>
                <a:ea typeface="Tahoma"/>
              </a:rPr>
              <a:t>Tronco Sul </a:t>
            </a:r>
            <a:r>
              <a:rPr lang="pt-BR" sz="2400" b="1" spc="-1" dirty="0" smtClean="0">
                <a:solidFill>
                  <a:srgbClr val="FF0000"/>
                </a:solidFill>
                <a:latin typeface="Tahoma"/>
                <a:ea typeface="Tahoma"/>
              </a:rPr>
              <a:t>disponível </a:t>
            </a:r>
            <a:r>
              <a:rPr lang="pt-BR" sz="2400" b="1" spc="-1" dirty="0" smtClean="0">
                <a:solidFill>
                  <a:srgbClr val="000000"/>
                </a:solidFill>
                <a:latin typeface="Tahoma"/>
                <a:ea typeface="Tahoma"/>
              </a:rPr>
              <a:t>(bitola métrica)</a:t>
            </a:r>
            <a:endParaRPr lang="pt-BR" sz="2400" b="1" spc="-1" dirty="0">
              <a:solidFill>
                <a:srgbClr val="000000"/>
              </a:solidFill>
              <a:latin typeface="Tahoma"/>
              <a:ea typeface="Tahoma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endParaRPr lang="pt-BR" sz="2400" b="1" spc="-1" dirty="0" smtClean="0">
              <a:solidFill>
                <a:srgbClr val="000000"/>
              </a:solidFill>
              <a:latin typeface="Tahoma"/>
              <a:ea typeface="Tahoma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pt-BR" sz="2400" b="1" spc="-1" dirty="0" smtClean="0">
                <a:solidFill>
                  <a:srgbClr val="000000"/>
                </a:solidFill>
                <a:latin typeface="Tahoma"/>
                <a:ea typeface="Tahoma"/>
              </a:rPr>
              <a:t>Ferrovia Tereza Cristina (bitola métrica) </a:t>
            </a:r>
            <a:r>
              <a:rPr lang="pt-BR" sz="2400" b="1" spc="-1" dirty="0" smtClean="0">
                <a:solidFill>
                  <a:srgbClr val="FF0000"/>
                </a:solidFill>
                <a:latin typeface="Tahoma"/>
                <a:ea typeface="Tahoma"/>
              </a:rPr>
              <a:t>isolada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endParaRPr lang="pt-BR" sz="2400" b="1" spc="-1" dirty="0">
              <a:solidFill>
                <a:srgbClr val="FF0000"/>
              </a:solidFill>
              <a:latin typeface="Tahoma"/>
              <a:ea typeface="Tahoma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pt-BR" sz="2400" b="1" spc="-1" dirty="0" smtClean="0">
                <a:latin typeface="Tahoma"/>
                <a:ea typeface="Tahoma"/>
              </a:rPr>
              <a:t>Rumo Malha Sul (bitola métrica) </a:t>
            </a:r>
            <a:r>
              <a:rPr lang="pt-BR" sz="2400" b="1" spc="-1" dirty="0" smtClean="0">
                <a:solidFill>
                  <a:srgbClr val="FF0000"/>
                </a:solidFill>
                <a:latin typeface="Tahoma"/>
                <a:ea typeface="Tahoma"/>
              </a:rPr>
              <a:t>pouco utilizada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endParaRPr lang="pt-BR" sz="2400" b="1" spc="-1" dirty="0">
              <a:solidFill>
                <a:srgbClr val="FF0000"/>
              </a:solidFill>
              <a:latin typeface="Tahoma"/>
              <a:ea typeface="Tahoma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pt-BR" sz="2400" b="1" spc="-1" dirty="0" smtClean="0">
                <a:latin typeface="Tahoma"/>
                <a:ea typeface="Tahoma"/>
              </a:rPr>
              <a:t>BR-101</a:t>
            </a:r>
            <a:r>
              <a:rPr lang="pt-BR" sz="2400" b="1" spc="-1" dirty="0" smtClean="0">
                <a:solidFill>
                  <a:srgbClr val="FF0000"/>
                </a:solidFill>
                <a:latin typeface="Tahoma"/>
                <a:ea typeface="Tahoma"/>
              </a:rPr>
              <a:t> saturada</a:t>
            </a:r>
          </a:p>
          <a:p>
            <a:pPr marL="360">
              <a:lnSpc>
                <a:spcPct val="100000"/>
              </a:lnSpc>
              <a:buClr>
                <a:srgbClr val="000000"/>
              </a:buClr>
            </a:pPr>
            <a:endParaRPr lang="pt-BR" sz="2400" b="1" spc="-1" dirty="0" smtClean="0">
              <a:solidFill>
                <a:srgbClr val="000000"/>
              </a:solidFill>
              <a:latin typeface="Tahoma"/>
              <a:ea typeface="Tahoma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endParaRPr lang="pt-BR" sz="2400" b="1" strike="noStrike" spc="-1" dirty="0">
              <a:solidFill>
                <a:srgbClr val="000000"/>
              </a:solidFill>
              <a:latin typeface="Tahoma"/>
              <a:ea typeface="Tahoma"/>
            </a:endParaRPr>
          </a:p>
          <a:p>
            <a:pPr marL="360">
              <a:lnSpc>
                <a:spcPct val="100000"/>
              </a:lnSpc>
              <a:buClr>
                <a:srgbClr val="000000"/>
              </a:buClr>
            </a:pPr>
            <a:endParaRPr lang="pt-B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081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/>
    </mc:Choice>
    <mc:Fallback xmlns:p15="http://schemas.microsoft.com/office/powerpoint/2012/main"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834791B25B8EE40A2153F85B9825D6B" ma:contentTypeVersion="12" ma:contentTypeDescription="Crie um novo documento." ma:contentTypeScope="" ma:versionID="76c4113a7c06dbceaf6788b4e50aa034">
  <xsd:schema xmlns:xsd="http://www.w3.org/2001/XMLSchema" xmlns:xs="http://www.w3.org/2001/XMLSchema" xmlns:p="http://schemas.microsoft.com/office/2006/metadata/properties" xmlns:ns2="fa97fb8f-6adf-4e66-9d9e-694899b69741" xmlns:ns3="09cb668a-ae24-4e19-a119-770c503984ce" targetNamespace="http://schemas.microsoft.com/office/2006/metadata/properties" ma:root="true" ma:fieldsID="dd703e61f7eefb8e5b1bbf207cc6ffc5" ns2:_="" ns3:_="">
    <xsd:import namespace="fa97fb8f-6adf-4e66-9d9e-694899b69741"/>
    <xsd:import namespace="09cb668a-ae24-4e19-a119-770c503984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97fb8f-6adf-4e66-9d9e-694899b697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Marcações de imagem" ma:readOnly="false" ma:fieldId="{5cf76f15-5ced-4ddc-b409-7134ff3c332f}" ma:taxonomyMulti="true" ma:sspId="4ec4d449-cc40-4ed3-840b-478290d670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cb668a-ae24-4e19-a119-770c503984ce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a031c481-d77f-4203-969f-c8f75da8634d}" ma:internalName="TaxCatchAll" ma:showField="CatchAllData" ma:web="09cb668a-ae24-4e19-a119-770c503984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11CB847-DC5D-4EA3-AF84-8E21C5BE5736}"/>
</file>

<file path=customXml/itemProps2.xml><?xml version="1.0" encoding="utf-8"?>
<ds:datastoreItem xmlns:ds="http://schemas.openxmlformats.org/officeDocument/2006/customXml" ds:itemID="{911DB382-3EC1-4F6B-AB78-B580EB57598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5331</TotalTime>
  <Words>1229</Words>
  <Application>Microsoft Office PowerPoint</Application>
  <PresentationFormat>Widescreen</PresentationFormat>
  <Paragraphs>372</Paragraphs>
  <Slides>21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DejaVu Sans</vt:lpstr>
      <vt:lpstr>Symbol</vt:lpstr>
      <vt:lpstr>Tahoma</vt:lpstr>
      <vt:lpstr>Times New Roman</vt:lpstr>
      <vt:lpstr>Wingdings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Cliente</dc:creator>
  <cp:lastModifiedBy>user</cp:lastModifiedBy>
  <cp:revision>387</cp:revision>
  <dcterms:created xsi:type="dcterms:W3CDTF">2019-11-10T19:03:35Z</dcterms:created>
  <dcterms:modified xsi:type="dcterms:W3CDTF">2022-07-31T23:26:32Z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Personalizar</vt:lpwstr>
  </property>
  <property fmtid="{D5CDD505-2E9C-101B-9397-08002B2CF9AE}" pid="3" name="Slides">
    <vt:i4>27</vt:i4>
  </property>
</Properties>
</file>