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84" r:id="rId2"/>
    <p:sldId id="385" r:id="rId3"/>
    <p:sldId id="386" r:id="rId4"/>
    <p:sldId id="398" r:id="rId5"/>
    <p:sldId id="388" r:id="rId6"/>
    <p:sldId id="399" r:id="rId7"/>
    <p:sldId id="402" r:id="rId8"/>
    <p:sldId id="401" r:id="rId9"/>
    <p:sldId id="403" r:id="rId10"/>
    <p:sldId id="392" r:id="rId11"/>
  </p:sldIdLst>
  <p:sldSz cx="9144000" cy="6858000" type="screen4x3"/>
  <p:notesSz cx="6858000" cy="9144000"/>
  <p:defaultTextStyle>
    <a:defPPr>
      <a:defRPr lang="pt-BR"/>
    </a:defPPr>
    <a:lvl1pPr algn="l" rtl="0" fontAlgn="base">
      <a:spcBef>
        <a:spcPct val="0"/>
      </a:spcBef>
      <a:spcAft>
        <a:spcPct val="0"/>
      </a:spcAft>
      <a:defRPr sz="3200" b="1" kern="1200">
        <a:solidFill>
          <a:schemeClr val="tx1"/>
        </a:solidFill>
        <a:latin typeface="Tahoma" pitchFamily="34" charset="0"/>
        <a:ea typeface="+mn-ea"/>
        <a:cs typeface="Arial" charset="0"/>
      </a:defRPr>
    </a:lvl1pPr>
    <a:lvl2pPr marL="457200" algn="l" rtl="0" fontAlgn="base">
      <a:spcBef>
        <a:spcPct val="0"/>
      </a:spcBef>
      <a:spcAft>
        <a:spcPct val="0"/>
      </a:spcAft>
      <a:defRPr sz="3200" b="1" kern="1200">
        <a:solidFill>
          <a:schemeClr val="tx1"/>
        </a:solidFill>
        <a:latin typeface="Tahoma" pitchFamily="34" charset="0"/>
        <a:ea typeface="+mn-ea"/>
        <a:cs typeface="Arial" charset="0"/>
      </a:defRPr>
    </a:lvl2pPr>
    <a:lvl3pPr marL="914400" algn="l" rtl="0" fontAlgn="base">
      <a:spcBef>
        <a:spcPct val="0"/>
      </a:spcBef>
      <a:spcAft>
        <a:spcPct val="0"/>
      </a:spcAft>
      <a:defRPr sz="3200" b="1" kern="1200">
        <a:solidFill>
          <a:schemeClr val="tx1"/>
        </a:solidFill>
        <a:latin typeface="Tahoma" pitchFamily="34" charset="0"/>
        <a:ea typeface="+mn-ea"/>
        <a:cs typeface="Arial" charset="0"/>
      </a:defRPr>
    </a:lvl3pPr>
    <a:lvl4pPr marL="1371600" algn="l" rtl="0" fontAlgn="base">
      <a:spcBef>
        <a:spcPct val="0"/>
      </a:spcBef>
      <a:spcAft>
        <a:spcPct val="0"/>
      </a:spcAft>
      <a:defRPr sz="3200" b="1" kern="1200">
        <a:solidFill>
          <a:schemeClr val="tx1"/>
        </a:solidFill>
        <a:latin typeface="Tahoma" pitchFamily="34" charset="0"/>
        <a:ea typeface="+mn-ea"/>
        <a:cs typeface="Arial" charset="0"/>
      </a:defRPr>
    </a:lvl4pPr>
    <a:lvl5pPr marL="1828800" algn="l" rtl="0" fontAlgn="base">
      <a:spcBef>
        <a:spcPct val="0"/>
      </a:spcBef>
      <a:spcAft>
        <a:spcPct val="0"/>
      </a:spcAft>
      <a:defRPr sz="3200" b="1" kern="1200">
        <a:solidFill>
          <a:schemeClr val="tx1"/>
        </a:solidFill>
        <a:latin typeface="Tahoma" pitchFamily="34" charset="0"/>
        <a:ea typeface="+mn-ea"/>
        <a:cs typeface="Arial" charset="0"/>
      </a:defRPr>
    </a:lvl5pPr>
    <a:lvl6pPr marL="2286000" algn="l" defTabSz="914400" rtl="0" eaLnBrk="1" latinLnBrk="0" hangingPunct="1">
      <a:defRPr sz="3200" b="1" kern="1200">
        <a:solidFill>
          <a:schemeClr val="tx1"/>
        </a:solidFill>
        <a:latin typeface="Tahoma" pitchFamily="34" charset="0"/>
        <a:ea typeface="+mn-ea"/>
        <a:cs typeface="Arial" charset="0"/>
      </a:defRPr>
    </a:lvl6pPr>
    <a:lvl7pPr marL="2743200" algn="l" defTabSz="914400" rtl="0" eaLnBrk="1" latinLnBrk="0" hangingPunct="1">
      <a:defRPr sz="3200" b="1" kern="1200">
        <a:solidFill>
          <a:schemeClr val="tx1"/>
        </a:solidFill>
        <a:latin typeface="Tahoma" pitchFamily="34" charset="0"/>
        <a:ea typeface="+mn-ea"/>
        <a:cs typeface="Arial" charset="0"/>
      </a:defRPr>
    </a:lvl7pPr>
    <a:lvl8pPr marL="3200400" algn="l" defTabSz="914400" rtl="0" eaLnBrk="1" latinLnBrk="0" hangingPunct="1">
      <a:defRPr sz="3200" b="1" kern="1200">
        <a:solidFill>
          <a:schemeClr val="tx1"/>
        </a:solidFill>
        <a:latin typeface="Tahoma" pitchFamily="34" charset="0"/>
        <a:ea typeface="+mn-ea"/>
        <a:cs typeface="Arial" charset="0"/>
      </a:defRPr>
    </a:lvl8pPr>
    <a:lvl9pPr marL="3657600" algn="l" defTabSz="914400" rtl="0" eaLnBrk="1" latinLnBrk="0" hangingPunct="1">
      <a:defRPr sz="3200" b="1"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6600"/>
    <a:srgbClr val="FF6600"/>
    <a:srgbClr val="008080"/>
    <a:srgbClr val="FFCC00"/>
    <a:srgbClr val="339966"/>
    <a:srgbClr val="0033CC"/>
  </p:clrMru>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7" autoAdjust="0"/>
    <p:restoredTop sz="96237" autoAdjust="0"/>
  </p:normalViewPr>
  <p:slideViewPr>
    <p:cSldViewPr>
      <p:cViewPr>
        <p:scale>
          <a:sx n="60" d="100"/>
          <a:sy n="60" d="100"/>
        </p:scale>
        <p:origin x="-1656"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08" y="-6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cs typeface="+mn-cs"/>
              </a:defRPr>
            </a:lvl1pPr>
          </a:lstStyle>
          <a:p>
            <a:pPr>
              <a:defRPr/>
            </a:pPr>
            <a:endParaRPr lang="pt-BR"/>
          </a:p>
        </p:txBody>
      </p:sp>
      <p:sp>
        <p:nvSpPr>
          <p:cNvPr id="378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cs typeface="+mn-cs"/>
              </a:defRPr>
            </a:lvl1pPr>
          </a:lstStyle>
          <a:p>
            <a:pPr>
              <a:defRPr/>
            </a:pPr>
            <a:endParaRPr lang="pt-BR"/>
          </a:p>
        </p:txBody>
      </p:sp>
      <p:sp>
        <p:nvSpPr>
          <p:cNvPr id="378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cs typeface="+mn-cs"/>
              </a:defRPr>
            </a:lvl1pPr>
          </a:lstStyle>
          <a:p>
            <a:pPr>
              <a:defRPr/>
            </a:pPr>
            <a:endParaRPr lang="pt-BR"/>
          </a:p>
        </p:txBody>
      </p:sp>
      <p:sp>
        <p:nvSpPr>
          <p:cNvPr id="378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cs typeface="+mn-cs"/>
              </a:defRPr>
            </a:lvl1pPr>
          </a:lstStyle>
          <a:p>
            <a:pPr>
              <a:defRPr/>
            </a:pPr>
            <a:fld id="{14EFF51D-7DA5-4CFF-92DF-CD3C375BD426}" type="slidenum">
              <a:rPr lang="pt-BR"/>
              <a:pPr>
                <a:defRPr/>
              </a:pPr>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cs typeface="+mn-cs"/>
              </a:defRPr>
            </a:lvl1pPr>
          </a:lstStyle>
          <a:p>
            <a:pPr>
              <a:defRPr/>
            </a:pPr>
            <a:endParaRPr lang="pt-BR"/>
          </a:p>
        </p:txBody>
      </p:sp>
      <p:sp>
        <p:nvSpPr>
          <p:cNvPr id="256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cs typeface="+mn-cs"/>
              </a:defRPr>
            </a:lvl1pPr>
          </a:lstStyle>
          <a:p>
            <a:pPr>
              <a:defRPr/>
            </a:pPr>
            <a:endParaRPr lang="pt-BR"/>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256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cs typeface="+mn-cs"/>
              </a:defRPr>
            </a:lvl1pPr>
          </a:lstStyle>
          <a:p>
            <a:pPr>
              <a:defRPr/>
            </a:pPr>
            <a:endParaRPr lang="pt-BR"/>
          </a:p>
        </p:txBody>
      </p:sp>
      <p:sp>
        <p:nvSpPr>
          <p:cNvPr id="256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cs typeface="+mn-cs"/>
              </a:defRPr>
            </a:lvl1pPr>
          </a:lstStyle>
          <a:p>
            <a:pPr>
              <a:defRPr/>
            </a:pPr>
            <a:fld id="{81283BEE-BE7D-4FA7-A1C9-7ED7452EAD7F}"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88D8BE62-166B-42CB-A066-48C610CD30B7}" type="slidenum">
              <a:rPr lang="pt-BR"/>
              <a:pPr>
                <a:defRPr/>
              </a:pPr>
              <a:t>‹nº›</a:t>
            </a:fld>
            <a:endParaRPr lang="pt-B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EDC2513A-0AA3-44DB-8730-FB808165E935}" type="slidenum">
              <a:rPr lang="pt-BR"/>
              <a:pPr>
                <a:defRPr/>
              </a:pPr>
              <a:t>‹nº›</a:t>
            </a:fld>
            <a:endParaRPr lang="pt-B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0FA44254-4F63-406D-A310-774B5016B19B}" type="slidenum">
              <a:rPr lang="pt-BR"/>
              <a:pPr>
                <a:defRPr/>
              </a:pPr>
              <a:t>‹nº›</a:t>
            </a:fld>
            <a:endParaRPr lang="pt-B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F3ED6983-FF7C-4132-A7E1-DD71AF37375F}" type="slidenum">
              <a:rPr lang="pt-BR"/>
              <a:pPr>
                <a:defRPr/>
              </a:pPr>
              <a:t>‹nº›</a:t>
            </a:fld>
            <a:endParaRPr lang="pt-B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D75E6481-D634-4CD0-B6E2-EFEF7699000F}" type="slidenum">
              <a:rPr lang="pt-BR"/>
              <a:pPr>
                <a:defRPr/>
              </a:pPr>
              <a:t>‹nº›</a:t>
            </a:fld>
            <a:endParaRPr lang="pt-B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4E4C438F-7D8E-49C2-8039-92DB57A04DC4}" type="slidenum">
              <a:rPr lang="pt-BR"/>
              <a:pPr>
                <a:defRPr/>
              </a:pPr>
              <a:t>‹nº›</a:t>
            </a:fld>
            <a:endParaRPr lang="pt-B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673B60AF-39E8-498C-9F14-186AE0451359}" type="slidenum">
              <a:rPr lang="pt-BR"/>
              <a:pPr>
                <a:defRPr/>
              </a:pPr>
              <a:t>‹nº›</a:t>
            </a:fld>
            <a:endParaRPr lang="pt-B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638E2346-4A79-4608-A430-A6A72C5662AE}" type="slidenum">
              <a:rPr lang="pt-BR"/>
              <a:pPr>
                <a:defRPr/>
              </a:pPr>
              <a:t>‹nº›</a:t>
            </a:fld>
            <a:endParaRPr lang="pt-B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963CA0DB-0EB5-4A55-B31B-8271D920DCC5}" type="slidenum">
              <a:rPr lang="pt-BR"/>
              <a:pPr>
                <a:defRPr/>
              </a:pPr>
              <a:t>‹nº›</a:t>
            </a:fld>
            <a:endParaRPr lang="pt-B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666B48A0-5D11-4ADE-A11D-FD025BB4B12A}" type="slidenum">
              <a:rPr lang="pt-BR"/>
              <a:pPr>
                <a:defRPr/>
              </a:pPr>
              <a:t>‹nº›</a:t>
            </a:fld>
            <a:endParaRPr lang="pt-B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815210D0-250C-428E-9152-07F48CDEB155}" type="slidenum">
              <a:rPr lang="pt-BR"/>
              <a:pPr>
                <a:defRPr/>
              </a:pPr>
              <a:t>‹nº›</a:t>
            </a:fld>
            <a:endParaRPr lang="pt-B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b="0">
                <a:latin typeface="Times New Roman" pitchFamily="18" charset="0"/>
                <a:cs typeface="+mn-cs"/>
              </a:defRPr>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b="0">
                <a:latin typeface="Times New Roman" pitchFamily="18" charset="0"/>
                <a:cs typeface="+mn-cs"/>
              </a:defRPr>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b="0">
                <a:latin typeface="Times New Roman" pitchFamily="18" charset="0"/>
                <a:cs typeface="+mn-cs"/>
              </a:defRPr>
            </a:lvl1pPr>
          </a:lstStyle>
          <a:p>
            <a:pPr>
              <a:defRPr/>
            </a:pPr>
            <a:fld id="{A4530239-82C5-4FBB-9ABC-33D47C0C7E0E}"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Tahoma" pitchFamily="34" charset="0"/>
        </a:defRPr>
      </a:lvl2pPr>
      <a:lvl3pPr algn="ctr" rtl="0" eaLnBrk="0" fontAlgn="base" hangingPunct="0">
        <a:spcBef>
          <a:spcPct val="0"/>
        </a:spcBef>
        <a:spcAft>
          <a:spcPct val="0"/>
        </a:spcAft>
        <a:defRPr sz="3200" b="1">
          <a:solidFill>
            <a:schemeClr val="tx1"/>
          </a:solidFill>
          <a:latin typeface="Tahoma" pitchFamily="34" charset="0"/>
        </a:defRPr>
      </a:lvl3pPr>
      <a:lvl4pPr algn="ctr" rtl="0" eaLnBrk="0" fontAlgn="base" hangingPunct="0">
        <a:spcBef>
          <a:spcPct val="0"/>
        </a:spcBef>
        <a:spcAft>
          <a:spcPct val="0"/>
        </a:spcAft>
        <a:defRPr sz="3200" b="1">
          <a:solidFill>
            <a:schemeClr val="tx1"/>
          </a:solidFill>
          <a:latin typeface="Tahoma" pitchFamily="34" charset="0"/>
        </a:defRPr>
      </a:lvl4pPr>
      <a:lvl5pPr algn="ctr" rtl="0" eaLnBrk="0" fontAlgn="base" hangingPunct="0">
        <a:spcBef>
          <a:spcPct val="0"/>
        </a:spcBef>
        <a:spcAft>
          <a:spcPct val="0"/>
        </a:spcAft>
        <a:defRPr sz="3200" b="1">
          <a:solidFill>
            <a:schemeClr val="tx1"/>
          </a:solidFill>
          <a:latin typeface="Tahoma" pitchFamily="34" charset="0"/>
        </a:defRPr>
      </a:lvl5pPr>
      <a:lvl6pPr marL="457200" algn="ctr" rtl="0" fontAlgn="base">
        <a:spcBef>
          <a:spcPct val="0"/>
        </a:spcBef>
        <a:spcAft>
          <a:spcPct val="0"/>
        </a:spcAft>
        <a:defRPr sz="3200" b="1">
          <a:solidFill>
            <a:schemeClr val="tx1"/>
          </a:solidFill>
          <a:latin typeface="Tahoma" pitchFamily="34" charset="0"/>
        </a:defRPr>
      </a:lvl6pPr>
      <a:lvl7pPr marL="914400" algn="ctr" rtl="0" fontAlgn="base">
        <a:spcBef>
          <a:spcPct val="0"/>
        </a:spcBef>
        <a:spcAft>
          <a:spcPct val="0"/>
        </a:spcAft>
        <a:defRPr sz="3200" b="1">
          <a:solidFill>
            <a:schemeClr val="tx1"/>
          </a:solidFill>
          <a:latin typeface="Tahoma" pitchFamily="34" charset="0"/>
        </a:defRPr>
      </a:lvl7pPr>
      <a:lvl8pPr marL="1371600" algn="ctr" rtl="0" fontAlgn="base">
        <a:spcBef>
          <a:spcPct val="0"/>
        </a:spcBef>
        <a:spcAft>
          <a:spcPct val="0"/>
        </a:spcAft>
        <a:defRPr sz="3200" b="1">
          <a:solidFill>
            <a:schemeClr val="tx1"/>
          </a:solidFill>
          <a:latin typeface="Tahoma" pitchFamily="34" charset="0"/>
        </a:defRPr>
      </a:lvl8pPr>
      <a:lvl9pPr marL="1828800" algn="ctr" rtl="0" fontAlgn="base">
        <a:spcBef>
          <a:spcPct val="0"/>
        </a:spcBef>
        <a:spcAft>
          <a:spcPct val="0"/>
        </a:spcAft>
        <a:defRPr sz="3200" b="1">
          <a:solidFill>
            <a:schemeClr val="tx1"/>
          </a:solidFill>
          <a:latin typeface="Tahoma" pitchFamily="34"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200">
          <a:solidFill>
            <a:schemeClr val="tx1"/>
          </a:solidFill>
          <a:latin typeface="+mn-lt"/>
        </a:defRPr>
      </a:lvl5pPr>
      <a:lvl6pPr marL="2514600" indent="-228600" algn="l" rtl="0" fontAlgn="base">
        <a:spcBef>
          <a:spcPct val="20000"/>
        </a:spcBef>
        <a:spcAft>
          <a:spcPct val="0"/>
        </a:spcAft>
        <a:buChar char="»"/>
        <a:defRPr sz="2200">
          <a:solidFill>
            <a:schemeClr val="tx1"/>
          </a:solidFill>
          <a:latin typeface="+mn-lt"/>
        </a:defRPr>
      </a:lvl6pPr>
      <a:lvl7pPr marL="2971800" indent="-228600" algn="l" rtl="0" fontAlgn="base">
        <a:spcBef>
          <a:spcPct val="20000"/>
        </a:spcBef>
        <a:spcAft>
          <a:spcPct val="0"/>
        </a:spcAft>
        <a:buChar char="»"/>
        <a:defRPr sz="2200">
          <a:solidFill>
            <a:schemeClr val="tx1"/>
          </a:solidFill>
          <a:latin typeface="+mn-lt"/>
        </a:defRPr>
      </a:lvl7pPr>
      <a:lvl8pPr marL="3429000" indent="-228600" algn="l" rtl="0" fontAlgn="base">
        <a:spcBef>
          <a:spcPct val="20000"/>
        </a:spcBef>
        <a:spcAft>
          <a:spcPct val="0"/>
        </a:spcAft>
        <a:buChar char="»"/>
        <a:defRPr sz="2200">
          <a:solidFill>
            <a:schemeClr val="tx1"/>
          </a:solidFill>
          <a:latin typeface="+mn-lt"/>
        </a:defRPr>
      </a:lvl8pPr>
      <a:lvl9pPr marL="3886200" indent="-228600" algn="l" rtl="0" fontAlgn="base">
        <a:spcBef>
          <a:spcPct val="20000"/>
        </a:spcBef>
        <a:spcAft>
          <a:spcPct val="0"/>
        </a:spcAft>
        <a:buChar char="»"/>
        <a:defRPr sz="22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endParaRPr lang="pt-BR" dirty="0" smtClean="0"/>
          </a:p>
          <a:p>
            <a:r>
              <a:rPr lang="pt-BR" dirty="0" smtClean="0"/>
              <a:t>EVENTO: CAPACITAÇÃO PARA </a:t>
            </a:r>
          </a:p>
          <a:p>
            <a:r>
              <a:rPr lang="pt-BR" dirty="0" smtClean="0"/>
              <a:t>CONSELHEIROS MUNICIPAIS DE SAÚDE </a:t>
            </a:r>
          </a:p>
          <a:p>
            <a:endParaRPr lang="pt-BR" dirty="0" smtClean="0"/>
          </a:p>
          <a:p>
            <a:r>
              <a:rPr lang="pt-BR" dirty="0" smtClean="0"/>
              <a:t>MATÉRIA: Administração Pública, Direito Administrativo, </a:t>
            </a:r>
            <a:r>
              <a:rPr lang="pt-BR" dirty="0" smtClean="0"/>
              <a:t>Responsabilidade dos agentes </a:t>
            </a:r>
            <a:r>
              <a:rPr lang="pt-BR" dirty="0" smtClean="0"/>
              <a:t>públicos e Instrumentos </a:t>
            </a:r>
            <a:r>
              <a:rPr lang="pt-BR" dirty="0" smtClean="0"/>
              <a:t>orçamentários (PPA, LDO e </a:t>
            </a:r>
            <a:r>
              <a:rPr lang="pt-BR" dirty="0" smtClean="0"/>
              <a:t>LOA)</a:t>
            </a:r>
            <a:endParaRPr lang="pt-BR" dirty="0" smtClean="0"/>
          </a:p>
          <a:p>
            <a:endParaRPr lang="pt-BR" dirty="0" smtClean="0"/>
          </a:p>
          <a:p>
            <a:r>
              <a:rPr lang="pt-BR" dirty="0" smtClean="0"/>
              <a:t>Hamilton </a:t>
            </a:r>
            <a:r>
              <a:rPr lang="pt-BR" dirty="0" err="1" smtClean="0"/>
              <a:t>Hobus</a:t>
            </a:r>
            <a:r>
              <a:rPr lang="pt-BR" dirty="0" smtClean="0"/>
              <a:t> Hoemke</a:t>
            </a:r>
          </a:p>
          <a:p>
            <a:r>
              <a:rPr lang="pt-BR" b="0" dirty="0" smtClean="0"/>
              <a:t>Auditor Fiscal de Controle Externo</a:t>
            </a:r>
          </a:p>
          <a:p>
            <a:r>
              <a:rPr lang="pt-BR" b="0" dirty="0" smtClean="0"/>
              <a:t>Consultor-Geral OAB/SC 37.568</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endParaRPr lang="pt-BR" dirty="0" smtClean="0"/>
          </a:p>
          <a:p>
            <a:endParaRPr lang="pt-BR" dirty="0" smtClean="0"/>
          </a:p>
          <a:p>
            <a:r>
              <a:rPr lang="pt-BR" sz="3600" dirty="0" smtClean="0"/>
              <a:t>OBRIGADO!</a:t>
            </a:r>
          </a:p>
          <a:p>
            <a:endParaRPr lang="pt-BR" dirty="0" smtClean="0"/>
          </a:p>
          <a:p>
            <a:endParaRPr lang="pt-BR" dirty="0" smtClean="0"/>
          </a:p>
          <a:p>
            <a:endParaRPr lang="pt-BR" dirty="0" smtClean="0"/>
          </a:p>
          <a:p>
            <a:endParaRPr lang="pt-BR" dirty="0" smtClean="0"/>
          </a:p>
          <a:p>
            <a:endParaRPr lang="pt-BR" dirty="0" smtClean="0"/>
          </a:p>
          <a:p>
            <a:endParaRPr lang="pt-BR" dirty="0" smtClean="0"/>
          </a:p>
          <a:p>
            <a:endParaRPr lang="pt-BR" dirty="0" smtClean="0"/>
          </a:p>
          <a:p>
            <a:pPr algn="r"/>
            <a:r>
              <a:rPr lang="pt-BR" dirty="0" smtClean="0"/>
              <a:t>Hamilton </a:t>
            </a:r>
            <a:r>
              <a:rPr lang="pt-BR" dirty="0" err="1" smtClean="0"/>
              <a:t>Hobus</a:t>
            </a:r>
            <a:r>
              <a:rPr lang="pt-BR" dirty="0" smtClean="0"/>
              <a:t> Hoemke</a:t>
            </a:r>
            <a:endParaRPr lang="pt-BR"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r>
              <a:rPr lang="pt-BR" dirty="0" smtClean="0"/>
              <a:t>1. NOÇÕES DE ADMINISTRAÇÃO PÚBLICA </a:t>
            </a:r>
          </a:p>
          <a:p>
            <a:r>
              <a:rPr lang="pt-BR" dirty="0" smtClean="0"/>
              <a:t>E DIREITO ADMINISTRATIVO:</a:t>
            </a:r>
          </a:p>
          <a:p>
            <a:pPr algn="l"/>
            <a:endParaRPr lang="pt-BR" b="0" dirty="0" smtClean="0"/>
          </a:p>
          <a:p>
            <a:pPr algn="l"/>
            <a:r>
              <a:rPr lang="pt-BR" dirty="0" smtClean="0"/>
              <a:t>Organização:</a:t>
            </a:r>
          </a:p>
          <a:p>
            <a:pPr algn="l"/>
            <a:endParaRPr lang="pt-BR" b="0" dirty="0" smtClean="0"/>
          </a:p>
          <a:p>
            <a:pPr marL="457200" indent="-457200" algn="l">
              <a:buAutoNum type="arabicPeriod"/>
            </a:pPr>
            <a:r>
              <a:rPr lang="pt-BR" b="0" dirty="0" smtClean="0"/>
              <a:t>Esferas governamentais: União, Estados, DF e Municípios</a:t>
            </a:r>
          </a:p>
          <a:p>
            <a:pPr marL="457200" indent="-457200" algn="l">
              <a:buAutoNum type="arabicPeriod"/>
            </a:pPr>
            <a:r>
              <a:rPr lang="pt-BR" b="0" dirty="0" smtClean="0"/>
              <a:t>Poderes: Executivo, Legislativo e Judiciário</a:t>
            </a:r>
          </a:p>
          <a:p>
            <a:pPr marL="457200" indent="-457200" algn="l">
              <a:buAutoNum type="arabicPeriod"/>
            </a:pPr>
            <a:r>
              <a:rPr lang="pt-BR" b="0" dirty="0" smtClean="0"/>
              <a:t>Administração indireta: autarquias, fundações, </a:t>
            </a:r>
            <a:r>
              <a:rPr lang="pt-BR" b="0" dirty="0" err="1" smtClean="0"/>
              <a:t>E.P.</a:t>
            </a:r>
            <a:r>
              <a:rPr lang="pt-BR" b="0" dirty="0" smtClean="0"/>
              <a:t> e </a:t>
            </a:r>
            <a:r>
              <a:rPr lang="pt-BR" b="0" dirty="0" err="1" smtClean="0"/>
              <a:t>S.E.M.</a:t>
            </a:r>
            <a:endParaRPr lang="pt-BR" b="0" dirty="0" smtClean="0"/>
          </a:p>
          <a:p>
            <a:pPr marL="457200" indent="-457200" algn="l">
              <a:buAutoNum type="arabicPeriod"/>
            </a:pPr>
            <a:r>
              <a:rPr lang="pt-BR" b="0" dirty="0" smtClean="0"/>
              <a:t>Órgãos: Tribunal de Contas, Ministério Público, Câmaras Municipais, Secretarias Municipais </a:t>
            </a:r>
            <a:r>
              <a:rPr lang="pt-BR" b="0" i="1" dirty="0" smtClean="0"/>
              <a:t>etc</a:t>
            </a:r>
            <a:r>
              <a:rPr lang="pt-BR" b="0" dirty="0" smtClean="0"/>
              <a:t>.</a:t>
            </a:r>
          </a:p>
          <a:p>
            <a:pPr algn="l"/>
            <a:endParaRPr lang="pt-BR" dirty="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pPr algn="l"/>
            <a:r>
              <a:rPr lang="pt-BR" dirty="0" smtClean="0"/>
              <a:t>Regime Jurídico:</a:t>
            </a:r>
          </a:p>
          <a:p>
            <a:pPr algn="l"/>
            <a:endParaRPr lang="pt-BR" b="0" dirty="0" smtClean="0"/>
          </a:p>
          <a:p>
            <a:pPr marL="457200" indent="-457200" algn="l">
              <a:buAutoNum type="arabicPeriod"/>
            </a:pPr>
            <a:r>
              <a:rPr lang="pt-BR" dirty="0" smtClean="0"/>
              <a:t>Princípios</a:t>
            </a:r>
            <a:r>
              <a:rPr lang="pt-BR" b="0" dirty="0" smtClean="0"/>
              <a:t>: </a:t>
            </a:r>
            <a:r>
              <a:rPr lang="pt-BR" b="0" dirty="0" err="1" smtClean="0"/>
              <a:t>L.I.M.P.E.</a:t>
            </a:r>
            <a:endParaRPr lang="pt-BR" b="0" dirty="0" smtClean="0"/>
          </a:p>
          <a:p>
            <a:pPr marL="457200" indent="-457200" algn="l">
              <a:buAutoNum type="arabicPeriod"/>
            </a:pPr>
            <a:r>
              <a:rPr lang="pt-BR" b="0" dirty="0" smtClean="0"/>
              <a:t> Constituição da República: </a:t>
            </a:r>
            <a:r>
              <a:rPr lang="pt-BR" b="0" dirty="0" err="1" smtClean="0"/>
              <a:t>arts</a:t>
            </a:r>
            <a:r>
              <a:rPr lang="pt-BR" b="0" dirty="0" smtClean="0"/>
              <a:t>. 37 a 41</a:t>
            </a:r>
          </a:p>
          <a:p>
            <a:pPr marL="457200" indent="-457200" algn="l">
              <a:buAutoNum type="arabicPeriod"/>
            </a:pPr>
            <a:r>
              <a:rPr lang="pt-BR" b="0" dirty="0" smtClean="0"/>
              <a:t>Leis de Licitações (L. 8.666/93), de Concessões (L. 8.987/95), de Organizações Sociais (L. 9.637/98), de OSCIP (L. 9.790/99), de Organizações da Sociedade Civil (L. 13.019/14)</a:t>
            </a:r>
          </a:p>
          <a:p>
            <a:pPr marL="457200" indent="-457200" algn="l">
              <a:buAutoNum type="arabicPeriod"/>
            </a:pPr>
            <a:r>
              <a:rPr lang="pt-BR" b="0" dirty="0" smtClean="0"/>
              <a:t>Leis Orgânicas Municipais</a:t>
            </a:r>
          </a:p>
          <a:p>
            <a:pPr marL="457200" indent="-457200" algn="l">
              <a:buAutoNum type="arabicPeriod"/>
            </a:pPr>
            <a:r>
              <a:rPr lang="pt-BR" b="0" dirty="0" smtClean="0"/>
              <a:t>Leis específicas (servidor, procedimentos, licenças </a:t>
            </a:r>
            <a:r>
              <a:rPr lang="pt-BR" b="0" i="1" dirty="0" err="1" smtClean="0"/>
              <a:t>etc</a:t>
            </a:r>
            <a:r>
              <a:rPr lang="pt-BR" b="0" dirty="0" smtClean="0"/>
              <a:t>)</a:t>
            </a:r>
            <a:endParaRPr lang="pt-BR" b="0"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pPr algn="l"/>
            <a:r>
              <a:rPr lang="pt-BR" dirty="0" smtClean="0"/>
              <a:t>Atos administrativos:</a:t>
            </a:r>
          </a:p>
          <a:p>
            <a:pPr algn="l"/>
            <a:endParaRPr lang="pt-BR" b="0" dirty="0" smtClean="0"/>
          </a:p>
          <a:p>
            <a:pPr marL="457200" indent="-457200" algn="l">
              <a:buAutoNum type="arabicPeriod"/>
            </a:pPr>
            <a:r>
              <a:rPr lang="pt-BR" dirty="0" smtClean="0"/>
              <a:t>Elementos</a:t>
            </a:r>
            <a:r>
              <a:rPr lang="pt-BR" b="0" dirty="0" smtClean="0"/>
              <a:t>: motivo (passado), objeto (presente) e finalidade (futuro)</a:t>
            </a:r>
          </a:p>
          <a:p>
            <a:pPr marL="457200" indent="-457200" algn="l">
              <a:buAutoNum type="arabicPeriod"/>
            </a:pPr>
            <a:r>
              <a:rPr lang="pt-BR" dirty="0" smtClean="0"/>
              <a:t>Atributos</a:t>
            </a:r>
            <a:r>
              <a:rPr lang="pt-BR" b="0" dirty="0" smtClean="0"/>
              <a:t>: presunção de legitimidade, </a:t>
            </a:r>
            <a:r>
              <a:rPr lang="pt-BR" b="0" dirty="0" err="1" smtClean="0"/>
              <a:t>imperatividade</a:t>
            </a:r>
            <a:r>
              <a:rPr lang="pt-BR" b="0" dirty="0" smtClean="0"/>
              <a:t> e </a:t>
            </a:r>
            <a:r>
              <a:rPr lang="pt-BR" b="0" dirty="0" err="1" smtClean="0"/>
              <a:t>autoexecutoriedade</a:t>
            </a:r>
            <a:endParaRPr lang="pt-BR" b="0" dirty="0" smtClean="0"/>
          </a:p>
          <a:p>
            <a:pPr marL="457200" indent="-457200" algn="l">
              <a:buAutoNum type="arabicPeriod"/>
            </a:pPr>
            <a:r>
              <a:rPr lang="pt-BR" dirty="0" smtClean="0"/>
              <a:t>Extinção</a:t>
            </a:r>
            <a:r>
              <a:rPr lang="pt-BR" b="0" dirty="0" smtClean="0"/>
              <a:t>: anulação (ilegalidade) e revogação (discricionário); convalidação</a:t>
            </a:r>
            <a:endParaRPr lang="pt-BR" b="0"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88632"/>
          </a:xfrm>
        </p:spPr>
        <p:txBody>
          <a:bodyPr/>
          <a:lstStyle/>
          <a:p>
            <a:pPr algn="l"/>
            <a:r>
              <a:rPr lang="pt-BR" dirty="0" smtClean="0"/>
              <a:t>Licitação pública:</a:t>
            </a:r>
            <a:endParaRPr lang="pt-BR" b="0" dirty="0" smtClean="0"/>
          </a:p>
          <a:p>
            <a:pPr algn="l"/>
            <a:endParaRPr lang="pt-BR" b="0" dirty="0" smtClean="0"/>
          </a:p>
          <a:p>
            <a:pPr marL="457200" indent="-457200" algn="l">
              <a:buFont typeface="+mj-lt"/>
              <a:buAutoNum type="arabicPeriod"/>
            </a:pPr>
            <a:r>
              <a:rPr lang="pt-BR" dirty="0" smtClean="0"/>
              <a:t>Princípios</a:t>
            </a:r>
            <a:r>
              <a:rPr lang="pt-BR" b="0" dirty="0" smtClean="0"/>
              <a:t>: isonomia x vantagem para Administração</a:t>
            </a:r>
          </a:p>
          <a:p>
            <a:pPr marL="457200" indent="-457200" algn="l">
              <a:buFont typeface="+mj-lt"/>
              <a:buAutoNum type="arabicPeriod"/>
            </a:pPr>
            <a:r>
              <a:rPr lang="pt-BR" dirty="0" smtClean="0"/>
              <a:t>Contratação direta</a:t>
            </a:r>
            <a:r>
              <a:rPr lang="pt-BR" b="0" dirty="0" smtClean="0"/>
              <a:t>: obras até R$ 15.000; serviços até R$ 8.000; calamidade; </a:t>
            </a:r>
            <a:r>
              <a:rPr lang="pt-BR" sz="1800" b="0" dirty="0" smtClean="0"/>
              <a:t>XXXII - na contratação em que houver transferência de tecnologia de produtos estratégicos para o Sistema Único de Saúde - SUS, no âmbito da Lei n</a:t>
            </a:r>
            <a:r>
              <a:rPr lang="pt-BR" sz="1800" b="0" u="sng" baseline="30000" dirty="0" smtClean="0"/>
              <a:t>o</a:t>
            </a:r>
            <a:r>
              <a:rPr lang="pt-BR" sz="1800" b="0" dirty="0" smtClean="0"/>
              <a:t> 8.080, de 19 de setembro de 1990, conforme elencados em ato da direção nacional do SUS, inclusive por ocasião da aquisição destes produtos durante as etapas de absorção tecnológica. (Incluído pela Lei nº 12.715, de 2012)</a:t>
            </a:r>
          </a:p>
          <a:p>
            <a:pPr marL="457200" indent="-457200" algn="l">
              <a:buFont typeface="+mj-lt"/>
              <a:buAutoNum type="arabicPeriod"/>
            </a:pPr>
            <a:r>
              <a:rPr lang="pt-BR" b="0" dirty="0" smtClean="0"/>
              <a:t>Quanto maior o </a:t>
            </a:r>
            <a:r>
              <a:rPr lang="pt-BR" dirty="0" smtClean="0"/>
              <a:t>valor</a:t>
            </a:r>
            <a:r>
              <a:rPr lang="pt-BR" b="0" dirty="0" smtClean="0"/>
              <a:t> mais rigorosas as regras: convite, tomada de preços e concorrência. Vale tudo: Pregão.</a:t>
            </a:r>
          </a:p>
          <a:p>
            <a:pPr marL="457200" indent="-457200" algn="l">
              <a:buFont typeface="+mj-lt"/>
              <a:buAutoNum type="arabicPeriod"/>
            </a:pPr>
            <a:r>
              <a:rPr lang="pt-BR" dirty="0" smtClean="0"/>
              <a:t>RDC:</a:t>
            </a:r>
            <a:r>
              <a:rPr lang="pt-BR" b="0" dirty="0" smtClean="0"/>
              <a:t> obras e serviços de engenharia no SUS. Inversão de fases, disputa de lances (=pregão).</a:t>
            </a:r>
            <a:endParaRPr lang="pt-BR" dirty="0" smtClean="0"/>
          </a:p>
          <a:p>
            <a:pPr algn="l"/>
            <a:endParaRPr lang="pt-BR" b="0" dirty="0" smtClean="0"/>
          </a:p>
          <a:p>
            <a:pPr algn="l"/>
            <a:endParaRPr lang="pt-BR" b="0" dirty="0" smtClean="0"/>
          </a:p>
          <a:p>
            <a:pPr algn="l"/>
            <a:endParaRPr lang="pt-BR" b="0" dirty="0" smtClean="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pPr algn="l"/>
            <a:r>
              <a:rPr lang="pt-BR" dirty="0" smtClean="0"/>
              <a:t>Agentes públicos:</a:t>
            </a:r>
          </a:p>
          <a:p>
            <a:pPr algn="l"/>
            <a:endParaRPr lang="pt-BR" b="0" dirty="0" smtClean="0"/>
          </a:p>
          <a:p>
            <a:pPr marL="457200" indent="-457200" algn="l">
              <a:buFont typeface="+mj-lt"/>
              <a:buAutoNum type="arabicPeriod"/>
            </a:pPr>
            <a:r>
              <a:rPr lang="pt-BR" dirty="0" smtClean="0"/>
              <a:t>Espécies</a:t>
            </a:r>
            <a:r>
              <a:rPr lang="pt-BR" b="0" dirty="0" smtClean="0"/>
              <a:t>: agentes políticos, servidores públicos (estatutário, celetista e temporário), militares e particulares em colaboração (</a:t>
            </a:r>
            <a:r>
              <a:rPr lang="pt-BR" b="0" dirty="0" err="1" smtClean="0"/>
              <a:t>delegatários</a:t>
            </a:r>
            <a:r>
              <a:rPr lang="pt-BR" b="0" dirty="0" smtClean="0"/>
              <a:t>, </a:t>
            </a:r>
            <a:r>
              <a:rPr lang="pt-BR" dirty="0" smtClean="0"/>
              <a:t>designado para função relevante</a:t>
            </a:r>
            <a:r>
              <a:rPr lang="pt-BR" b="0" dirty="0" smtClean="0"/>
              <a:t> e gestores em situação de emergência)</a:t>
            </a:r>
          </a:p>
          <a:p>
            <a:pPr marL="457200" indent="-457200" algn="l">
              <a:buFont typeface="+mj-lt"/>
              <a:buAutoNum type="arabicPeriod"/>
            </a:pPr>
            <a:r>
              <a:rPr lang="pt-BR" dirty="0" smtClean="0"/>
              <a:t>Acesso</a:t>
            </a:r>
            <a:r>
              <a:rPr lang="pt-BR" b="0" dirty="0" smtClean="0"/>
              <a:t>: eleição, indicação, concurso, seleção, licitação e voluntariado</a:t>
            </a:r>
          </a:p>
          <a:p>
            <a:pPr marL="457200" indent="-457200" algn="l">
              <a:buFont typeface="+mj-lt"/>
              <a:buAutoNum type="arabicPeriod"/>
            </a:pPr>
            <a:r>
              <a:rPr lang="pt-BR" dirty="0" smtClean="0"/>
              <a:t>Vencimentos</a:t>
            </a:r>
            <a:r>
              <a:rPr lang="pt-BR" b="0" dirty="0" smtClean="0"/>
              <a:t>: </a:t>
            </a:r>
            <a:r>
              <a:rPr lang="pt-BR" b="0" dirty="0" smtClean="0"/>
              <a:t>vencimento/subsídio + vantagens (adicionais e gratificações) + indenização (diárias); </a:t>
            </a:r>
          </a:p>
          <a:p>
            <a:pPr marL="457200" indent="-457200" algn="l"/>
            <a:endParaRPr lang="pt-BR" b="0" dirty="0" smtClean="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r>
              <a:rPr lang="pt-BR" dirty="0" smtClean="0"/>
              <a:t>2. </a:t>
            </a:r>
            <a:r>
              <a:rPr lang="pt-BR" cap="all" dirty="0" smtClean="0"/>
              <a:t>Responsabilidade dos agentes públicos</a:t>
            </a:r>
            <a:r>
              <a:rPr lang="pt-BR" dirty="0" smtClean="0"/>
              <a:t>: </a:t>
            </a:r>
          </a:p>
          <a:p>
            <a:pPr algn="l"/>
            <a:endParaRPr lang="pt-BR" b="0" dirty="0" smtClean="0"/>
          </a:p>
          <a:p>
            <a:pPr marL="457200" indent="-457200" algn="l">
              <a:buFont typeface="+mj-lt"/>
              <a:buAutoNum type="arabicPeriod"/>
            </a:pPr>
            <a:r>
              <a:rPr lang="pt-BR" dirty="0" smtClean="0"/>
              <a:t>Civil</a:t>
            </a:r>
            <a:r>
              <a:rPr lang="pt-BR" b="0" dirty="0" smtClean="0"/>
              <a:t>: patrimonial (quem causar dano deve indenizar)</a:t>
            </a:r>
          </a:p>
          <a:p>
            <a:pPr marL="457200" indent="-457200" algn="l">
              <a:buFont typeface="+mj-lt"/>
              <a:buAutoNum type="arabicPeriod"/>
            </a:pPr>
            <a:r>
              <a:rPr lang="pt-BR" dirty="0" smtClean="0"/>
              <a:t>Penal</a:t>
            </a:r>
            <a:r>
              <a:rPr lang="pt-BR" b="0" dirty="0" smtClean="0"/>
              <a:t>: crime</a:t>
            </a:r>
          </a:p>
          <a:p>
            <a:pPr marL="457200" indent="-457200" algn="l">
              <a:buFont typeface="+mj-lt"/>
              <a:buAutoNum type="arabicPeriod"/>
            </a:pPr>
            <a:r>
              <a:rPr lang="pt-BR" dirty="0" smtClean="0"/>
              <a:t>Administrativa</a:t>
            </a:r>
            <a:r>
              <a:rPr lang="pt-BR" b="0" dirty="0" smtClean="0"/>
              <a:t>: funcional (PAD)</a:t>
            </a:r>
          </a:p>
          <a:p>
            <a:pPr marL="457200" indent="-457200" algn="l">
              <a:buFont typeface="+mj-lt"/>
              <a:buAutoNum type="arabicPeriod"/>
            </a:pPr>
            <a:r>
              <a:rPr lang="pt-BR" b="0" dirty="0" smtClean="0"/>
              <a:t>Política: crimes de responsabilidade (DL 201/67)</a:t>
            </a:r>
          </a:p>
          <a:p>
            <a:pPr marL="457200" indent="-457200" algn="l">
              <a:buFont typeface="+mj-lt"/>
              <a:buAutoNum type="arabicPeriod"/>
            </a:pPr>
            <a:r>
              <a:rPr lang="pt-BR" b="0" dirty="0" smtClean="0"/>
              <a:t>Improbidade: Lei 8.429/92</a:t>
            </a:r>
          </a:p>
          <a:p>
            <a:pPr marL="457200" indent="-457200" algn="l">
              <a:buFont typeface="+mj-lt"/>
              <a:buAutoNum type="arabicPeriod"/>
            </a:pPr>
            <a:r>
              <a:rPr lang="pt-BR" b="0" dirty="0" smtClean="0"/>
              <a:t>Controle: processos de contas</a:t>
            </a:r>
          </a:p>
          <a:p>
            <a:pPr marL="457200" indent="-457200" algn="l">
              <a:buFont typeface="+mj-lt"/>
              <a:buAutoNum type="arabicPeriod"/>
            </a:pPr>
            <a:endParaRPr lang="pt-BR" b="0" dirty="0" smtClean="0"/>
          </a:p>
          <a:p>
            <a:pPr marL="457200" indent="-457200" algn="l">
              <a:buFont typeface="+mj-lt"/>
              <a:buAutoNum type="arabicPeriod"/>
            </a:pPr>
            <a:endParaRPr lang="pt-BR" b="0"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pPr algn="l"/>
            <a:r>
              <a:rPr lang="pt-BR" sz="2000" cap="all" dirty="0" smtClean="0"/>
              <a:t>Instrumentos Orçamentários</a:t>
            </a:r>
            <a:r>
              <a:rPr lang="pt-BR" sz="2000" dirty="0" smtClean="0"/>
              <a:t>: </a:t>
            </a:r>
          </a:p>
          <a:p>
            <a:pPr algn="l"/>
            <a:endParaRPr lang="pt-BR" sz="2000" b="0" dirty="0" smtClean="0"/>
          </a:p>
          <a:p>
            <a:pPr algn="l"/>
            <a:r>
              <a:rPr lang="pt-BR" sz="2000" b="0" dirty="0" smtClean="0"/>
              <a:t>São leis de iniciativa do Poder Executivo</a:t>
            </a:r>
          </a:p>
          <a:p>
            <a:pPr algn="l"/>
            <a:endParaRPr lang="pt-BR" sz="2000" b="0" dirty="0" smtClean="0"/>
          </a:p>
          <a:p>
            <a:pPr marL="457200" indent="-457200" algn="l">
              <a:buFont typeface="+mj-lt"/>
              <a:buAutoNum type="arabicPeriod"/>
            </a:pPr>
            <a:r>
              <a:rPr lang="pt-BR" sz="2000" dirty="0" smtClean="0"/>
              <a:t>PPA - Plano Plurianual</a:t>
            </a:r>
            <a:r>
              <a:rPr lang="pt-BR" sz="2000" b="0" dirty="0" smtClean="0"/>
              <a:t>: diretrizes, objetivos e metas para despesas de capital e programas de duração continuada. 4 anos. </a:t>
            </a:r>
          </a:p>
          <a:p>
            <a:pPr marL="457200" indent="-457200" algn="l">
              <a:buFont typeface="+mj-lt"/>
              <a:buAutoNum type="arabicPeriod"/>
            </a:pPr>
            <a:r>
              <a:rPr lang="pt-BR" sz="2000" dirty="0" smtClean="0"/>
              <a:t>LDO - Lei de Diretrizes Orçamentárias</a:t>
            </a:r>
            <a:r>
              <a:rPr lang="pt-BR" sz="2000" b="0" dirty="0" smtClean="0"/>
              <a:t>: metas e prioridades, despesas de capital, orienta a LOA, dispõe sobre alterações na legislação tributária, equilíbrio entre receita e despesa, limitação de empenho, custos, avaliação de resultados, transferências para entidades públicas e privadas, anexo de metas fiscais e de riscos fiscais. 1 ano.</a:t>
            </a:r>
          </a:p>
          <a:p>
            <a:pPr marL="457200" indent="-457200" algn="l">
              <a:buFont typeface="+mj-lt"/>
              <a:buAutoNum type="arabicPeriod"/>
            </a:pPr>
            <a:r>
              <a:rPr lang="pt-BR" sz="2000" dirty="0" smtClean="0"/>
              <a:t>LOA - Lei Orçamentária Anual</a:t>
            </a:r>
            <a:r>
              <a:rPr lang="pt-BR" sz="2000" b="0" dirty="0" smtClean="0"/>
              <a:t>: compatível com PPA e LDO. Orçamento dos Poderes, órgãos e entidades da administração direta e indireta, reserva de contingência para passivos contingentes e riscos e eventos </a:t>
            </a:r>
            <a:r>
              <a:rPr lang="pt-BR" sz="2000" b="0" dirty="0" err="1" smtClean="0"/>
              <a:t>fisc</a:t>
            </a:r>
            <a:r>
              <a:rPr lang="pt-BR" sz="2000" b="0" dirty="0" smtClean="0"/>
              <a:t> ais imprevistos.</a:t>
            </a:r>
            <a:endParaRPr lang="pt-BR" sz="2000" b="0" dirty="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836712"/>
            <a:ext cx="9144000" cy="5616624"/>
          </a:xfrm>
        </p:spPr>
        <p:txBody>
          <a:bodyPr/>
          <a:lstStyle/>
          <a:p>
            <a:endParaRPr lang="pt-BR" dirty="0" smtClean="0"/>
          </a:p>
          <a:p>
            <a:endParaRPr lang="pt-BR" dirty="0" smtClean="0"/>
          </a:p>
          <a:p>
            <a:endParaRPr lang="pt-BR" dirty="0" smtClean="0"/>
          </a:p>
          <a:p>
            <a:endParaRPr lang="pt-BR" dirty="0" smtClean="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09600" marR="0" indent="-609600" algn="l" defTabSz="914400" rtl="0" eaLnBrk="1" fontAlgn="base" latinLnBrk="0" hangingPunct="1">
          <a:lnSpc>
            <a:spcPct val="100000"/>
          </a:lnSpc>
          <a:spcBef>
            <a:spcPct val="20000"/>
          </a:spcBef>
          <a:spcAft>
            <a:spcPct val="0"/>
          </a:spcAft>
          <a:buClrTx/>
          <a:buSzTx/>
          <a:buFontTx/>
          <a:buChar char="•"/>
          <a:tabLst/>
          <a:defRPr kumimoji="0" lang="pt-BR" sz="32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09600" marR="0" indent="-609600" algn="l" defTabSz="914400" rtl="0" eaLnBrk="1" fontAlgn="base" latinLnBrk="0" hangingPunct="1">
          <a:lnSpc>
            <a:spcPct val="100000"/>
          </a:lnSpc>
          <a:spcBef>
            <a:spcPct val="20000"/>
          </a:spcBef>
          <a:spcAft>
            <a:spcPct val="0"/>
          </a:spcAft>
          <a:buClrTx/>
          <a:buSzTx/>
          <a:buFontTx/>
          <a:buChar char="•"/>
          <a:tabLst/>
          <a:defRPr kumimoji="0" lang="pt-BR" sz="32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7911</TotalTime>
  <Words>592</Words>
  <Application>Microsoft Office PowerPoint</Application>
  <PresentationFormat>Apresentação na tela (4:3)</PresentationFormat>
  <Paragraphs>70</Paragraphs>
  <Slides>10</Slides>
  <Notes>0</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Estrutura padrão</vt:lpstr>
      <vt:lpstr>Slide 1</vt:lpstr>
      <vt:lpstr>Slide 2</vt:lpstr>
      <vt:lpstr>Slide 3</vt:lpstr>
      <vt:lpstr>Slide 4</vt:lpstr>
      <vt:lpstr>Slide 5</vt:lpstr>
      <vt:lpstr>Slide 6</vt:lpstr>
      <vt:lpstr>Slide 7</vt:lpstr>
      <vt:lpstr>Slide 8</vt:lpstr>
      <vt:lpstr>Slide 9</vt:lpstr>
      <vt:lpstr>Slide 10</vt:lpstr>
    </vt:vector>
  </TitlesOfParts>
  <Company>TCSC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Mister Kormick</dc:creator>
  <cp:lastModifiedBy>TCSC</cp:lastModifiedBy>
  <cp:revision>718</cp:revision>
  <dcterms:created xsi:type="dcterms:W3CDTF">2002-04-17T16:51:02Z</dcterms:created>
  <dcterms:modified xsi:type="dcterms:W3CDTF">2015-12-08T15:24:48Z</dcterms:modified>
</cp:coreProperties>
</file>