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36" r:id="rId2"/>
    <p:sldId id="344" r:id="rId3"/>
    <p:sldId id="327" r:id="rId4"/>
    <p:sldId id="375" r:id="rId5"/>
    <p:sldId id="356" r:id="rId6"/>
    <p:sldId id="326" r:id="rId7"/>
    <p:sldId id="337" r:id="rId8"/>
    <p:sldId id="357" r:id="rId9"/>
    <p:sldId id="343" r:id="rId10"/>
    <p:sldId id="342" r:id="rId11"/>
    <p:sldId id="329" r:id="rId12"/>
    <p:sldId id="361" r:id="rId13"/>
    <p:sldId id="330" r:id="rId14"/>
    <p:sldId id="371" r:id="rId15"/>
    <p:sldId id="367" r:id="rId16"/>
    <p:sldId id="368" r:id="rId17"/>
    <p:sldId id="372" r:id="rId18"/>
    <p:sldId id="362" r:id="rId19"/>
    <p:sldId id="328" r:id="rId20"/>
    <p:sldId id="332" r:id="rId21"/>
    <p:sldId id="376" r:id="rId22"/>
    <p:sldId id="377" r:id="rId23"/>
    <p:sldId id="378" r:id="rId24"/>
    <p:sldId id="369" r:id="rId25"/>
    <p:sldId id="348" r:id="rId26"/>
    <p:sldId id="350" r:id="rId27"/>
    <p:sldId id="379" r:id="rId28"/>
    <p:sldId id="380" r:id="rId29"/>
    <p:sldId id="381" r:id="rId30"/>
    <p:sldId id="382" r:id="rId31"/>
    <p:sldId id="351" r:id="rId32"/>
    <p:sldId id="352" r:id="rId33"/>
    <p:sldId id="353" r:id="rId34"/>
    <p:sldId id="355" r:id="rId35"/>
    <p:sldId id="385" r:id="rId36"/>
    <p:sldId id="386" r:id="rId37"/>
    <p:sldId id="373" r:id="rId38"/>
    <p:sldId id="383" r:id="rId39"/>
    <p:sldId id="384" r:id="rId40"/>
    <p:sldId id="387" r:id="rId4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20000"/>
      </a:spcBef>
      <a:spcAft>
        <a:spcPct val="0"/>
      </a:spcAft>
      <a:buChar char="•"/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eane Aparecida Correa" initials="" lastIdx="4" clrIdx="0"/>
  <p:cmAuthor id="1" name="usuario" initials="" lastIdx="1" clrIdx="1"/>
  <p:cmAuthor id="2" name="inst" initials="i" lastIdx="0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5A7B07"/>
    <a:srgbClr val="990000"/>
    <a:srgbClr val="FFCC00"/>
    <a:srgbClr val="FF6600"/>
    <a:srgbClr val="CE888F"/>
    <a:srgbClr val="BAF32D"/>
    <a:srgbClr val="FF0000"/>
    <a:srgbClr val="3399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9" autoAdjust="0"/>
    <p:restoredTop sz="91443" autoAdjust="0"/>
  </p:normalViewPr>
  <p:slideViewPr>
    <p:cSldViewPr>
      <p:cViewPr varScale="1">
        <p:scale>
          <a:sx n="84" d="100"/>
          <a:sy n="84" d="100"/>
        </p:scale>
        <p:origin x="14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08" y="-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F9DA31-8EFB-43E7-9B9E-07376865BACA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9ACF604E-28CC-4AFF-9CD3-FC2E66FD3B4F}">
      <dgm:prSet phldrT="[Texto]"/>
      <dgm:spPr>
        <a:solidFill>
          <a:srgbClr val="FF9900"/>
        </a:solidFill>
      </dgm:spPr>
      <dgm:t>
        <a:bodyPr/>
        <a:lstStyle/>
        <a:p>
          <a:r>
            <a:rPr lang="pt-BR" dirty="0" smtClean="0"/>
            <a:t>Pleito da Entidade</a:t>
          </a:r>
          <a:endParaRPr lang="pt-BR" dirty="0"/>
        </a:p>
      </dgm:t>
    </dgm:pt>
    <dgm:pt modelId="{E9F755B9-684D-48D2-A107-5246AEC9651C}" type="parTrans" cxnId="{9061C9B4-817E-4073-B9FA-13D3CFEB7636}">
      <dgm:prSet/>
      <dgm:spPr/>
      <dgm:t>
        <a:bodyPr/>
        <a:lstStyle/>
        <a:p>
          <a:endParaRPr lang="pt-BR"/>
        </a:p>
      </dgm:t>
    </dgm:pt>
    <dgm:pt modelId="{C26DF2C3-8770-4AF5-B06D-B0DBE06E6A0E}" type="sibTrans" cxnId="{9061C9B4-817E-4073-B9FA-13D3CFEB7636}">
      <dgm:prSet/>
      <dgm:spPr/>
      <dgm:t>
        <a:bodyPr/>
        <a:lstStyle/>
        <a:p>
          <a:endParaRPr lang="pt-BR"/>
        </a:p>
      </dgm:t>
    </dgm:pt>
    <dgm:pt modelId="{33F05728-9222-40D9-87D3-B33FA168F6A1}">
      <dgm:prSet phldrT="[Texto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/>
            <a:t>Parecer Fundamentado do Concedente</a:t>
          </a:r>
          <a:endParaRPr lang="pt-BR" dirty="0"/>
        </a:p>
      </dgm:t>
    </dgm:pt>
    <dgm:pt modelId="{1A152CC5-F991-417C-B782-A3CDA4C8C84A}" type="parTrans" cxnId="{9B6EA043-C538-46EF-963C-0FCEBA12E5DA}">
      <dgm:prSet/>
      <dgm:spPr/>
      <dgm:t>
        <a:bodyPr/>
        <a:lstStyle/>
        <a:p>
          <a:endParaRPr lang="pt-BR"/>
        </a:p>
      </dgm:t>
    </dgm:pt>
    <dgm:pt modelId="{45E27B73-342B-4A46-8BB8-52958E01981D}" type="sibTrans" cxnId="{9B6EA043-C538-46EF-963C-0FCEBA12E5DA}">
      <dgm:prSet/>
      <dgm:spPr/>
      <dgm:t>
        <a:bodyPr/>
        <a:lstStyle/>
        <a:p>
          <a:endParaRPr lang="pt-BR"/>
        </a:p>
      </dgm:t>
    </dgm:pt>
    <dgm:pt modelId="{C2450A9D-77E3-4B6A-9FA4-26683999023B}">
      <dgm:prSet phldrT="[Texto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/>
            <a:t>Termo de Ajuste</a:t>
          </a:r>
          <a:endParaRPr lang="pt-BR" dirty="0"/>
        </a:p>
      </dgm:t>
    </dgm:pt>
    <dgm:pt modelId="{F6C22D37-C62E-4C23-B84C-D030DC4E1D7C}" type="parTrans" cxnId="{7C1C9EB9-6EE5-496B-96D4-A8C0046AAB9D}">
      <dgm:prSet/>
      <dgm:spPr/>
      <dgm:t>
        <a:bodyPr/>
        <a:lstStyle/>
        <a:p>
          <a:endParaRPr lang="pt-BR"/>
        </a:p>
      </dgm:t>
    </dgm:pt>
    <dgm:pt modelId="{4248EADF-C6E0-4A77-AC69-82AC31930E36}" type="sibTrans" cxnId="{7C1C9EB9-6EE5-496B-96D4-A8C0046AAB9D}">
      <dgm:prSet/>
      <dgm:spPr/>
      <dgm:t>
        <a:bodyPr/>
        <a:lstStyle/>
        <a:p>
          <a:endParaRPr lang="pt-BR"/>
        </a:p>
      </dgm:t>
    </dgm:pt>
    <dgm:pt modelId="{EBEE1C26-4C17-4BAC-95CE-C0BA22885641}">
      <dgm:prSet/>
      <dgm:spPr>
        <a:solidFill>
          <a:srgbClr val="FF0000"/>
        </a:solidFill>
      </dgm:spPr>
      <dgm:t>
        <a:bodyPr/>
        <a:lstStyle/>
        <a:p>
          <a:r>
            <a:rPr lang="pt-BR" dirty="0" smtClean="0"/>
            <a:t>Repasse do Recurso</a:t>
          </a:r>
          <a:endParaRPr lang="pt-BR" dirty="0"/>
        </a:p>
      </dgm:t>
    </dgm:pt>
    <dgm:pt modelId="{F976D155-E7E5-4DC3-A16E-EE2792DFF23B}" type="parTrans" cxnId="{EAB93031-09CA-4F0D-81E8-A6082FF81BD7}">
      <dgm:prSet/>
      <dgm:spPr/>
      <dgm:t>
        <a:bodyPr/>
        <a:lstStyle/>
        <a:p>
          <a:endParaRPr lang="pt-BR"/>
        </a:p>
      </dgm:t>
    </dgm:pt>
    <dgm:pt modelId="{20E4F7D9-AFE8-475E-9749-7FD2BA411A4A}" type="sibTrans" cxnId="{EAB93031-09CA-4F0D-81E8-A6082FF81BD7}">
      <dgm:prSet/>
      <dgm:spPr/>
      <dgm:t>
        <a:bodyPr/>
        <a:lstStyle/>
        <a:p>
          <a:endParaRPr lang="pt-BR"/>
        </a:p>
      </dgm:t>
    </dgm:pt>
    <dgm:pt modelId="{7CF74F09-83CB-4DAF-8364-3DAE9C6C662A}" type="pres">
      <dgm:prSet presAssocID="{E3F9DA31-8EFB-43E7-9B9E-07376865BACA}" presName="Name0" presStyleCnt="0">
        <dgm:presLayoutVars>
          <dgm:dir/>
          <dgm:resizeHandles val="exact"/>
        </dgm:presLayoutVars>
      </dgm:prSet>
      <dgm:spPr/>
    </dgm:pt>
    <dgm:pt modelId="{31E3FFE9-6748-4351-9EBC-C5AC951AE6FA}" type="pres">
      <dgm:prSet presAssocID="{9ACF604E-28CC-4AFF-9CD3-FC2E66FD3B4F}" presName="parTxOnly" presStyleLbl="node1" presStyleIdx="0" presStyleCnt="4" custLinFactNeighborY="-207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7E8FB7-75C2-440D-9B43-7DCFC0C0E2E5}" type="pres">
      <dgm:prSet presAssocID="{C26DF2C3-8770-4AF5-B06D-B0DBE06E6A0E}" presName="parSpace" presStyleCnt="0"/>
      <dgm:spPr/>
    </dgm:pt>
    <dgm:pt modelId="{E6E68A72-578A-4CA5-88D7-3AA9CA89E2BA}" type="pres">
      <dgm:prSet presAssocID="{33F05728-9222-40D9-87D3-B33FA168F6A1}" presName="parTxOnly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2D43501-2089-4BFC-82DF-0B14284D6490}" type="pres">
      <dgm:prSet presAssocID="{45E27B73-342B-4A46-8BB8-52958E01981D}" presName="parSpace" presStyleCnt="0"/>
      <dgm:spPr/>
    </dgm:pt>
    <dgm:pt modelId="{6AED6431-B6DD-4404-9485-F0BABA925E30}" type="pres">
      <dgm:prSet presAssocID="{C2450A9D-77E3-4B6A-9FA4-26683999023B}" presName="parTxOnly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0DCF4A-3484-4CAF-B45D-57446E921F3A}" type="pres">
      <dgm:prSet presAssocID="{4248EADF-C6E0-4A77-AC69-82AC31930E36}" presName="parSpace" presStyleCnt="0"/>
      <dgm:spPr/>
    </dgm:pt>
    <dgm:pt modelId="{54E1DB55-DFF8-4A74-83A9-A51153E87E23}" type="pres">
      <dgm:prSet presAssocID="{EBEE1C26-4C17-4BAC-95CE-C0BA22885641}" presName="parTxOnly" presStyleLbl="node1" presStyleIdx="3" presStyleCnt="4" custLinFactNeighborY="-52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E4B8821-5961-4A48-B4AA-1F8CECDD8E2E}" type="presOf" srcId="{E3F9DA31-8EFB-43E7-9B9E-07376865BACA}" destId="{7CF74F09-83CB-4DAF-8364-3DAE9C6C662A}" srcOrd="0" destOrd="0" presId="urn:microsoft.com/office/officeart/2005/8/layout/hChevron3"/>
    <dgm:cxn modelId="{4CD376EE-290C-425F-A2E9-CB8A9A1740E4}" type="presOf" srcId="{C2450A9D-77E3-4B6A-9FA4-26683999023B}" destId="{6AED6431-B6DD-4404-9485-F0BABA925E30}" srcOrd="0" destOrd="0" presId="urn:microsoft.com/office/officeart/2005/8/layout/hChevron3"/>
    <dgm:cxn modelId="{EAB93031-09CA-4F0D-81E8-A6082FF81BD7}" srcId="{E3F9DA31-8EFB-43E7-9B9E-07376865BACA}" destId="{EBEE1C26-4C17-4BAC-95CE-C0BA22885641}" srcOrd="3" destOrd="0" parTransId="{F976D155-E7E5-4DC3-A16E-EE2792DFF23B}" sibTransId="{20E4F7D9-AFE8-475E-9749-7FD2BA411A4A}"/>
    <dgm:cxn modelId="{ABE4E011-3B38-488F-AD4A-477A2D2FB061}" type="presOf" srcId="{33F05728-9222-40D9-87D3-B33FA168F6A1}" destId="{E6E68A72-578A-4CA5-88D7-3AA9CA89E2BA}" srcOrd="0" destOrd="0" presId="urn:microsoft.com/office/officeart/2005/8/layout/hChevron3"/>
    <dgm:cxn modelId="{9B6EA043-C538-46EF-963C-0FCEBA12E5DA}" srcId="{E3F9DA31-8EFB-43E7-9B9E-07376865BACA}" destId="{33F05728-9222-40D9-87D3-B33FA168F6A1}" srcOrd="1" destOrd="0" parTransId="{1A152CC5-F991-417C-B782-A3CDA4C8C84A}" sibTransId="{45E27B73-342B-4A46-8BB8-52958E01981D}"/>
    <dgm:cxn modelId="{9061C9B4-817E-4073-B9FA-13D3CFEB7636}" srcId="{E3F9DA31-8EFB-43E7-9B9E-07376865BACA}" destId="{9ACF604E-28CC-4AFF-9CD3-FC2E66FD3B4F}" srcOrd="0" destOrd="0" parTransId="{E9F755B9-684D-48D2-A107-5246AEC9651C}" sibTransId="{C26DF2C3-8770-4AF5-B06D-B0DBE06E6A0E}"/>
    <dgm:cxn modelId="{F08F997E-90FB-4C8D-8FD7-B6F886771696}" type="presOf" srcId="{EBEE1C26-4C17-4BAC-95CE-C0BA22885641}" destId="{54E1DB55-DFF8-4A74-83A9-A51153E87E23}" srcOrd="0" destOrd="0" presId="urn:microsoft.com/office/officeart/2005/8/layout/hChevron3"/>
    <dgm:cxn modelId="{44177183-54F7-46FB-8539-0885EBE940F5}" type="presOf" srcId="{9ACF604E-28CC-4AFF-9CD3-FC2E66FD3B4F}" destId="{31E3FFE9-6748-4351-9EBC-C5AC951AE6FA}" srcOrd="0" destOrd="0" presId="urn:microsoft.com/office/officeart/2005/8/layout/hChevron3"/>
    <dgm:cxn modelId="{7C1C9EB9-6EE5-496B-96D4-A8C0046AAB9D}" srcId="{E3F9DA31-8EFB-43E7-9B9E-07376865BACA}" destId="{C2450A9D-77E3-4B6A-9FA4-26683999023B}" srcOrd="2" destOrd="0" parTransId="{F6C22D37-C62E-4C23-B84C-D030DC4E1D7C}" sibTransId="{4248EADF-C6E0-4A77-AC69-82AC31930E36}"/>
    <dgm:cxn modelId="{33E87579-5345-4EF3-9C1D-C35089A0B335}" type="presParOf" srcId="{7CF74F09-83CB-4DAF-8364-3DAE9C6C662A}" destId="{31E3FFE9-6748-4351-9EBC-C5AC951AE6FA}" srcOrd="0" destOrd="0" presId="urn:microsoft.com/office/officeart/2005/8/layout/hChevron3"/>
    <dgm:cxn modelId="{8648668E-5AF1-49FA-934B-F9E6163758F8}" type="presParOf" srcId="{7CF74F09-83CB-4DAF-8364-3DAE9C6C662A}" destId="{F17E8FB7-75C2-440D-9B43-7DCFC0C0E2E5}" srcOrd="1" destOrd="0" presId="urn:microsoft.com/office/officeart/2005/8/layout/hChevron3"/>
    <dgm:cxn modelId="{34EBBB95-13E0-44B4-A115-9A67BA2FA5D3}" type="presParOf" srcId="{7CF74F09-83CB-4DAF-8364-3DAE9C6C662A}" destId="{E6E68A72-578A-4CA5-88D7-3AA9CA89E2BA}" srcOrd="2" destOrd="0" presId="urn:microsoft.com/office/officeart/2005/8/layout/hChevron3"/>
    <dgm:cxn modelId="{782B9761-140E-44E8-BE30-1E424032D5AB}" type="presParOf" srcId="{7CF74F09-83CB-4DAF-8364-3DAE9C6C662A}" destId="{32D43501-2089-4BFC-82DF-0B14284D6490}" srcOrd="3" destOrd="0" presId="urn:microsoft.com/office/officeart/2005/8/layout/hChevron3"/>
    <dgm:cxn modelId="{D792C339-48A4-43AC-8EF3-0474C3352B68}" type="presParOf" srcId="{7CF74F09-83CB-4DAF-8364-3DAE9C6C662A}" destId="{6AED6431-B6DD-4404-9485-F0BABA925E30}" srcOrd="4" destOrd="0" presId="urn:microsoft.com/office/officeart/2005/8/layout/hChevron3"/>
    <dgm:cxn modelId="{ED36EE7E-3418-4B59-A091-A6C1B1FB1BFF}" type="presParOf" srcId="{7CF74F09-83CB-4DAF-8364-3DAE9C6C662A}" destId="{250DCF4A-3484-4CAF-B45D-57446E921F3A}" srcOrd="5" destOrd="0" presId="urn:microsoft.com/office/officeart/2005/8/layout/hChevron3"/>
    <dgm:cxn modelId="{0BE84E85-B38B-45A1-AA62-684D062360B7}" type="presParOf" srcId="{7CF74F09-83CB-4DAF-8364-3DAE9C6C662A}" destId="{54E1DB55-DFF8-4A74-83A9-A51153E87E23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10D263-EA85-4F9D-BD92-8A6EBE54919D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E79505C-E0AE-45EA-993F-B57285B17DF8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rgbClr val="FF9900"/>
            </a:gs>
            <a:gs pos="80000">
              <a:srgbClr val="FF9900"/>
            </a:gs>
            <a:gs pos="100000">
              <a:srgbClr val="FF9900"/>
            </a:gs>
          </a:gsLst>
        </a:gradFill>
      </dgm:spPr>
      <dgm:t>
        <a:bodyPr/>
        <a:lstStyle/>
        <a:p>
          <a:r>
            <a:rPr lang="pt-BR" sz="1800" b="1" dirty="0" smtClean="0">
              <a:latin typeface="Calibri" panose="020F0502020204030204" pitchFamily="34" charset="0"/>
            </a:rPr>
            <a:t>Pleito da Entidade Interessada</a:t>
          </a:r>
          <a:endParaRPr lang="pt-BR" sz="1800" b="1" dirty="0">
            <a:latin typeface="Calibri" panose="020F0502020204030204" pitchFamily="34" charset="0"/>
          </a:endParaRPr>
        </a:p>
      </dgm:t>
    </dgm:pt>
    <dgm:pt modelId="{543ED9C2-57D3-4289-95E8-09E420A5F580}" type="parTrans" cxnId="{FBB0FFEE-FF9A-4566-8531-2F14CF57FA10}">
      <dgm:prSet/>
      <dgm:spPr/>
      <dgm:t>
        <a:bodyPr/>
        <a:lstStyle/>
        <a:p>
          <a:endParaRPr lang="pt-BR"/>
        </a:p>
      </dgm:t>
    </dgm:pt>
    <dgm:pt modelId="{EE78455B-6A9C-4C0F-84C2-E123DE67FA22}" type="sibTrans" cxnId="{FBB0FFEE-FF9A-4566-8531-2F14CF57FA10}">
      <dgm:prSet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  <dgm:pt modelId="{D48EBF45-0C01-4D03-9BF2-3A46731F8D25}">
      <dgm:prSet phldrT="[Texto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latin typeface="Calibri" panose="020F0502020204030204" pitchFamily="34" charset="0"/>
            </a:rPr>
            <a:t>Manifestação de Interesse Social</a:t>
          </a:r>
          <a:endParaRPr lang="pt-BR" b="1" dirty="0">
            <a:latin typeface="Calibri" panose="020F0502020204030204" pitchFamily="34" charset="0"/>
          </a:endParaRPr>
        </a:p>
      </dgm:t>
    </dgm:pt>
    <dgm:pt modelId="{E72536CB-73B4-41CF-B955-94515EA0756D}" type="parTrans" cxnId="{CE170898-50FD-4826-9F66-CEFD386DBE00}">
      <dgm:prSet/>
      <dgm:spPr/>
      <dgm:t>
        <a:bodyPr/>
        <a:lstStyle/>
        <a:p>
          <a:endParaRPr lang="pt-BR"/>
        </a:p>
      </dgm:t>
    </dgm:pt>
    <dgm:pt modelId="{470CC025-90C2-4EFA-9D71-E4E8881F4D79}" type="sibTrans" cxnId="{CE170898-50FD-4826-9F66-CEFD386DBE00}">
      <dgm:prSet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  <dgm:pt modelId="{BCD5D4B3-9583-490F-A6AE-3D91F0F2AE5D}">
      <dgm:prSet phldrT="[Texto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latin typeface="Calibri" panose="020F0502020204030204" pitchFamily="34" charset="0"/>
            </a:rPr>
            <a:t>Chamamento Público</a:t>
          </a:r>
          <a:endParaRPr lang="pt-BR" b="1" dirty="0">
            <a:latin typeface="Calibri" panose="020F0502020204030204" pitchFamily="34" charset="0"/>
          </a:endParaRPr>
        </a:p>
      </dgm:t>
    </dgm:pt>
    <dgm:pt modelId="{9BF29418-CA3D-4BFA-BB8C-2D38D08A2EB1}" type="parTrans" cxnId="{A8BB9A77-34B0-4DBB-9F38-5E353E5871AA}">
      <dgm:prSet/>
      <dgm:spPr/>
      <dgm:t>
        <a:bodyPr/>
        <a:lstStyle/>
        <a:p>
          <a:endParaRPr lang="pt-BR"/>
        </a:p>
      </dgm:t>
    </dgm:pt>
    <dgm:pt modelId="{5362BEDB-446D-47F4-8774-D3219461C0DC}" type="sibTrans" cxnId="{A8BB9A77-34B0-4DBB-9F38-5E353E5871AA}">
      <dgm:prSet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  <dgm:pt modelId="{A1C24B6C-9F0C-470D-8A47-5A17F74CE848}">
      <dgm:prSet custT="1"/>
      <dgm:spPr/>
      <dgm:t>
        <a:bodyPr/>
        <a:lstStyle/>
        <a:p>
          <a:r>
            <a:rPr lang="pt-BR" sz="1800" dirty="0" smtClean="0"/>
            <a:t>Identificação do Interesse Público</a:t>
          </a:r>
          <a:endParaRPr lang="pt-BR" sz="1800" dirty="0"/>
        </a:p>
      </dgm:t>
    </dgm:pt>
    <dgm:pt modelId="{39B6F4FE-AD6F-4C8C-813A-F8E01052E5E6}" type="parTrans" cxnId="{472A41BF-1778-4294-A330-887BFE5BF801}">
      <dgm:prSet/>
      <dgm:spPr/>
      <dgm:t>
        <a:bodyPr/>
        <a:lstStyle/>
        <a:p>
          <a:endParaRPr lang="pt-BR"/>
        </a:p>
      </dgm:t>
    </dgm:pt>
    <dgm:pt modelId="{56B9978B-DB8E-4078-BAB4-C0E987AB920F}" type="sibTrans" cxnId="{472A41BF-1778-4294-A330-887BFE5BF801}">
      <dgm:prSet/>
      <dgm:spPr/>
      <dgm:t>
        <a:bodyPr/>
        <a:lstStyle/>
        <a:p>
          <a:endParaRPr lang="pt-BR"/>
        </a:p>
      </dgm:t>
    </dgm:pt>
    <dgm:pt modelId="{97C4CAC2-E29F-465A-8A52-4AF3C694BC9E}">
      <dgm:prSet custT="1"/>
      <dgm:spPr/>
      <dgm:t>
        <a:bodyPr/>
        <a:lstStyle/>
        <a:p>
          <a:r>
            <a:rPr lang="pt-BR" sz="1800" dirty="0" smtClean="0"/>
            <a:t>Diagnóstico da Realidade</a:t>
          </a:r>
          <a:endParaRPr lang="pt-BR" sz="1800" dirty="0"/>
        </a:p>
      </dgm:t>
    </dgm:pt>
    <dgm:pt modelId="{7D9E5384-6E81-41B2-9B72-4E237DC08EBB}" type="parTrans" cxnId="{98BF32BF-2F94-4786-B3FE-B97A3A029D94}">
      <dgm:prSet/>
      <dgm:spPr/>
      <dgm:t>
        <a:bodyPr/>
        <a:lstStyle/>
        <a:p>
          <a:endParaRPr lang="pt-BR"/>
        </a:p>
      </dgm:t>
    </dgm:pt>
    <dgm:pt modelId="{94311A20-C601-414F-AE80-96CC3B22E6E8}" type="sibTrans" cxnId="{98BF32BF-2F94-4786-B3FE-B97A3A029D94}">
      <dgm:prSet/>
      <dgm:spPr/>
      <dgm:t>
        <a:bodyPr/>
        <a:lstStyle/>
        <a:p>
          <a:endParaRPr lang="pt-BR"/>
        </a:p>
      </dgm:t>
    </dgm:pt>
    <dgm:pt modelId="{4823A163-460C-4FC4-A007-1281E6471F41}">
      <dgm:prSet custT="1"/>
      <dgm:spPr/>
      <dgm:t>
        <a:bodyPr/>
        <a:lstStyle/>
        <a:p>
          <a:r>
            <a:rPr lang="pt-BR" sz="1800" dirty="0" smtClean="0"/>
            <a:t> Avaliação da oportunidade e conveniência</a:t>
          </a:r>
          <a:endParaRPr lang="pt-BR" sz="1800" dirty="0"/>
        </a:p>
      </dgm:t>
    </dgm:pt>
    <dgm:pt modelId="{E97FFDA0-ADA0-426B-88EC-17B3554A03BC}" type="parTrans" cxnId="{B7BEF612-4C09-421F-8A59-362987BD5AB4}">
      <dgm:prSet/>
      <dgm:spPr/>
      <dgm:t>
        <a:bodyPr/>
        <a:lstStyle/>
        <a:p>
          <a:endParaRPr lang="pt-BR"/>
        </a:p>
      </dgm:t>
    </dgm:pt>
    <dgm:pt modelId="{D6F709EB-86E0-43BC-B756-37183658F755}" type="sibTrans" cxnId="{B7BEF612-4C09-421F-8A59-362987BD5AB4}">
      <dgm:prSet/>
      <dgm:spPr/>
      <dgm:t>
        <a:bodyPr/>
        <a:lstStyle/>
        <a:p>
          <a:endParaRPr lang="pt-BR"/>
        </a:p>
      </dgm:t>
    </dgm:pt>
    <dgm:pt modelId="{825F7B15-9F1B-4EF2-8082-47FF414251AD}">
      <dgm:prSet custT="1"/>
      <dgm:spPr/>
      <dgm:t>
        <a:bodyPr/>
        <a:lstStyle/>
        <a:p>
          <a:r>
            <a:rPr kumimoji="0" lang="pt-BR" sz="1800" i="0" u="none" strike="noStrike" cap="none" spc="0" normalizeH="0" noProof="0" dirty="0" smtClean="0">
              <a:ln>
                <a:noFill/>
              </a:ln>
              <a:solidFill>
                <a:srgbClr val="000000"/>
              </a:solidFill>
              <a:uLnTx/>
              <a:uFillTx/>
              <a:latin typeface="Arial" charset="0"/>
              <a:ea typeface="+mn-ea"/>
              <a:cs typeface="Times New Roman" charset="0"/>
            </a:rPr>
            <a:t>Procedimento destinado a selecionar a organização da sociedade civil</a:t>
          </a:r>
          <a:endParaRPr lang="pt-BR" sz="1800" u="none" dirty="0"/>
        </a:p>
      </dgm:t>
    </dgm:pt>
    <dgm:pt modelId="{0651562A-460F-423A-8B13-8AC9DE44D6EA}" type="parTrans" cxnId="{C8AF76AC-6FED-4761-8C33-07001D141EC4}">
      <dgm:prSet/>
      <dgm:spPr/>
      <dgm:t>
        <a:bodyPr/>
        <a:lstStyle/>
        <a:p>
          <a:endParaRPr lang="pt-BR"/>
        </a:p>
      </dgm:t>
    </dgm:pt>
    <dgm:pt modelId="{B2526A2A-7E85-4968-AAEB-CF751EE94F13}" type="sibTrans" cxnId="{C8AF76AC-6FED-4761-8C33-07001D141EC4}">
      <dgm:prSet/>
      <dgm:spPr/>
      <dgm:t>
        <a:bodyPr/>
        <a:lstStyle/>
        <a:p>
          <a:endParaRPr lang="pt-BR"/>
        </a:p>
      </dgm:t>
    </dgm:pt>
    <dgm:pt modelId="{184DA388-FF64-4F4E-A37D-E0FD6B777E7E}" type="pres">
      <dgm:prSet presAssocID="{2510D263-EA85-4F9D-BD92-8A6EBE5491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3110C65-0546-4474-829A-9CB4BD49E005}" type="pres">
      <dgm:prSet presAssocID="{2510D263-EA85-4F9D-BD92-8A6EBE54919D}" presName="tSp" presStyleCnt="0"/>
      <dgm:spPr/>
    </dgm:pt>
    <dgm:pt modelId="{BF0069E8-5348-40AD-AC24-4582A413C3E0}" type="pres">
      <dgm:prSet presAssocID="{2510D263-EA85-4F9D-BD92-8A6EBE54919D}" presName="bSp" presStyleCnt="0"/>
      <dgm:spPr/>
    </dgm:pt>
    <dgm:pt modelId="{A8668C72-7E1E-4F3C-AA55-4C40DBF02647}" type="pres">
      <dgm:prSet presAssocID="{2510D263-EA85-4F9D-BD92-8A6EBE54919D}" presName="process" presStyleCnt="0"/>
      <dgm:spPr/>
    </dgm:pt>
    <dgm:pt modelId="{B187C843-4CD8-40A0-9480-2C330A19DABD}" type="pres">
      <dgm:prSet presAssocID="{5E79505C-E0AE-45EA-993F-B57285B17DF8}" presName="composite1" presStyleCnt="0"/>
      <dgm:spPr/>
    </dgm:pt>
    <dgm:pt modelId="{44B4BB45-658D-4041-9279-753D77F911EC}" type="pres">
      <dgm:prSet presAssocID="{5E79505C-E0AE-45EA-993F-B57285B17DF8}" presName="dummyNode1" presStyleLbl="node1" presStyleIdx="0" presStyleCnt="3"/>
      <dgm:spPr/>
    </dgm:pt>
    <dgm:pt modelId="{9AB049ED-C49F-4FCA-99FC-4B0F58D1B710}" type="pres">
      <dgm:prSet presAssocID="{5E79505C-E0AE-45EA-993F-B57285B17DF8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DD5634-926A-40C6-BA8B-3D271D40EAB9}" type="pres">
      <dgm:prSet presAssocID="{5E79505C-E0AE-45EA-993F-B57285B17DF8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154151B-1DC9-4C88-ADAD-AE316E061478}" type="pres">
      <dgm:prSet presAssocID="{5E79505C-E0AE-45EA-993F-B57285B17DF8}" presName="parentNode1" presStyleLbl="node1" presStyleIdx="0" presStyleCnt="3" custScaleX="114448" custScaleY="12344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5BFDAF9-8102-4E91-9ACC-34A3E5A43737}" type="pres">
      <dgm:prSet presAssocID="{5E79505C-E0AE-45EA-993F-B57285B17DF8}" presName="connSite1" presStyleCnt="0"/>
      <dgm:spPr/>
    </dgm:pt>
    <dgm:pt modelId="{E23F66D3-51C8-43E4-9492-1DF84066D29C}" type="pres">
      <dgm:prSet presAssocID="{EE78455B-6A9C-4C0F-84C2-E123DE67FA22}" presName="Name9" presStyleLbl="sibTrans2D1" presStyleIdx="0" presStyleCnt="2"/>
      <dgm:spPr/>
      <dgm:t>
        <a:bodyPr/>
        <a:lstStyle/>
        <a:p>
          <a:endParaRPr lang="pt-BR"/>
        </a:p>
      </dgm:t>
    </dgm:pt>
    <dgm:pt modelId="{58526867-A41C-4A35-A95F-B12EEF5BF678}" type="pres">
      <dgm:prSet presAssocID="{D48EBF45-0C01-4D03-9BF2-3A46731F8D25}" presName="composite2" presStyleCnt="0"/>
      <dgm:spPr/>
    </dgm:pt>
    <dgm:pt modelId="{F87D29E3-1A49-4D23-9ADF-3B908777BB21}" type="pres">
      <dgm:prSet presAssocID="{D48EBF45-0C01-4D03-9BF2-3A46731F8D25}" presName="dummyNode2" presStyleLbl="node1" presStyleIdx="0" presStyleCnt="3"/>
      <dgm:spPr/>
    </dgm:pt>
    <dgm:pt modelId="{E3CA0C7E-CF16-4288-8430-191A3C3BB214}" type="pres">
      <dgm:prSet presAssocID="{D48EBF45-0C01-4D03-9BF2-3A46731F8D25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7D90371-B999-4216-945B-01C84BDE9009}" type="pres">
      <dgm:prSet presAssocID="{D48EBF45-0C01-4D03-9BF2-3A46731F8D25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4782FE-47EA-48A4-9EB6-B4BAA745CF37}" type="pres">
      <dgm:prSet presAssocID="{D48EBF45-0C01-4D03-9BF2-3A46731F8D25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2B15A78-0B59-4A48-899A-42F01632EF97}" type="pres">
      <dgm:prSet presAssocID="{D48EBF45-0C01-4D03-9BF2-3A46731F8D25}" presName="connSite2" presStyleCnt="0"/>
      <dgm:spPr/>
    </dgm:pt>
    <dgm:pt modelId="{956467A2-26FD-4816-BA5C-1ECEE0B40E01}" type="pres">
      <dgm:prSet presAssocID="{470CC025-90C2-4EFA-9D71-E4E8881F4D79}" presName="Name18" presStyleLbl="sibTrans2D1" presStyleIdx="1" presStyleCnt="2"/>
      <dgm:spPr/>
      <dgm:t>
        <a:bodyPr/>
        <a:lstStyle/>
        <a:p>
          <a:endParaRPr lang="pt-BR"/>
        </a:p>
      </dgm:t>
    </dgm:pt>
    <dgm:pt modelId="{C402FFBE-7152-47CE-9874-8CFFDCFE9AA9}" type="pres">
      <dgm:prSet presAssocID="{BCD5D4B3-9583-490F-A6AE-3D91F0F2AE5D}" presName="composite1" presStyleCnt="0"/>
      <dgm:spPr/>
    </dgm:pt>
    <dgm:pt modelId="{0A00CEED-F9ED-4258-B8C0-33BD4B72A564}" type="pres">
      <dgm:prSet presAssocID="{BCD5D4B3-9583-490F-A6AE-3D91F0F2AE5D}" presName="dummyNode1" presStyleLbl="node1" presStyleIdx="1" presStyleCnt="3"/>
      <dgm:spPr/>
    </dgm:pt>
    <dgm:pt modelId="{139EC519-62B5-48AB-BEDD-287755E7F15D}" type="pres">
      <dgm:prSet presAssocID="{BCD5D4B3-9583-490F-A6AE-3D91F0F2AE5D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44470E-43F1-4A8E-85DC-D923F9BD9884}" type="pres">
      <dgm:prSet presAssocID="{BCD5D4B3-9583-490F-A6AE-3D91F0F2AE5D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CDF80DD-9589-433D-B35F-006D5F9E5DF2}" type="pres">
      <dgm:prSet presAssocID="{BCD5D4B3-9583-490F-A6AE-3D91F0F2AE5D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BE8064-2C72-404D-906D-835D877807E0}" type="pres">
      <dgm:prSet presAssocID="{BCD5D4B3-9583-490F-A6AE-3D91F0F2AE5D}" presName="connSite1" presStyleCnt="0"/>
      <dgm:spPr/>
    </dgm:pt>
  </dgm:ptLst>
  <dgm:cxnLst>
    <dgm:cxn modelId="{4A5625C3-0C47-41CD-828D-76B3EE771E2D}" type="presOf" srcId="{825F7B15-9F1B-4EF2-8082-47FF414251AD}" destId="{139EC519-62B5-48AB-BEDD-287755E7F15D}" srcOrd="0" destOrd="0" presId="urn:microsoft.com/office/officeart/2005/8/layout/hProcess4"/>
    <dgm:cxn modelId="{73BBDA60-AB25-4F59-869C-698BA574C4B8}" type="presOf" srcId="{470CC025-90C2-4EFA-9D71-E4E8881F4D79}" destId="{956467A2-26FD-4816-BA5C-1ECEE0B40E01}" srcOrd="0" destOrd="0" presId="urn:microsoft.com/office/officeart/2005/8/layout/hProcess4"/>
    <dgm:cxn modelId="{472A41BF-1778-4294-A330-887BFE5BF801}" srcId="{5E79505C-E0AE-45EA-993F-B57285B17DF8}" destId="{A1C24B6C-9F0C-470D-8A47-5A17F74CE848}" srcOrd="0" destOrd="0" parTransId="{39B6F4FE-AD6F-4C8C-813A-F8E01052E5E6}" sibTransId="{56B9978B-DB8E-4078-BAB4-C0E987AB920F}"/>
    <dgm:cxn modelId="{6DA468D7-0767-488C-9EB0-609F82A90164}" type="presOf" srcId="{A1C24B6C-9F0C-470D-8A47-5A17F74CE848}" destId="{9AB049ED-C49F-4FCA-99FC-4B0F58D1B710}" srcOrd="0" destOrd="0" presId="urn:microsoft.com/office/officeart/2005/8/layout/hProcess4"/>
    <dgm:cxn modelId="{36D2676A-146C-4DC7-AA33-20C4581ACA8F}" type="presOf" srcId="{EE78455B-6A9C-4C0F-84C2-E123DE67FA22}" destId="{E23F66D3-51C8-43E4-9492-1DF84066D29C}" srcOrd="0" destOrd="0" presId="urn:microsoft.com/office/officeart/2005/8/layout/hProcess4"/>
    <dgm:cxn modelId="{6FD4DB3B-57FE-4902-8176-CAF7919168CD}" type="presOf" srcId="{97C4CAC2-E29F-465A-8A52-4AF3C694BC9E}" destId="{5DDD5634-926A-40C6-BA8B-3D271D40EAB9}" srcOrd="1" destOrd="1" presId="urn:microsoft.com/office/officeart/2005/8/layout/hProcess4"/>
    <dgm:cxn modelId="{E3A6DF95-99EB-4454-BBEA-2753E6FAAB97}" type="presOf" srcId="{825F7B15-9F1B-4EF2-8082-47FF414251AD}" destId="{BA44470E-43F1-4A8E-85DC-D923F9BD9884}" srcOrd="1" destOrd="0" presId="urn:microsoft.com/office/officeart/2005/8/layout/hProcess4"/>
    <dgm:cxn modelId="{507DA73A-C617-4FA2-AD51-98476E3C0184}" type="presOf" srcId="{BCD5D4B3-9583-490F-A6AE-3D91F0F2AE5D}" destId="{8CDF80DD-9589-433D-B35F-006D5F9E5DF2}" srcOrd="0" destOrd="0" presId="urn:microsoft.com/office/officeart/2005/8/layout/hProcess4"/>
    <dgm:cxn modelId="{FBB0FFEE-FF9A-4566-8531-2F14CF57FA10}" srcId="{2510D263-EA85-4F9D-BD92-8A6EBE54919D}" destId="{5E79505C-E0AE-45EA-993F-B57285B17DF8}" srcOrd="0" destOrd="0" parTransId="{543ED9C2-57D3-4289-95E8-09E420A5F580}" sibTransId="{EE78455B-6A9C-4C0F-84C2-E123DE67FA22}"/>
    <dgm:cxn modelId="{8D4242ED-0DB6-4FAC-8A2D-AC85C1F09E04}" type="presOf" srcId="{2510D263-EA85-4F9D-BD92-8A6EBE54919D}" destId="{184DA388-FF64-4F4E-A37D-E0FD6B777E7E}" srcOrd="0" destOrd="0" presId="urn:microsoft.com/office/officeart/2005/8/layout/hProcess4"/>
    <dgm:cxn modelId="{7BEA6230-1FD1-4FFF-9DE4-86614CFF38EC}" type="presOf" srcId="{4823A163-460C-4FC4-A007-1281E6471F41}" destId="{57D90371-B999-4216-945B-01C84BDE9009}" srcOrd="1" destOrd="0" presId="urn:microsoft.com/office/officeart/2005/8/layout/hProcess4"/>
    <dgm:cxn modelId="{81DC2EB3-2C20-42A6-A460-935AA15897AB}" type="presOf" srcId="{A1C24B6C-9F0C-470D-8A47-5A17F74CE848}" destId="{5DDD5634-926A-40C6-BA8B-3D271D40EAB9}" srcOrd="1" destOrd="0" presId="urn:microsoft.com/office/officeart/2005/8/layout/hProcess4"/>
    <dgm:cxn modelId="{C8AF76AC-6FED-4761-8C33-07001D141EC4}" srcId="{BCD5D4B3-9583-490F-A6AE-3D91F0F2AE5D}" destId="{825F7B15-9F1B-4EF2-8082-47FF414251AD}" srcOrd="0" destOrd="0" parTransId="{0651562A-460F-423A-8B13-8AC9DE44D6EA}" sibTransId="{B2526A2A-7E85-4968-AAEB-CF751EE94F13}"/>
    <dgm:cxn modelId="{B7BEF612-4C09-421F-8A59-362987BD5AB4}" srcId="{D48EBF45-0C01-4D03-9BF2-3A46731F8D25}" destId="{4823A163-460C-4FC4-A007-1281E6471F41}" srcOrd="0" destOrd="0" parTransId="{E97FFDA0-ADA0-426B-88EC-17B3554A03BC}" sibTransId="{D6F709EB-86E0-43BC-B756-37183658F755}"/>
    <dgm:cxn modelId="{98BF32BF-2F94-4786-B3FE-B97A3A029D94}" srcId="{5E79505C-E0AE-45EA-993F-B57285B17DF8}" destId="{97C4CAC2-E29F-465A-8A52-4AF3C694BC9E}" srcOrd="1" destOrd="0" parTransId="{7D9E5384-6E81-41B2-9B72-4E237DC08EBB}" sibTransId="{94311A20-C601-414F-AE80-96CC3B22E6E8}"/>
    <dgm:cxn modelId="{C9D75A8D-3926-40FA-94C7-F4D54DA68FFE}" type="presOf" srcId="{D48EBF45-0C01-4D03-9BF2-3A46731F8D25}" destId="{804782FE-47EA-48A4-9EB6-B4BAA745CF37}" srcOrd="0" destOrd="0" presId="urn:microsoft.com/office/officeart/2005/8/layout/hProcess4"/>
    <dgm:cxn modelId="{18736155-7164-40FD-A5A7-988F048509BF}" type="presOf" srcId="{97C4CAC2-E29F-465A-8A52-4AF3C694BC9E}" destId="{9AB049ED-C49F-4FCA-99FC-4B0F58D1B710}" srcOrd="0" destOrd="1" presId="urn:microsoft.com/office/officeart/2005/8/layout/hProcess4"/>
    <dgm:cxn modelId="{A8BB9A77-34B0-4DBB-9F38-5E353E5871AA}" srcId="{2510D263-EA85-4F9D-BD92-8A6EBE54919D}" destId="{BCD5D4B3-9583-490F-A6AE-3D91F0F2AE5D}" srcOrd="2" destOrd="0" parTransId="{9BF29418-CA3D-4BFA-BB8C-2D38D08A2EB1}" sibTransId="{5362BEDB-446D-47F4-8774-D3219461C0DC}"/>
    <dgm:cxn modelId="{810E1F7D-4798-4DC6-A708-15361AC0CC5B}" type="presOf" srcId="{5E79505C-E0AE-45EA-993F-B57285B17DF8}" destId="{B154151B-1DC9-4C88-ADAD-AE316E061478}" srcOrd="0" destOrd="0" presId="urn:microsoft.com/office/officeart/2005/8/layout/hProcess4"/>
    <dgm:cxn modelId="{DB0A6308-7974-42AB-A1A8-124D4FD432C8}" type="presOf" srcId="{4823A163-460C-4FC4-A007-1281E6471F41}" destId="{E3CA0C7E-CF16-4288-8430-191A3C3BB214}" srcOrd="0" destOrd="0" presId="urn:microsoft.com/office/officeart/2005/8/layout/hProcess4"/>
    <dgm:cxn modelId="{CE170898-50FD-4826-9F66-CEFD386DBE00}" srcId="{2510D263-EA85-4F9D-BD92-8A6EBE54919D}" destId="{D48EBF45-0C01-4D03-9BF2-3A46731F8D25}" srcOrd="1" destOrd="0" parTransId="{E72536CB-73B4-41CF-B955-94515EA0756D}" sibTransId="{470CC025-90C2-4EFA-9D71-E4E8881F4D79}"/>
    <dgm:cxn modelId="{50C6E815-0EB8-4B76-9A93-7F354D06059B}" type="presParOf" srcId="{184DA388-FF64-4F4E-A37D-E0FD6B777E7E}" destId="{23110C65-0546-4474-829A-9CB4BD49E005}" srcOrd="0" destOrd="0" presId="urn:microsoft.com/office/officeart/2005/8/layout/hProcess4"/>
    <dgm:cxn modelId="{09F04D2A-30BB-460C-9916-6C953E8856A7}" type="presParOf" srcId="{184DA388-FF64-4F4E-A37D-E0FD6B777E7E}" destId="{BF0069E8-5348-40AD-AC24-4582A413C3E0}" srcOrd="1" destOrd="0" presId="urn:microsoft.com/office/officeart/2005/8/layout/hProcess4"/>
    <dgm:cxn modelId="{441A3E91-B056-437B-9CCD-0900E8E848EE}" type="presParOf" srcId="{184DA388-FF64-4F4E-A37D-E0FD6B777E7E}" destId="{A8668C72-7E1E-4F3C-AA55-4C40DBF02647}" srcOrd="2" destOrd="0" presId="urn:microsoft.com/office/officeart/2005/8/layout/hProcess4"/>
    <dgm:cxn modelId="{629E833A-8180-48A0-8321-76A0EED4C7D9}" type="presParOf" srcId="{A8668C72-7E1E-4F3C-AA55-4C40DBF02647}" destId="{B187C843-4CD8-40A0-9480-2C330A19DABD}" srcOrd="0" destOrd="0" presId="urn:microsoft.com/office/officeart/2005/8/layout/hProcess4"/>
    <dgm:cxn modelId="{C41A0FE3-07EF-49CB-A53F-83B34CFADB95}" type="presParOf" srcId="{B187C843-4CD8-40A0-9480-2C330A19DABD}" destId="{44B4BB45-658D-4041-9279-753D77F911EC}" srcOrd="0" destOrd="0" presId="urn:microsoft.com/office/officeart/2005/8/layout/hProcess4"/>
    <dgm:cxn modelId="{9F0F6A5F-4641-469B-B251-F10C91F2B070}" type="presParOf" srcId="{B187C843-4CD8-40A0-9480-2C330A19DABD}" destId="{9AB049ED-C49F-4FCA-99FC-4B0F58D1B710}" srcOrd="1" destOrd="0" presId="urn:microsoft.com/office/officeart/2005/8/layout/hProcess4"/>
    <dgm:cxn modelId="{C32841CE-F691-45BC-A716-6D0A3A6C1464}" type="presParOf" srcId="{B187C843-4CD8-40A0-9480-2C330A19DABD}" destId="{5DDD5634-926A-40C6-BA8B-3D271D40EAB9}" srcOrd="2" destOrd="0" presId="urn:microsoft.com/office/officeart/2005/8/layout/hProcess4"/>
    <dgm:cxn modelId="{7329A188-F1E8-4BA2-98DA-7A22267247D5}" type="presParOf" srcId="{B187C843-4CD8-40A0-9480-2C330A19DABD}" destId="{B154151B-1DC9-4C88-ADAD-AE316E061478}" srcOrd="3" destOrd="0" presId="urn:microsoft.com/office/officeart/2005/8/layout/hProcess4"/>
    <dgm:cxn modelId="{E3794F2B-6C6E-487A-AEB1-21198C8A8DFD}" type="presParOf" srcId="{B187C843-4CD8-40A0-9480-2C330A19DABD}" destId="{B5BFDAF9-8102-4E91-9ACC-34A3E5A43737}" srcOrd="4" destOrd="0" presId="urn:microsoft.com/office/officeart/2005/8/layout/hProcess4"/>
    <dgm:cxn modelId="{ACAE2F57-FAAC-489A-BBB5-708F12845CAF}" type="presParOf" srcId="{A8668C72-7E1E-4F3C-AA55-4C40DBF02647}" destId="{E23F66D3-51C8-43E4-9492-1DF84066D29C}" srcOrd="1" destOrd="0" presId="urn:microsoft.com/office/officeart/2005/8/layout/hProcess4"/>
    <dgm:cxn modelId="{C06971DB-2964-48D4-B72D-0167977E1E87}" type="presParOf" srcId="{A8668C72-7E1E-4F3C-AA55-4C40DBF02647}" destId="{58526867-A41C-4A35-A95F-B12EEF5BF678}" srcOrd="2" destOrd="0" presId="urn:microsoft.com/office/officeart/2005/8/layout/hProcess4"/>
    <dgm:cxn modelId="{3F2ED932-BD4A-445D-AC2E-8079F170C2B4}" type="presParOf" srcId="{58526867-A41C-4A35-A95F-B12EEF5BF678}" destId="{F87D29E3-1A49-4D23-9ADF-3B908777BB21}" srcOrd="0" destOrd="0" presId="urn:microsoft.com/office/officeart/2005/8/layout/hProcess4"/>
    <dgm:cxn modelId="{B4D0E38F-05F6-4805-9B49-62D322C20012}" type="presParOf" srcId="{58526867-A41C-4A35-A95F-B12EEF5BF678}" destId="{E3CA0C7E-CF16-4288-8430-191A3C3BB214}" srcOrd="1" destOrd="0" presId="urn:microsoft.com/office/officeart/2005/8/layout/hProcess4"/>
    <dgm:cxn modelId="{4E60083B-BD2B-4E10-85CD-6467ACA5F610}" type="presParOf" srcId="{58526867-A41C-4A35-A95F-B12EEF5BF678}" destId="{57D90371-B999-4216-945B-01C84BDE9009}" srcOrd="2" destOrd="0" presId="urn:microsoft.com/office/officeart/2005/8/layout/hProcess4"/>
    <dgm:cxn modelId="{FFDAEFC8-6186-46EB-B801-B96C02117529}" type="presParOf" srcId="{58526867-A41C-4A35-A95F-B12EEF5BF678}" destId="{804782FE-47EA-48A4-9EB6-B4BAA745CF37}" srcOrd="3" destOrd="0" presId="urn:microsoft.com/office/officeart/2005/8/layout/hProcess4"/>
    <dgm:cxn modelId="{8AFFD485-5253-4D33-82B2-28FADC1C5635}" type="presParOf" srcId="{58526867-A41C-4A35-A95F-B12EEF5BF678}" destId="{E2B15A78-0B59-4A48-899A-42F01632EF97}" srcOrd="4" destOrd="0" presId="urn:microsoft.com/office/officeart/2005/8/layout/hProcess4"/>
    <dgm:cxn modelId="{F6068E8B-56B0-45AF-9910-AF0F782AA832}" type="presParOf" srcId="{A8668C72-7E1E-4F3C-AA55-4C40DBF02647}" destId="{956467A2-26FD-4816-BA5C-1ECEE0B40E01}" srcOrd="3" destOrd="0" presId="urn:microsoft.com/office/officeart/2005/8/layout/hProcess4"/>
    <dgm:cxn modelId="{1242C028-E0BD-488E-BF28-33E10B544D65}" type="presParOf" srcId="{A8668C72-7E1E-4F3C-AA55-4C40DBF02647}" destId="{C402FFBE-7152-47CE-9874-8CFFDCFE9AA9}" srcOrd="4" destOrd="0" presId="urn:microsoft.com/office/officeart/2005/8/layout/hProcess4"/>
    <dgm:cxn modelId="{6361ECCA-4E02-46C4-8BB2-14C5A57CA0E9}" type="presParOf" srcId="{C402FFBE-7152-47CE-9874-8CFFDCFE9AA9}" destId="{0A00CEED-F9ED-4258-B8C0-33BD4B72A564}" srcOrd="0" destOrd="0" presId="urn:microsoft.com/office/officeart/2005/8/layout/hProcess4"/>
    <dgm:cxn modelId="{155AF2F6-502A-454E-9E36-9B77CE918AB2}" type="presParOf" srcId="{C402FFBE-7152-47CE-9874-8CFFDCFE9AA9}" destId="{139EC519-62B5-48AB-BEDD-287755E7F15D}" srcOrd="1" destOrd="0" presId="urn:microsoft.com/office/officeart/2005/8/layout/hProcess4"/>
    <dgm:cxn modelId="{701D0A0C-FD8A-4E7C-9B22-7946D63869BC}" type="presParOf" srcId="{C402FFBE-7152-47CE-9874-8CFFDCFE9AA9}" destId="{BA44470E-43F1-4A8E-85DC-D923F9BD9884}" srcOrd="2" destOrd="0" presId="urn:microsoft.com/office/officeart/2005/8/layout/hProcess4"/>
    <dgm:cxn modelId="{A20E8A44-C854-4A5F-AC73-97DDC67F7F4F}" type="presParOf" srcId="{C402FFBE-7152-47CE-9874-8CFFDCFE9AA9}" destId="{8CDF80DD-9589-433D-B35F-006D5F9E5DF2}" srcOrd="3" destOrd="0" presId="urn:microsoft.com/office/officeart/2005/8/layout/hProcess4"/>
    <dgm:cxn modelId="{6201D85E-BA6F-4E9C-B646-AA3ACEDC595D}" type="presParOf" srcId="{C402FFBE-7152-47CE-9874-8CFFDCFE9AA9}" destId="{68BE8064-2C72-404D-906D-835D877807E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10D263-EA85-4F9D-BD92-8A6EBE54919D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E79505C-E0AE-45EA-993F-B57285B17DF8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rgbClr val="FF9900"/>
            </a:gs>
            <a:gs pos="80000">
              <a:srgbClr val="FF9900"/>
            </a:gs>
            <a:gs pos="100000">
              <a:srgbClr val="FF9900"/>
            </a:gs>
          </a:gsLst>
        </a:gradFill>
      </dgm:spPr>
      <dgm:t>
        <a:bodyPr/>
        <a:lstStyle/>
        <a:p>
          <a:r>
            <a:rPr lang="pt-BR" b="1" dirty="0" smtClean="0">
              <a:latin typeface="Calibri" panose="020F0502020204030204" pitchFamily="34" charset="0"/>
            </a:rPr>
            <a:t>Pleito da Entidade Interessada</a:t>
          </a:r>
          <a:endParaRPr lang="pt-BR" b="1" dirty="0">
            <a:latin typeface="Calibri" panose="020F0502020204030204" pitchFamily="34" charset="0"/>
          </a:endParaRPr>
        </a:p>
      </dgm:t>
    </dgm:pt>
    <dgm:pt modelId="{543ED9C2-57D3-4289-95E8-09E420A5F580}" type="parTrans" cxnId="{FBB0FFEE-FF9A-4566-8531-2F14CF57FA10}">
      <dgm:prSet/>
      <dgm:spPr/>
      <dgm:t>
        <a:bodyPr/>
        <a:lstStyle/>
        <a:p>
          <a:endParaRPr lang="pt-BR"/>
        </a:p>
      </dgm:t>
    </dgm:pt>
    <dgm:pt modelId="{EE78455B-6A9C-4C0F-84C2-E123DE67FA22}" type="sibTrans" cxnId="{FBB0FFEE-FF9A-4566-8531-2F14CF57FA10}">
      <dgm:prSet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  <dgm:pt modelId="{D48EBF45-0C01-4D03-9BF2-3A46731F8D25}">
      <dgm:prSet phldrT="[Texto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latin typeface="Calibri" panose="020F0502020204030204" pitchFamily="34" charset="0"/>
            </a:rPr>
            <a:t>Manifestação de Interesse Social</a:t>
          </a:r>
          <a:endParaRPr lang="pt-BR" b="1" dirty="0">
            <a:latin typeface="Calibri" panose="020F0502020204030204" pitchFamily="34" charset="0"/>
          </a:endParaRPr>
        </a:p>
      </dgm:t>
    </dgm:pt>
    <dgm:pt modelId="{E72536CB-73B4-41CF-B955-94515EA0756D}" type="parTrans" cxnId="{CE170898-50FD-4826-9F66-CEFD386DBE00}">
      <dgm:prSet/>
      <dgm:spPr/>
      <dgm:t>
        <a:bodyPr/>
        <a:lstStyle/>
        <a:p>
          <a:endParaRPr lang="pt-BR"/>
        </a:p>
      </dgm:t>
    </dgm:pt>
    <dgm:pt modelId="{470CC025-90C2-4EFA-9D71-E4E8881F4D79}" type="sibTrans" cxnId="{CE170898-50FD-4826-9F66-CEFD386DBE00}">
      <dgm:prSet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  <dgm:pt modelId="{BCD5D4B3-9583-490F-A6AE-3D91F0F2AE5D}">
      <dgm:prSet phldrT="[Texto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latin typeface="Calibri" panose="020F0502020204030204" pitchFamily="34" charset="0"/>
            </a:rPr>
            <a:t>Chamamento Público</a:t>
          </a:r>
          <a:endParaRPr lang="pt-BR" b="1" dirty="0">
            <a:latin typeface="Calibri" panose="020F0502020204030204" pitchFamily="34" charset="0"/>
          </a:endParaRPr>
        </a:p>
      </dgm:t>
    </dgm:pt>
    <dgm:pt modelId="{9BF29418-CA3D-4BFA-BB8C-2D38D08A2EB1}" type="parTrans" cxnId="{A8BB9A77-34B0-4DBB-9F38-5E353E5871AA}">
      <dgm:prSet/>
      <dgm:spPr/>
      <dgm:t>
        <a:bodyPr/>
        <a:lstStyle/>
        <a:p>
          <a:endParaRPr lang="pt-BR"/>
        </a:p>
      </dgm:t>
    </dgm:pt>
    <dgm:pt modelId="{5362BEDB-446D-47F4-8774-D3219461C0DC}" type="sibTrans" cxnId="{A8BB9A77-34B0-4DBB-9F38-5E353E5871AA}">
      <dgm:prSet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  <dgm:pt modelId="{9F0577F7-477F-42DF-A330-82AD997FD895}">
      <dgm:prSet phldrT="[Texto]"/>
      <dgm:spPr>
        <a:solidFill>
          <a:srgbClr val="92D050"/>
        </a:solidFill>
      </dgm:spPr>
      <dgm:t>
        <a:bodyPr/>
        <a:lstStyle/>
        <a:p>
          <a:r>
            <a:rPr lang="pt-BR" dirty="0" smtClean="0">
              <a:latin typeface="Calibri" panose="020F0502020204030204" pitchFamily="34" charset="0"/>
            </a:rPr>
            <a:t>Parecer Jurídico</a:t>
          </a:r>
          <a:endParaRPr lang="pt-BR" dirty="0">
            <a:latin typeface="Calibri" panose="020F0502020204030204" pitchFamily="34" charset="0"/>
          </a:endParaRPr>
        </a:p>
      </dgm:t>
    </dgm:pt>
    <dgm:pt modelId="{8A40F5D6-EB1A-4758-BD82-3981DDE1E35F}" type="parTrans" cxnId="{8CB1596C-B256-4679-88C7-6135EC9FC14B}">
      <dgm:prSet/>
      <dgm:spPr/>
      <dgm:t>
        <a:bodyPr/>
        <a:lstStyle/>
        <a:p>
          <a:endParaRPr lang="pt-BR"/>
        </a:p>
      </dgm:t>
    </dgm:pt>
    <dgm:pt modelId="{DC6356F3-69EA-4F7A-B1F6-CFF28158168B}" type="sibTrans" cxnId="{8CB1596C-B256-4679-88C7-6135EC9FC14B}">
      <dgm:prSet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  <dgm:pt modelId="{9ABEA62C-B9E5-4F48-9CD8-9BCDDE5EFBC0}">
      <dgm:prSet phldrT="[Tex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rgbClr val="990000"/>
            </a:gs>
            <a:gs pos="80000">
              <a:srgbClr val="990000"/>
            </a:gs>
            <a:gs pos="100000">
              <a:srgbClr val="990000"/>
            </a:gs>
          </a:gsLst>
        </a:gradFill>
      </dgm:spPr>
      <dgm:t>
        <a:bodyPr/>
        <a:lstStyle/>
        <a:p>
          <a:r>
            <a:rPr lang="pt-BR" b="1" dirty="0" smtClean="0">
              <a:latin typeface="Calibri" panose="020F0502020204030204" pitchFamily="34" charset="0"/>
            </a:rPr>
            <a:t>Repasse do Recurso</a:t>
          </a:r>
          <a:endParaRPr lang="pt-BR" b="1" dirty="0">
            <a:latin typeface="Calibri" panose="020F0502020204030204" pitchFamily="34" charset="0"/>
          </a:endParaRPr>
        </a:p>
      </dgm:t>
    </dgm:pt>
    <dgm:pt modelId="{17189288-6337-4BE9-8C5E-DCEA1392F9AB}" type="parTrans" cxnId="{9C8354EE-BBAE-4528-AAB9-62B9E1BA3B08}">
      <dgm:prSet/>
      <dgm:spPr/>
      <dgm:t>
        <a:bodyPr/>
        <a:lstStyle/>
        <a:p>
          <a:endParaRPr lang="pt-BR"/>
        </a:p>
      </dgm:t>
    </dgm:pt>
    <dgm:pt modelId="{8AA4A603-ABFA-4AAD-B5E1-47BEC3A1B432}" type="sibTrans" cxnId="{9C8354EE-BBAE-4528-AAB9-62B9E1BA3B08}">
      <dgm:prSet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endParaRPr lang="pt-BR"/>
        </a:p>
      </dgm:t>
    </dgm:pt>
    <dgm:pt modelId="{1EDBCA71-5E2A-4E80-85D6-81EBA21DD268}">
      <dgm:prSet/>
      <dgm:spPr>
        <a:solidFill>
          <a:srgbClr val="92D050"/>
        </a:solidFill>
      </dgm:spPr>
      <dgm:t>
        <a:bodyPr/>
        <a:lstStyle/>
        <a:p>
          <a:r>
            <a:rPr lang="pt-BR" dirty="0" smtClean="0">
              <a:latin typeface="Calibri" panose="020F0502020204030204" pitchFamily="34" charset="0"/>
            </a:rPr>
            <a:t>Indicação da dotação  orçamentária</a:t>
          </a:r>
          <a:endParaRPr lang="pt-BR" dirty="0">
            <a:latin typeface="Calibri" panose="020F0502020204030204" pitchFamily="34" charset="0"/>
          </a:endParaRPr>
        </a:p>
      </dgm:t>
    </dgm:pt>
    <dgm:pt modelId="{FB2C25AA-9683-4982-A2C3-B8EC0A4C3452}" type="parTrans" cxnId="{F7896D69-CA01-4A32-A185-2FEEFD40D3B6}">
      <dgm:prSet/>
      <dgm:spPr/>
      <dgm:t>
        <a:bodyPr/>
        <a:lstStyle/>
        <a:p>
          <a:endParaRPr lang="pt-BR"/>
        </a:p>
      </dgm:t>
    </dgm:pt>
    <dgm:pt modelId="{3BA86C55-1BCC-4D5D-A255-BA619C458614}" type="sibTrans" cxnId="{F7896D69-CA01-4A32-A185-2FEEFD40D3B6}">
      <dgm:prSet/>
      <dgm:spPr/>
      <dgm:t>
        <a:bodyPr/>
        <a:lstStyle/>
        <a:p>
          <a:endParaRPr lang="pt-BR"/>
        </a:p>
      </dgm:t>
    </dgm:pt>
    <dgm:pt modelId="{7DD33077-AA55-4986-AF18-98F5421BD8D3}">
      <dgm:prSet/>
      <dgm:spPr>
        <a:solidFill>
          <a:srgbClr val="92D050"/>
        </a:solidFill>
      </dgm:spPr>
      <dgm:t>
        <a:bodyPr/>
        <a:lstStyle/>
        <a:p>
          <a:r>
            <a:rPr lang="pt-BR" dirty="0" smtClean="0">
              <a:latin typeface="Calibri" panose="020F0502020204030204" pitchFamily="34" charset="0"/>
            </a:rPr>
            <a:t>Avaliação da capacidade e  compatibilidade da OSC com objeto</a:t>
          </a:r>
          <a:endParaRPr lang="pt-BR" dirty="0">
            <a:latin typeface="Calibri" panose="020F0502020204030204" pitchFamily="34" charset="0"/>
          </a:endParaRPr>
        </a:p>
      </dgm:t>
    </dgm:pt>
    <dgm:pt modelId="{35719E2D-569E-477D-9EFA-02174AA44AEB}" type="parTrans" cxnId="{D42E394E-DA83-4FCA-BFEF-44D45AD1BCBD}">
      <dgm:prSet/>
      <dgm:spPr/>
      <dgm:t>
        <a:bodyPr/>
        <a:lstStyle/>
        <a:p>
          <a:endParaRPr lang="pt-BR"/>
        </a:p>
      </dgm:t>
    </dgm:pt>
    <dgm:pt modelId="{0EB5699C-2CE0-41FD-80F0-6E13662BAD63}" type="sibTrans" cxnId="{D42E394E-DA83-4FCA-BFEF-44D45AD1BCBD}">
      <dgm:prSet/>
      <dgm:spPr/>
      <dgm:t>
        <a:bodyPr/>
        <a:lstStyle/>
        <a:p>
          <a:endParaRPr lang="pt-BR"/>
        </a:p>
      </dgm:t>
    </dgm:pt>
    <dgm:pt modelId="{5020674D-F346-4E22-B858-9779DE11B6B8}">
      <dgm:prSet/>
      <dgm:spPr>
        <a:solidFill>
          <a:srgbClr val="92D050"/>
        </a:solidFill>
      </dgm:spPr>
      <dgm:t>
        <a:bodyPr/>
        <a:lstStyle/>
        <a:p>
          <a:r>
            <a:rPr lang="pt-BR" dirty="0" smtClean="0">
              <a:latin typeface="Calibri" panose="020F0502020204030204" pitchFamily="34" charset="0"/>
            </a:rPr>
            <a:t>Aprovação do Plano de Trabalho</a:t>
          </a:r>
          <a:endParaRPr lang="pt-BR" dirty="0">
            <a:latin typeface="Calibri" panose="020F0502020204030204" pitchFamily="34" charset="0"/>
          </a:endParaRPr>
        </a:p>
      </dgm:t>
    </dgm:pt>
    <dgm:pt modelId="{A9872704-2664-4644-B14E-558FDB0A26D8}" type="parTrans" cxnId="{07AF9E5E-3066-49A0-909A-42863605D032}">
      <dgm:prSet/>
      <dgm:spPr/>
      <dgm:t>
        <a:bodyPr/>
        <a:lstStyle/>
        <a:p>
          <a:endParaRPr lang="pt-BR"/>
        </a:p>
      </dgm:t>
    </dgm:pt>
    <dgm:pt modelId="{6904A2D3-6921-469D-9997-CF249C90DADC}" type="sibTrans" cxnId="{07AF9E5E-3066-49A0-909A-42863605D032}">
      <dgm:prSet/>
      <dgm:spPr/>
      <dgm:t>
        <a:bodyPr/>
        <a:lstStyle/>
        <a:p>
          <a:endParaRPr lang="pt-BR"/>
        </a:p>
      </dgm:t>
    </dgm:pt>
    <dgm:pt modelId="{5EE900F3-D112-4700-BB10-2E7C92817243}">
      <dgm:prSet/>
      <dgm:spPr>
        <a:solidFill>
          <a:srgbClr val="92D050"/>
        </a:solidFill>
      </dgm:spPr>
      <dgm:t>
        <a:bodyPr/>
        <a:lstStyle/>
        <a:p>
          <a:r>
            <a:rPr lang="pt-BR" dirty="0" smtClean="0">
              <a:latin typeface="Calibri" panose="020F0502020204030204" pitchFamily="34" charset="0"/>
            </a:rPr>
            <a:t>Parecer de órgão técnico da administração</a:t>
          </a:r>
          <a:endParaRPr lang="pt-BR" dirty="0">
            <a:latin typeface="Calibri" panose="020F0502020204030204" pitchFamily="34" charset="0"/>
          </a:endParaRPr>
        </a:p>
      </dgm:t>
    </dgm:pt>
    <dgm:pt modelId="{DF0852F3-57AD-4551-AC5A-04E93D080DC0}" type="parTrans" cxnId="{30C97EEF-10D7-4EDC-89EE-67A024647F15}">
      <dgm:prSet/>
      <dgm:spPr/>
      <dgm:t>
        <a:bodyPr/>
        <a:lstStyle/>
        <a:p>
          <a:endParaRPr lang="pt-BR"/>
        </a:p>
      </dgm:t>
    </dgm:pt>
    <dgm:pt modelId="{EE83B466-1454-42F4-A170-D1D8292310DD}" type="sibTrans" cxnId="{30C97EEF-10D7-4EDC-89EE-67A024647F15}">
      <dgm:prSet/>
      <dgm:spPr/>
      <dgm:t>
        <a:bodyPr/>
        <a:lstStyle/>
        <a:p>
          <a:endParaRPr lang="pt-BR"/>
        </a:p>
      </dgm:t>
    </dgm:pt>
    <dgm:pt modelId="{8AC148F2-F451-460C-9D26-288BEEE764CB}" type="pres">
      <dgm:prSet presAssocID="{2510D263-EA85-4F9D-BD92-8A6EBE54919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6FA5AF1-8B19-4437-A13D-152546F33405}" type="pres">
      <dgm:prSet presAssocID="{5E79505C-E0AE-45EA-993F-B57285B17DF8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008D320-DE09-4E44-9469-3ED0C63ED5F6}" type="pres">
      <dgm:prSet presAssocID="{EE78455B-6A9C-4C0F-84C2-E123DE67FA22}" presName="sibTrans" presStyleLbl="sibTrans2D1" presStyleIdx="0" presStyleCnt="8"/>
      <dgm:spPr/>
      <dgm:t>
        <a:bodyPr/>
        <a:lstStyle/>
        <a:p>
          <a:endParaRPr lang="pt-BR"/>
        </a:p>
      </dgm:t>
    </dgm:pt>
    <dgm:pt modelId="{25ED7687-4A3D-4EBE-8F9C-EB010EF48A44}" type="pres">
      <dgm:prSet presAssocID="{EE78455B-6A9C-4C0F-84C2-E123DE67FA22}" presName="connectorText" presStyleLbl="sibTrans2D1" presStyleIdx="0" presStyleCnt="8"/>
      <dgm:spPr/>
      <dgm:t>
        <a:bodyPr/>
        <a:lstStyle/>
        <a:p>
          <a:endParaRPr lang="pt-BR"/>
        </a:p>
      </dgm:t>
    </dgm:pt>
    <dgm:pt modelId="{26A6B537-AD6E-40FE-A761-B5A85E940998}" type="pres">
      <dgm:prSet presAssocID="{D48EBF45-0C01-4D03-9BF2-3A46731F8D25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76837B-5A06-42D0-91C6-E45EEC42D5CC}" type="pres">
      <dgm:prSet presAssocID="{470CC025-90C2-4EFA-9D71-E4E8881F4D79}" presName="sibTrans" presStyleLbl="sibTrans2D1" presStyleIdx="1" presStyleCnt="8" custScaleX="124470" custLinFactNeighborX="5661" custLinFactNeighborY="-18100"/>
      <dgm:spPr>
        <a:prstGeom prst="rightArrow">
          <a:avLst/>
        </a:prstGeom>
      </dgm:spPr>
      <dgm:t>
        <a:bodyPr/>
        <a:lstStyle/>
        <a:p>
          <a:endParaRPr lang="pt-BR"/>
        </a:p>
      </dgm:t>
    </dgm:pt>
    <dgm:pt modelId="{0B245475-1127-405E-8E62-4AE6B89AA331}" type="pres">
      <dgm:prSet presAssocID="{470CC025-90C2-4EFA-9D71-E4E8881F4D79}" presName="connectorText" presStyleLbl="sibTrans2D1" presStyleIdx="1" presStyleCnt="8"/>
      <dgm:spPr/>
      <dgm:t>
        <a:bodyPr/>
        <a:lstStyle/>
        <a:p>
          <a:endParaRPr lang="pt-BR"/>
        </a:p>
      </dgm:t>
    </dgm:pt>
    <dgm:pt modelId="{FCD5F235-576E-480A-BDA4-A1656C32E613}" type="pres">
      <dgm:prSet presAssocID="{BCD5D4B3-9583-490F-A6AE-3D91F0F2AE5D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B48D6F-1C34-499B-A6E2-87D417BDFDB7}" type="pres">
      <dgm:prSet presAssocID="{5362BEDB-446D-47F4-8774-D3219461C0DC}" presName="sibTrans" presStyleLbl="sibTrans2D1" presStyleIdx="2" presStyleCnt="8"/>
      <dgm:spPr/>
      <dgm:t>
        <a:bodyPr/>
        <a:lstStyle/>
        <a:p>
          <a:endParaRPr lang="pt-BR"/>
        </a:p>
      </dgm:t>
    </dgm:pt>
    <dgm:pt modelId="{BA6F2514-91C5-46C2-82BD-5F7773212FFF}" type="pres">
      <dgm:prSet presAssocID="{5362BEDB-446D-47F4-8774-D3219461C0DC}" presName="connectorText" presStyleLbl="sibTrans2D1" presStyleIdx="2" presStyleCnt="8"/>
      <dgm:spPr/>
      <dgm:t>
        <a:bodyPr/>
        <a:lstStyle/>
        <a:p>
          <a:endParaRPr lang="pt-BR"/>
        </a:p>
      </dgm:t>
    </dgm:pt>
    <dgm:pt modelId="{2DEC9F1F-1BC8-4693-88BC-9C9018C16427}" type="pres">
      <dgm:prSet presAssocID="{1EDBCA71-5E2A-4E80-85D6-81EBA21DD26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4FF983-0315-494E-A0E1-A05F24C2963E}" type="pres">
      <dgm:prSet presAssocID="{3BA86C55-1BCC-4D5D-A255-BA619C458614}" presName="sibTrans" presStyleLbl="sibTrans2D1" presStyleIdx="3" presStyleCnt="8"/>
      <dgm:spPr/>
      <dgm:t>
        <a:bodyPr/>
        <a:lstStyle/>
        <a:p>
          <a:endParaRPr lang="pt-BR"/>
        </a:p>
      </dgm:t>
    </dgm:pt>
    <dgm:pt modelId="{2814A8B2-F09E-42FB-B25E-534CB663C9C0}" type="pres">
      <dgm:prSet presAssocID="{3BA86C55-1BCC-4D5D-A255-BA619C458614}" presName="connectorText" presStyleLbl="sibTrans2D1" presStyleIdx="3" presStyleCnt="8"/>
      <dgm:spPr/>
      <dgm:t>
        <a:bodyPr/>
        <a:lstStyle/>
        <a:p>
          <a:endParaRPr lang="pt-BR"/>
        </a:p>
      </dgm:t>
    </dgm:pt>
    <dgm:pt modelId="{9C15148E-3661-4CB1-BECA-96B3B0F2A885}" type="pres">
      <dgm:prSet presAssocID="{7DD33077-AA55-4986-AF18-98F5421BD8D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6D360B1-3B26-47F1-AE19-29B77C40C07B}" type="pres">
      <dgm:prSet presAssocID="{0EB5699C-2CE0-41FD-80F0-6E13662BAD63}" presName="sibTrans" presStyleLbl="sibTrans2D1" presStyleIdx="4" presStyleCnt="8"/>
      <dgm:spPr/>
      <dgm:t>
        <a:bodyPr/>
        <a:lstStyle/>
        <a:p>
          <a:endParaRPr lang="pt-BR"/>
        </a:p>
      </dgm:t>
    </dgm:pt>
    <dgm:pt modelId="{0C196699-5D34-48D4-AF6D-CD3B34635AF7}" type="pres">
      <dgm:prSet presAssocID="{0EB5699C-2CE0-41FD-80F0-6E13662BAD63}" presName="connectorText" presStyleLbl="sibTrans2D1" presStyleIdx="4" presStyleCnt="8"/>
      <dgm:spPr/>
      <dgm:t>
        <a:bodyPr/>
        <a:lstStyle/>
        <a:p>
          <a:endParaRPr lang="pt-BR"/>
        </a:p>
      </dgm:t>
    </dgm:pt>
    <dgm:pt modelId="{A5BF7425-EAC0-4449-BEAF-0358E0947563}" type="pres">
      <dgm:prSet presAssocID="{5020674D-F346-4E22-B858-9779DE11B6B8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92CED9C-266A-4558-A43B-7195BB9B4C6B}" type="pres">
      <dgm:prSet presAssocID="{6904A2D3-6921-469D-9997-CF249C90DADC}" presName="sibTrans" presStyleLbl="sibTrans2D1" presStyleIdx="5" presStyleCnt="8"/>
      <dgm:spPr/>
      <dgm:t>
        <a:bodyPr/>
        <a:lstStyle/>
        <a:p>
          <a:endParaRPr lang="pt-BR"/>
        </a:p>
      </dgm:t>
    </dgm:pt>
    <dgm:pt modelId="{3EFC43C1-EB81-402F-98FF-6F37257723FF}" type="pres">
      <dgm:prSet presAssocID="{6904A2D3-6921-469D-9997-CF249C90DADC}" presName="connectorText" presStyleLbl="sibTrans2D1" presStyleIdx="5" presStyleCnt="8"/>
      <dgm:spPr/>
      <dgm:t>
        <a:bodyPr/>
        <a:lstStyle/>
        <a:p>
          <a:endParaRPr lang="pt-BR"/>
        </a:p>
      </dgm:t>
    </dgm:pt>
    <dgm:pt modelId="{29D63CC3-78CD-4362-A091-F34DC23B9424}" type="pres">
      <dgm:prSet presAssocID="{5EE900F3-D112-4700-BB10-2E7C9281724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CCD264-9497-4F59-9BF2-CBE981EA68F6}" type="pres">
      <dgm:prSet presAssocID="{EE83B466-1454-42F4-A170-D1D8292310DD}" presName="sibTrans" presStyleLbl="sibTrans2D1" presStyleIdx="6" presStyleCnt="8"/>
      <dgm:spPr/>
      <dgm:t>
        <a:bodyPr/>
        <a:lstStyle/>
        <a:p>
          <a:endParaRPr lang="pt-BR"/>
        </a:p>
      </dgm:t>
    </dgm:pt>
    <dgm:pt modelId="{A150E6B9-DE6F-450F-AE8B-93199899B3ED}" type="pres">
      <dgm:prSet presAssocID="{EE83B466-1454-42F4-A170-D1D8292310DD}" presName="connectorText" presStyleLbl="sibTrans2D1" presStyleIdx="6" presStyleCnt="8"/>
      <dgm:spPr/>
      <dgm:t>
        <a:bodyPr/>
        <a:lstStyle/>
        <a:p>
          <a:endParaRPr lang="pt-BR"/>
        </a:p>
      </dgm:t>
    </dgm:pt>
    <dgm:pt modelId="{4E2C4CB8-2816-4C4D-9478-2D8DABBCFF0F}" type="pres">
      <dgm:prSet presAssocID="{9F0577F7-477F-42DF-A330-82AD997FD895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5DC5F98-99B2-4282-8020-73C6B60668D9}" type="pres">
      <dgm:prSet presAssocID="{DC6356F3-69EA-4F7A-B1F6-CFF28158168B}" presName="sibTrans" presStyleLbl="sibTrans2D1" presStyleIdx="7" presStyleCnt="8"/>
      <dgm:spPr/>
      <dgm:t>
        <a:bodyPr/>
        <a:lstStyle/>
        <a:p>
          <a:endParaRPr lang="pt-BR"/>
        </a:p>
      </dgm:t>
    </dgm:pt>
    <dgm:pt modelId="{AD693FD3-9587-4B07-917A-46E6266DB83B}" type="pres">
      <dgm:prSet presAssocID="{DC6356F3-69EA-4F7A-B1F6-CFF28158168B}" presName="connectorText" presStyleLbl="sibTrans2D1" presStyleIdx="7" presStyleCnt="8"/>
      <dgm:spPr/>
      <dgm:t>
        <a:bodyPr/>
        <a:lstStyle/>
        <a:p>
          <a:endParaRPr lang="pt-BR"/>
        </a:p>
      </dgm:t>
    </dgm:pt>
    <dgm:pt modelId="{946AADD5-9543-47E8-BE57-1B6C85384B78}" type="pres">
      <dgm:prSet presAssocID="{9ABEA62C-B9E5-4F48-9CD8-9BCDDE5EFBC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622CB70-C752-49D6-B598-7B11D15F9CBA}" type="presOf" srcId="{DC6356F3-69EA-4F7A-B1F6-CFF28158168B}" destId="{AD693FD3-9587-4B07-917A-46E6266DB83B}" srcOrd="1" destOrd="0" presId="urn:microsoft.com/office/officeart/2005/8/layout/process5"/>
    <dgm:cxn modelId="{F7896D69-CA01-4A32-A185-2FEEFD40D3B6}" srcId="{2510D263-EA85-4F9D-BD92-8A6EBE54919D}" destId="{1EDBCA71-5E2A-4E80-85D6-81EBA21DD268}" srcOrd="3" destOrd="0" parTransId="{FB2C25AA-9683-4982-A2C3-B8EC0A4C3452}" sibTransId="{3BA86C55-1BCC-4D5D-A255-BA619C458614}"/>
    <dgm:cxn modelId="{148B100B-0E84-4BAC-B0BB-99F3F7044B62}" type="presOf" srcId="{5362BEDB-446D-47F4-8774-D3219461C0DC}" destId="{13B48D6F-1C34-499B-A6E2-87D417BDFDB7}" srcOrd="0" destOrd="0" presId="urn:microsoft.com/office/officeart/2005/8/layout/process5"/>
    <dgm:cxn modelId="{F1600B22-4B0A-4871-9C88-EEC9335BEE13}" type="presOf" srcId="{0EB5699C-2CE0-41FD-80F0-6E13662BAD63}" destId="{0C196699-5D34-48D4-AF6D-CD3B34635AF7}" srcOrd="1" destOrd="0" presId="urn:microsoft.com/office/officeart/2005/8/layout/process5"/>
    <dgm:cxn modelId="{A8BB9A77-34B0-4DBB-9F38-5E353E5871AA}" srcId="{2510D263-EA85-4F9D-BD92-8A6EBE54919D}" destId="{BCD5D4B3-9583-490F-A6AE-3D91F0F2AE5D}" srcOrd="2" destOrd="0" parTransId="{9BF29418-CA3D-4BFA-BB8C-2D38D08A2EB1}" sibTransId="{5362BEDB-446D-47F4-8774-D3219461C0DC}"/>
    <dgm:cxn modelId="{B92BB37D-C119-4D15-A80F-B292B2157E87}" type="presOf" srcId="{9ABEA62C-B9E5-4F48-9CD8-9BCDDE5EFBC0}" destId="{946AADD5-9543-47E8-BE57-1B6C85384B78}" srcOrd="0" destOrd="0" presId="urn:microsoft.com/office/officeart/2005/8/layout/process5"/>
    <dgm:cxn modelId="{07AF9E5E-3066-49A0-909A-42863605D032}" srcId="{2510D263-EA85-4F9D-BD92-8A6EBE54919D}" destId="{5020674D-F346-4E22-B858-9779DE11B6B8}" srcOrd="5" destOrd="0" parTransId="{A9872704-2664-4644-B14E-558FDB0A26D8}" sibTransId="{6904A2D3-6921-469D-9997-CF249C90DADC}"/>
    <dgm:cxn modelId="{12BE7C16-A330-401A-AEC9-4702AD540891}" type="presOf" srcId="{1EDBCA71-5E2A-4E80-85D6-81EBA21DD268}" destId="{2DEC9F1F-1BC8-4693-88BC-9C9018C16427}" srcOrd="0" destOrd="0" presId="urn:microsoft.com/office/officeart/2005/8/layout/process5"/>
    <dgm:cxn modelId="{FA088A47-4060-4D45-9E8E-D0B0B073DB9E}" type="presOf" srcId="{9F0577F7-477F-42DF-A330-82AD997FD895}" destId="{4E2C4CB8-2816-4C4D-9478-2D8DABBCFF0F}" srcOrd="0" destOrd="0" presId="urn:microsoft.com/office/officeart/2005/8/layout/process5"/>
    <dgm:cxn modelId="{D77E12E9-3A38-4AE4-BEE1-7EE78F0E9A27}" type="presOf" srcId="{EE78455B-6A9C-4C0F-84C2-E123DE67FA22}" destId="{0008D320-DE09-4E44-9469-3ED0C63ED5F6}" srcOrd="0" destOrd="0" presId="urn:microsoft.com/office/officeart/2005/8/layout/process5"/>
    <dgm:cxn modelId="{9C8354EE-BBAE-4528-AAB9-62B9E1BA3B08}" srcId="{2510D263-EA85-4F9D-BD92-8A6EBE54919D}" destId="{9ABEA62C-B9E5-4F48-9CD8-9BCDDE5EFBC0}" srcOrd="8" destOrd="0" parTransId="{17189288-6337-4BE9-8C5E-DCEA1392F9AB}" sibTransId="{8AA4A603-ABFA-4AAD-B5E1-47BEC3A1B432}"/>
    <dgm:cxn modelId="{CE170898-50FD-4826-9F66-CEFD386DBE00}" srcId="{2510D263-EA85-4F9D-BD92-8A6EBE54919D}" destId="{D48EBF45-0C01-4D03-9BF2-3A46731F8D25}" srcOrd="1" destOrd="0" parTransId="{E72536CB-73B4-41CF-B955-94515EA0756D}" sibTransId="{470CC025-90C2-4EFA-9D71-E4E8881F4D79}"/>
    <dgm:cxn modelId="{2BF142D4-811B-4B47-AC03-4DD2D927F038}" type="presOf" srcId="{470CC025-90C2-4EFA-9D71-E4E8881F4D79}" destId="{0B245475-1127-405E-8E62-4AE6B89AA331}" srcOrd="1" destOrd="0" presId="urn:microsoft.com/office/officeart/2005/8/layout/process5"/>
    <dgm:cxn modelId="{8CB1596C-B256-4679-88C7-6135EC9FC14B}" srcId="{2510D263-EA85-4F9D-BD92-8A6EBE54919D}" destId="{9F0577F7-477F-42DF-A330-82AD997FD895}" srcOrd="7" destOrd="0" parTransId="{8A40F5D6-EB1A-4758-BD82-3981DDE1E35F}" sibTransId="{DC6356F3-69EA-4F7A-B1F6-CFF28158168B}"/>
    <dgm:cxn modelId="{FBB0FFEE-FF9A-4566-8531-2F14CF57FA10}" srcId="{2510D263-EA85-4F9D-BD92-8A6EBE54919D}" destId="{5E79505C-E0AE-45EA-993F-B57285B17DF8}" srcOrd="0" destOrd="0" parTransId="{543ED9C2-57D3-4289-95E8-09E420A5F580}" sibTransId="{EE78455B-6A9C-4C0F-84C2-E123DE67FA22}"/>
    <dgm:cxn modelId="{14CF2CFC-C75B-451B-A657-958EC4B7E456}" type="presOf" srcId="{DC6356F3-69EA-4F7A-B1F6-CFF28158168B}" destId="{E5DC5F98-99B2-4282-8020-73C6B60668D9}" srcOrd="0" destOrd="0" presId="urn:microsoft.com/office/officeart/2005/8/layout/process5"/>
    <dgm:cxn modelId="{DB0020D5-7D5E-4E89-9122-F82CD1BD3FBD}" type="presOf" srcId="{D48EBF45-0C01-4D03-9BF2-3A46731F8D25}" destId="{26A6B537-AD6E-40FE-A761-B5A85E940998}" srcOrd="0" destOrd="0" presId="urn:microsoft.com/office/officeart/2005/8/layout/process5"/>
    <dgm:cxn modelId="{B4696FBC-D114-4328-B1C8-91BE847B339A}" type="presOf" srcId="{5020674D-F346-4E22-B858-9779DE11B6B8}" destId="{A5BF7425-EAC0-4449-BEAF-0358E0947563}" srcOrd="0" destOrd="0" presId="urn:microsoft.com/office/officeart/2005/8/layout/process5"/>
    <dgm:cxn modelId="{2AD646BA-B4AA-4E62-8267-E7111AB44BA7}" type="presOf" srcId="{0EB5699C-2CE0-41FD-80F0-6E13662BAD63}" destId="{56D360B1-3B26-47F1-AE19-29B77C40C07B}" srcOrd="0" destOrd="0" presId="urn:microsoft.com/office/officeart/2005/8/layout/process5"/>
    <dgm:cxn modelId="{30C97EEF-10D7-4EDC-89EE-67A024647F15}" srcId="{2510D263-EA85-4F9D-BD92-8A6EBE54919D}" destId="{5EE900F3-D112-4700-BB10-2E7C92817243}" srcOrd="6" destOrd="0" parTransId="{DF0852F3-57AD-4551-AC5A-04E93D080DC0}" sibTransId="{EE83B466-1454-42F4-A170-D1D8292310DD}"/>
    <dgm:cxn modelId="{8F494EE7-183C-4F3C-BDFE-32612843A662}" type="presOf" srcId="{3BA86C55-1BCC-4D5D-A255-BA619C458614}" destId="{2814A8B2-F09E-42FB-B25E-534CB663C9C0}" srcOrd="1" destOrd="0" presId="urn:microsoft.com/office/officeart/2005/8/layout/process5"/>
    <dgm:cxn modelId="{904E955E-3FB3-46E9-8AC6-F2B5B797B003}" type="presOf" srcId="{6904A2D3-6921-469D-9997-CF249C90DADC}" destId="{3EFC43C1-EB81-402F-98FF-6F37257723FF}" srcOrd="1" destOrd="0" presId="urn:microsoft.com/office/officeart/2005/8/layout/process5"/>
    <dgm:cxn modelId="{A9B508D9-3268-499D-903D-1723EA982DE6}" type="presOf" srcId="{5EE900F3-D112-4700-BB10-2E7C92817243}" destId="{29D63CC3-78CD-4362-A091-F34DC23B9424}" srcOrd="0" destOrd="0" presId="urn:microsoft.com/office/officeart/2005/8/layout/process5"/>
    <dgm:cxn modelId="{49D41C92-4926-4198-91A1-DA1486BAA099}" type="presOf" srcId="{EE78455B-6A9C-4C0F-84C2-E123DE67FA22}" destId="{25ED7687-4A3D-4EBE-8F9C-EB010EF48A44}" srcOrd="1" destOrd="0" presId="urn:microsoft.com/office/officeart/2005/8/layout/process5"/>
    <dgm:cxn modelId="{AA1320B7-EBA4-40E3-AF7D-CD22D17EE71E}" type="presOf" srcId="{BCD5D4B3-9583-490F-A6AE-3D91F0F2AE5D}" destId="{FCD5F235-576E-480A-BDA4-A1656C32E613}" srcOrd="0" destOrd="0" presId="urn:microsoft.com/office/officeart/2005/8/layout/process5"/>
    <dgm:cxn modelId="{00CE268B-D1E9-4360-A55B-1561694DCDEC}" type="presOf" srcId="{7DD33077-AA55-4986-AF18-98F5421BD8D3}" destId="{9C15148E-3661-4CB1-BECA-96B3B0F2A885}" srcOrd="0" destOrd="0" presId="urn:microsoft.com/office/officeart/2005/8/layout/process5"/>
    <dgm:cxn modelId="{C0956E89-2FE8-4159-96E1-6CDC8EEBE254}" type="presOf" srcId="{470CC025-90C2-4EFA-9D71-E4E8881F4D79}" destId="{9376837B-5A06-42D0-91C6-E45EEC42D5CC}" srcOrd="0" destOrd="0" presId="urn:microsoft.com/office/officeart/2005/8/layout/process5"/>
    <dgm:cxn modelId="{D42E394E-DA83-4FCA-BFEF-44D45AD1BCBD}" srcId="{2510D263-EA85-4F9D-BD92-8A6EBE54919D}" destId="{7DD33077-AA55-4986-AF18-98F5421BD8D3}" srcOrd="4" destOrd="0" parTransId="{35719E2D-569E-477D-9EFA-02174AA44AEB}" sibTransId="{0EB5699C-2CE0-41FD-80F0-6E13662BAD63}"/>
    <dgm:cxn modelId="{83824ED6-96AD-4D66-9D5D-66FD86E2AE38}" type="presOf" srcId="{5E79505C-E0AE-45EA-993F-B57285B17DF8}" destId="{D6FA5AF1-8B19-4437-A13D-152546F33405}" srcOrd="0" destOrd="0" presId="urn:microsoft.com/office/officeart/2005/8/layout/process5"/>
    <dgm:cxn modelId="{72223052-0638-4508-8AA2-85188BBCBBFA}" type="presOf" srcId="{3BA86C55-1BCC-4D5D-A255-BA619C458614}" destId="{2D4FF983-0315-494E-A0E1-A05F24C2963E}" srcOrd="0" destOrd="0" presId="urn:microsoft.com/office/officeart/2005/8/layout/process5"/>
    <dgm:cxn modelId="{B65CF1E8-A89D-471F-B848-81663748B459}" type="presOf" srcId="{5362BEDB-446D-47F4-8774-D3219461C0DC}" destId="{BA6F2514-91C5-46C2-82BD-5F7773212FFF}" srcOrd="1" destOrd="0" presId="urn:microsoft.com/office/officeart/2005/8/layout/process5"/>
    <dgm:cxn modelId="{51C9608F-3EB2-435F-8650-FEBFD98C1C24}" type="presOf" srcId="{6904A2D3-6921-469D-9997-CF249C90DADC}" destId="{492CED9C-266A-4558-A43B-7195BB9B4C6B}" srcOrd="0" destOrd="0" presId="urn:microsoft.com/office/officeart/2005/8/layout/process5"/>
    <dgm:cxn modelId="{BD1A47A7-3D93-4801-A062-7A94F06366AF}" type="presOf" srcId="{EE83B466-1454-42F4-A170-D1D8292310DD}" destId="{A150E6B9-DE6F-450F-AE8B-93199899B3ED}" srcOrd="1" destOrd="0" presId="urn:microsoft.com/office/officeart/2005/8/layout/process5"/>
    <dgm:cxn modelId="{2542FF21-58C4-48DA-8C9C-4FA22DA50C4A}" type="presOf" srcId="{2510D263-EA85-4F9D-BD92-8A6EBE54919D}" destId="{8AC148F2-F451-460C-9D26-288BEEE764CB}" srcOrd="0" destOrd="0" presId="urn:microsoft.com/office/officeart/2005/8/layout/process5"/>
    <dgm:cxn modelId="{779D1B7E-826A-42F0-BF07-BF13445807E1}" type="presOf" srcId="{EE83B466-1454-42F4-A170-D1D8292310DD}" destId="{23CCD264-9497-4F59-9BF2-CBE981EA68F6}" srcOrd="0" destOrd="0" presId="urn:microsoft.com/office/officeart/2005/8/layout/process5"/>
    <dgm:cxn modelId="{CEED530D-137A-4A96-8F3E-02843418FC42}" type="presParOf" srcId="{8AC148F2-F451-460C-9D26-288BEEE764CB}" destId="{D6FA5AF1-8B19-4437-A13D-152546F33405}" srcOrd="0" destOrd="0" presId="urn:microsoft.com/office/officeart/2005/8/layout/process5"/>
    <dgm:cxn modelId="{3FF47C57-715B-489B-AFE0-2C3EDF52AA70}" type="presParOf" srcId="{8AC148F2-F451-460C-9D26-288BEEE764CB}" destId="{0008D320-DE09-4E44-9469-3ED0C63ED5F6}" srcOrd="1" destOrd="0" presId="urn:microsoft.com/office/officeart/2005/8/layout/process5"/>
    <dgm:cxn modelId="{2F5BC50F-56F6-42EF-9E89-5EFDFE81BB0F}" type="presParOf" srcId="{0008D320-DE09-4E44-9469-3ED0C63ED5F6}" destId="{25ED7687-4A3D-4EBE-8F9C-EB010EF48A44}" srcOrd="0" destOrd="0" presId="urn:microsoft.com/office/officeart/2005/8/layout/process5"/>
    <dgm:cxn modelId="{C9EEA71F-64D3-4908-9315-A0D8620A7FFA}" type="presParOf" srcId="{8AC148F2-F451-460C-9D26-288BEEE764CB}" destId="{26A6B537-AD6E-40FE-A761-B5A85E940998}" srcOrd="2" destOrd="0" presId="urn:microsoft.com/office/officeart/2005/8/layout/process5"/>
    <dgm:cxn modelId="{83A6FA8D-B61A-41CA-8ADF-2672649F1A2C}" type="presParOf" srcId="{8AC148F2-F451-460C-9D26-288BEEE764CB}" destId="{9376837B-5A06-42D0-91C6-E45EEC42D5CC}" srcOrd="3" destOrd="0" presId="urn:microsoft.com/office/officeart/2005/8/layout/process5"/>
    <dgm:cxn modelId="{33635ABF-7AFF-4AD8-8181-76658C40E86D}" type="presParOf" srcId="{9376837B-5A06-42D0-91C6-E45EEC42D5CC}" destId="{0B245475-1127-405E-8E62-4AE6B89AA331}" srcOrd="0" destOrd="0" presId="urn:microsoft.com/office/officeart/2005/8/layout/process5"/>
    <dgm:cxn modelId="{652F5C4E-6A0A-4DB0-BD63-29AD19B108AE}" type="presParOf" srcId="{8AC148F2-F451-460C-9D26-288BEEE764CB}" destId="{FCD5F235-576E-480A-BDA4-A1656C32E613}" srcOrd="4" destOrd="0" presId="urn:microsoft.com/office/officeart/2005/8/layout/process5"/>
    <dgm:cxn modelId="{3417694F-B433-41E0-88F6-BF9B48CD2C22}" type="presParOf" srcId="{8AC148F2-F451-460C-9D26-288BEEE764CB}" destId="{13B48D6F-1C34-499B-A6E2-87D417BDFDB7}" srcOrd="5" destOrd="0" presId="urn:microsoft.com/office/officeart/2005/8/layout/process5"/>
    <dgm:cxn modelId="{5168C9F0-9463-457B-8149-310329F73D90}" type="presParOf" srcId="{13B48D6F-1C34-499B-A6E2-87D417BDFDB7}" destId="{BA6F2514-91C5-46C2-82BD-5F7773212FFF}" srcOrd="0" destOrd="0" presId="urn:microsoft.com/office/officeart/2005/8/layout/process5"/>
    <dgm:cxn modelId="{73DCA702-B9F8-4519-90F3-422C4189FFD8}" type="presParOf" srcId="{8AC148F2-F451-460C-9D26-288BEEE764CB}" destId="{2DEC9F1F-1BC8-4693-88BC-9C9018C16427}" srcOrd="6" destOrd="0" presId="urn:microsoft.com/office/officeart/2005/8/layout/process5"/>
    <dgm:cxn modelId="{5628C348-CC53-4C3A-8A80-CF50C34F5337}" type="presParOf" srcId="{8AC148F2-F451-460C-9D26-288BEEE764CB}" destId="{2D4FF983-0315-494E-A0E1-A05F24C2963E}" srcOrd="7" destOrd="0" presId="urn:microsoft.com/office/officeart/2005/8/layout/process5"/>
    <dgm:cxn modelId="{3BF91CF0-53FB-444E-A356-356C479DBBE5}" type="presParOf" srcId="{2D4FF983-0315-494E-A0E1-A05F24C2963E}" destId="{2814A8B2-F09E-42FB-B25E-534CB663C9C0}" srcOrd="0" destOrd="0" presId="urn:microsoft.com/office/officeart/2005/8/layout/process5"/>
    <dgm:cxn modelId="{334113EC-40D2-4471-958A-01C1201DF504}" type="presParOf" srcId="{8AC148F2-F451-460C-9D26-288BEEE764CB}" destId="{9C15148E-3661-4CB1-BECA-96B3B0F2A885}" srcOrd="8" destOrd="0" presId="urn:microsoft.com/office/officeart/2005/8/layout/process5"/>
    <dgm:cxn modelId="{5837D32A-285B-4461-BB05-D7DA458633AD}" type="presParOf" srcId="{8AC148F2-F451-460C-9D26-288BEEE764CB}" destId="{56D360B1-3B26-47F1-AE19-29B77C40C07B}" srcOrd="9" destOrd="0" presId="urn:microsoft.com/office/officeart/2005/8/layout/process5"/>
    <dgm:cxn modelId="{0222FD27-E9C5-49CA-A8EB-24E353E1FE45}" type="presParOf" srcId="{56D360B1-3B26-47F1-AE19-29B77C40C07B}" destId="{0C196699-5D34-48D4-AF6D-CD3B34635AF7}" srcOrd="0" destOrd="0" presId="urn:microsoft.com/office/officeart/2005/8/layout/process5"/>
    <dgm:cxn modelId="{F00CD9AC-C1E8-4DB9-90F7-FB169C21424E}" type="presParOf" srcId="{8AC148F2-F451-460C-9D26-288BEEE764CB}" destId="{A5BF7425-EAC0-4449-BEAF-0358E0947563}" srcOrd="10" destOrd="0" presId="urn:microsoft.com/office/officeart/2005/8/layout/process5"/>
    <dgm:cxn modelId="{0DB49874-17D4-4616-9A48-C1A6CA3E4775}" type="presParOf" srcId="{8AC148F2-F451-460C-9D26-288BEEE764CB}" destId="{492CED9C-266A-4558-A43B-7195BB9B4C6B}" srcOrd="11" destOrd="0" presId="urn:microsoft.com/office/officeart/2005/8/layout/process5"/>
    <dgm:cxn modelId="{5F65D220-D22C-4D1E-8F37-1C731C68B253}" type="presParOf" srcId="{492CED9C-266A-4558-A43B-7195BB9B4C6B}" destId="{3EFC43C1-EB81-402F-98FF-6F37257723FF}" srcOrd="0" destOrd="0" presId="urn:microsoft.com/office/officeart/2005/8/layout/process5"/>
    <dgm:cxn modelId="{5A622980-F661-4A41-9F66-F882D791EFCA}" type="presParOf" srcId="{8AC148F2-F451-460C-9D26-288BEEE764CB}" destId="{29D63CC3-78CD-4362-A091-F34DC23B9424}" srcOrd="12" destOrd="0" presId="urn:microsoft.com/office/officeart/2005/8/layout/process5"/>
    <dgm:cxn modelId="{FAE4FE3F-F036-4231-9D49-89A10D5DF21C}" type="presParOf" srcId="{8AC148F2-F451-460C-9D26-288BEEE764CB}" destId="{23CCD264-9497-4F59-9BF2-CBE981EA68F6}" srcOrd="13" destOrd="0" presId="urn:microsoft.com/office/officeart/2005/8/layout/process5"/>
    <dgm:cxn modelId="{BEF1FD25-97C5-4A03-A118-236844345CFF}" type="presParOf" srcId="{23CCD264-9497-4F59-9BF2-CBE981EA68F6}" destId="{A150E6B9-DE6F-450F-AE8B-93199899B3ED}" srcOrd="0" destOrd="0" presId="urn:microsoft.com/office/officeart/2005/8/layout/process5"/>
    <dgm:cxn modelId="{1A596525-B7E7-4779-8582-3D1C799806FA}" type="presParOf" srcId="{8AC148F2-F451-460C-9D26-288BEEE764CB}" destId="{4E2C4CB8-2816-4C4D-9478-2D8DABBCFF0F}" srcOrd="14" destOrd="0" presId="urn:microsoft.com/office/officeart/2005/8/layout/process5"/>
    <dgm:cxn modelId="{D1F7386D-6333-4FFC-A213-3E5568E17C9B}" type="presParOf" srcId="{8AC148F2-F451-460C-9D26-288BEEE764CB}" destId="{E5DC5F98-99B2-4282-8020-73C6B60668D9}" srcOrd="15" destOrd="0" presId="urn:microsoft.com/office/officeart/2005/8/layout/process5"/>
    <dgm:cxn modelId="{10C1C016-38F4-4641-861E-945D0E3B6454}" type="presParOf" srcId="{E5DC5F98-99B2-4282-8020-73C6B60668D9}" destId="{AD693FD3-9587-4B07-917A-46E6266DB83B}" srcOrd="0" destOrd="0" presId="urn:microsoft.com/office/officeart/2005/8/layout/process5"/>
    <dgm:cxn modelId="{A2FDE1DA-8B8C-4EB8-8D8F-A785567AF29C}" type="presParOf" srcId="{8AC148F2-F451-460C-9D26-288BEEE764CB}" destId="{946AADD5-9543-47E8-BE57-1B6C85384B78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3FFE9-6748-4351-9EBC-C5AC951AE6FA}">
      <dsp:nvSpPr>
        <dsp:cNvPr id="0" name=""/>
        <dsp:cNvSpPr/>
      </dsp:nvSpPr>
      <dsp:spPr>
        <a:xfrm>
          <a:off x="2584" y="432051"/>
          <a:ext cx="2592736" cy="1037094"/>
        </a:xfrm>
        <a:prstGeom prst="homePlate">
          <a:avLst/>
        </a:prstGeom>
        <a:solidFill>
          <a:srgbClr val="FF99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0678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Pleito da Entidade</a:t>
          </a:r>
          <a:endParaRPr lang="pt-BR" sz="1700" kern="1200" dirty="0"/>
        </a:p>
      </dsp:txBody>
      <dsp:txXfrm>
        <a:off x="2584" y="432051"/>
        <a:ext cx="2333463" cy="1037094"/>
      </dsp:txXfrm>
    </dsp:sp>
    <dsp:sp modelId="{E6E68A72-578A-4CA5-88D7-3AA9CA89E2BA}">
      <dsp:nvSpPr>
        <dsp:cNvPr id="0" name=""/>
        <dsp:cNvSpPr/>
      </dsp:nvSpPr>
      <dsp:spPr>
        <a:xfrm>
          <a:off x="2076773" y="453560"/>
          <a:ext cx="2592736" cy="1037094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Parecer Fundamentado do Concedente</a:t>
          </a:r>
          <a:endParaRPr lang="pt-BR" sz="1700" kern="1200" dirty="0"/>
        </a:p>
      </dsp:txBody>
      <dsp:txXfrm>
        <a:off x="2595320" y="453560"/>
        <a:ext cx="1555642" cy="1037094"/>
      </dsp:txXfrm>
    </dsp:sp>
    <dsp:sp modelId="{6AED6431-B6DD-4404-9485-F0BABA925E30}">
      <dsp:nvSpPr>
        <dsp:cNvPr id="0" name=""/>
        <dsp:cNvSpPr/>
      </dsp:nvSpPr>
      <dsp:spPr>
        <a:xfrm>
          <a:off x="4150962" y="453560"/>
          <a:ext cx="2592736" cy="1037094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Termo de Ajuste</a:t>
          </a:r>
          <a:endParaRPr lang="pt-BR" sz="1700" kern="1200" dirty="0"/>
        </a:p>
      </dsp:txBody>
      <dsp:txXfrm>
        <a:off x="4669509" y="453560"/>
        <a:ext cx="1555642" cy="1037094"/>
      </dsp:txXfrm>
    </dsp:sp>
    <dsp:sp modelId="{54E1DB55-DFF8-4A74-83A9-A51153E87E23}">
      <dsp:nvSpPr>
        <dsp:cNvPr id="0" name=""/>
        <dsp:cNvSpPr/>
      </dsp:nvSpPr>
      <dsp:spPr>
        <a:xfrm>
          <a:off x="6225151" y="448167"/>
          <a:ext cx="2592736" cy="1037094"/>
        </a:xfrm>
        <a:prstGeom prst="chevron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45339" rIns="22670" bIns="45339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 smtClean="0"/>
            <a:t>Repasse do Recurso</a:t>
          </a:r>
          <a:endParaRPr lang="pt-BR" sz="1700" kern="1200" dirty="0"/>
        </a:p>
      </dsp:txBody>
      <dsp:txXfrm>
        <a:off x="6743698" y="448167"/>
        <a:ext cx="1555642" cy="10370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B049ED-C49F-4FCA-99FC-4B0F58D1B710}">
      <dsp:nvSpPr>
        <dsp:cNvPr id="0" name=""/>
        <dsp:cNvSpPr/>
      </dsp:nvSpPr>
      <dsp:spPr>
        <a:xfrm>
          <a:off x="157853" y="908741"/>
          <a:ext cx="2224520" cy="1834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Identificação do Interesse Público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Diagnóstico da Realidade</a:t>
          </a:r>
          <a:endParaRPr lang="pt-BR" sz="1800" kern="1200" dirty="0"/>
        </a:p>
      </dsp:txBody>
      <dsp:txXfrm>
        <a:off x="200076" y="950964"/>
        <a:ext cx="2140074" cy="1357154"/>
      </dsp:txXfrm>
    </dsp:sp>
    <dsp:sp modelId="{E23F66D3-51C8-43E4-9492-1DF84066D29C}">
      <dsp:nvSpPr>
        <dsp:cNvPr id="0" name=""/>
        <dsp:cNvSpPr/>
      </dsp:nvSpPr>
      <dsp:spPr>
        <a:xfrm>
          <a:off x="1363048" y="1216991"/>
          <a:ext cx="2728689" cy="2728689"/>
        </a:xfrm>
        <a:prstGeom prst="leftCircularArrow">
          <a:avLst>
            <a:gd name="adj1" fmla="val 3366"/>
            <a:gd name="adj2" fmla="val 416367"/>
            <a:gd name="adj3" fmla="val 2119851"/>
            <a:gd name="adj4" fmla="val 8952462"/>
            <a:gd name="adj5" fmla="val 3927"/>
          </a:avLst>
        </a:prstGeom>
        <a:solidFill>
          <a:schemeClr val="bg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4151B-1DC9-4C88-ADAD-AE316E061478}">
      <dsp:nvSpPr>
        <dsp:cNvPr id="0" name=""/>
        <dsp:cNvSpPr/>
      </dsp:nvSpPr>
      <dsp:spPr>
        <a:xfrm>
          <a:off x="509347" y="2258172"/>
          <a:ext cx="2263038" cy="97066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9900"/>
            </a:gs>
            <a:gs pos="80000">
              <a:srgbClr val="FF9900"/>
            </a:gs>
            <a:gs pos="100000">
              <a:srgbClr val="FF99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latin typeface="Calibri" panose="020F0502020204030204" pitchFamily="34" charset="0"/>
            </a:rPr>
            <a:t>Pleito da Entidade Interessada</a:t>
          </a:r>
          <a:endParaRPr lang="pt-BR" sz="1800" b="1" kern="1200" dirty="0">
            <a:latin typeface="Calibri" panose="020F0502020204030204" pitchFamily="34" charset="0"/>
          </a:endParaRPr>
        </a:p>
      </dsp:txBody>
      <dsp:txXfrm>
        <a:off x="537777" y="2286602"/>
        <a:ext cx="2206178" cy="913806"/>
      </dsp:txXfrm>
    </dsp:sp>
    <dsp:sp modelId="{E3CA0C7E-CF16-4288-8430-191A3C3BB214}">
      <dsp:nvSpPr>
        <dsp:cNvPr id="0" name=""/>
        <dsp:cNvSpPr/>
      </dsp:nvSpPr>
      <dsp:spPr>
        <a:xfrm>
          <a:off x="3209809" y="954826"/>
          <a:ext cx="2224520" cy="1834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/>
            <a:t> Avaliação da oportunidade e conveniência</a:t>
          </a:r>
          <a:endParaRPr lang="pt-BR" sz="1800" kern="1200" dirty="0"/>
        </a:p>
      </dsp:txBody>
      <dsp:txXfrm>
        <a:off x="3252032" y="1390212"/>
        <a:ext cx="2140074" cy="1357154"/>
      </dsp:txXfrm>
    </dsp:sp>
    <dsp:sp modelId="{956467A2-26FD-4816-BA5C-1ECEE0B40E01}">
      <dsp:nvSpPr>
        <dsp:cNvPr id="0" name=""/>
        <dsp:cNvSpPr/>
      </dsp:nvSpPr>
      <dsp:spPr>
        <a:xfrm>
          <a:off x="4420542" y="-208309"/>
          <a:ext cx="2848108" cy="2848108"/>
        </a:xfrm>
        <a:prstGeom prst="circularArrow">
          <a:avLst>
            <a:gd name="adj1" fmla="val 3225"/>
            <a:gd name="adj2" fmla="val 397576"/>
            <a:gd name="adj3" fmla="val 19426913"/>
            <a:gd name="adj4" fmla="val 12575511"/>
            <a:gd name="adj5" fmla="val 3763"/>
          </a:avLst>
        </a:prstGeom>
        <a:solidFill>
          <a:schemeClr val="bg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782FE-47EA-48A4-9EB6-B4BAA745CF37}">
      <dsp:nvSpPr>
        <dsp:cNvPr id="0" name=""/>
        <dsp:cNvSpPr/>
      </dsp:nvSpPr>
      <dsp:spPr>
        <a:xfrm>
          <a:off x="3704147" y="561662"/>
          <a:ext cx="1977351" cy="78632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>
              <a:latin typeface="Calibri" panose="020F0502020204030204" pitchFamily="34" charset="0"/>
            </a:rPr>
            <a:t>Manifestação de Interesse Social</a:t>
          </a:r>
          <a:endParaRPr lang="pt-BR" sz="2100" b="1" kern="1200" dirty="0">
            <a:latin typeface="Calibri" panose="020F0502020204030204" pitchFamily="34" charset="0"/>
          </a:endParaRPr>
        </a:p>
      </dsp:txBody>
      <dsp:txXfrm>
        <a:off x="3727178" y="584693"/>
        <a:ext cx="1931289" cy="740265"/>
      </dsp:txXfrm>
    </dsp:sp>
    <dsp:sp modelId="{139EC519-62B5-48AB-BEDD-287755E7F15D}">
      <dsp:nvSpPr>
        <dsp:cNvPr id="0" name=""/>
        <dsp:cNvSpPr/>
      </dsp:nvSpPr>
      <dsp:spPr>
        <a:xfrm>
          <a:off x="6118921" y="954826"/>
          <a:ext cx="2224520" cy="1834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pt-BR" sz="1800" i="0" u="none" strike="noStrike" kern="1200" cap="none" spc="0" normalizeH="0" noProof="0" dirty="0" smtClean="0">
              <a:ln>
                <a:noFill/>
              </a:ln>
              <a:solidFill>
                <a:srgbClr val="000000"/>
              </a:solidFill>
              <a:uLnTx/>
              <a:uFillTx/>
              <a:latin typeface="Arial" charset="0"/>
              <a:ea typeface="+mn-ea"/>
              <a:cs typeface="Times New Roman" charset="0"/>
            </a:rPr>
            <a:t>Procedimento destinado a selecionar a organização da sociedade civil</a:t>
          </a:r>
          <a:endParaRPr lang="pt-BR" sz="1800" u="none" kern="1200" dirty="0"/>
        </a:p>
      </dsp:txBody>
      <dsp:txXfrm>
        <a:off x="6161144" y="997049"/>
        <a:ext cx="2140074" cy="1357154"/>
      </dsp:txXfrm>
    </dsp:sp>
    <dsp:sp modelId="{8CDF80DD-9589-433D-B35F-006D5F9E5DF2}">
      <dsp:nvSpPr>
        <dsp:cNvPr id="0" name=""/>
        <dsp:cNvSpPr/>
      </dsp:nvSpPr>
      <dsp:spPr>
        <a:xfrm>
          <a:off x="6613259" y="2396426"/>
          <a:ext cx="1977351" cy="786327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>
              <a:latin typeface="Calibri" panose="020F0502020204030204" pitchFamily="34" charset="0"/>
            </a:rPr>
            <a:t>Chamamento Público</a:t>
          </a:r>
          <a:endParaRPr lang="pt-BR" sz="2100" b="1" kern="1200" dirty="0">
            <a:latin typeface="Calibri" panose="020F0502020204030204" pitchFamily="34" charset="0"/>
          </a:endParaRPr>
        </a:p>
      </dsp:txBody>
      <dsp:txXfrm>
        <a:off x="6636290" y="2419457"/>
        <a:ext cx="1931289" cy="7402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FA5AF1-8B19-4437-A13D-152546F33405}">
      <dsp:nvSpPr>
        <dsp:cNvPr id="0" name=""/>
        <dsp:cNvSpPr/>
      </dsp:nvSpPr>
      <dsp:spPr>
        <a:xfrm>
          <a:off x="447827" y="1322"/>
          <a:ext cx="2076136" cy="124568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9900"/>
            </a:gs>
            <a:gs pos="80000">
              <a:srgbClr val="FF9900"/>
            </a:gs>
            <a:gs pos="100000">
              <a:srgbClr val="FF99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latin typeface="Calibri" panose="020F0502020204030204" pitchFamily="34" charset="0"/>
            </a:rPr>
            <a:t>Pleito da Entidade Interessada</a:t>
          </a:r>
          <a:endParaRPr lang="pt-BR" sz="1800" b="1" kern="1200" dirty="0">
            <a:latin typeface="Calibri" panose="020F0502020204030204" pitchFamily="34" charset="0"/>
          </a:endParaRPr>
        </a:p>
      </dsp:txBody>
      <dsp:txXfrm>
        <a:off x="484312" y="37807"/>
        <a:ext cx="2003166" cy="1172712"/>
      </dsp:txXfrm>
    </dsp:sp>
    <dsp:sp modelId="{0008D320-DE09-4E44-9469-3ED0C63ED5F6}">
      <dsp:nvSpPr>
        <dsp:cNvPr id="0" name=""/>
        <dsp:cNvSpPr/>
      </dsp:nvSpPr>
      <dsp:spPr>
        <a:xfrm>
          <a:off x="2706664" y="366722"/>
          <a:ext cx="440141" cy="514881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/>
        </a:p>
      </dsp:txBody>
      <dsp:txXfrm>
        <a:off x="2706664" y="469698"/>
        <a:ext cx="308099" cy="308929"/>
      </dsp:txXfrm>
    </dsp:sp>
    <dsp:sp modelId="{26A6B537-AD6E-40FE-A761-B5A85E940998}">
      <dsp:nvSpPr>
        <dsp:cNvPr id="0" name=""/>
        <dsp:cNvSpPr/>
      </dsp:nvSpPr>
      <dsp:spPr>
        <a:xfrm>
          <a:off x="3354419" y="1322"/>
          <a:ext cx="2076136" cy="124568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latin typeface="Calibri" panose="020F0502020204030204" pitchFamily="34" charset="0"/>
            </a:rPr>
            <a:t>Manifestação de Interesse Social</a:t>
          </a:r>
          <a:endParaRPr lang="pt-BR" sz="1800" b="1" kern="1200" dirty="0">
            <a:latin typeface="Calibri" panose="020F0502020204030204" pitchFamily="34" charset="0"/>
          </a:endParaRPr>
        </a:p>
      </dsp:txBody>
      <dsp:txXfrm>
        <a:off x="3390904" y="37807"/>
        <a:ext cx="2003166" cy="1172712"/>
      </dsp:txXfrm>
    </dsp:sp>
    <dsp:sp modelId="{9376837B-5A06-42D0-91C6-E45EEC42D5CC}">
      <dsp:nvSpPr>
        <dsp:cNvPr id="0" name=""/>
        <dsp:cNvSpPr/>
      </dsp:nvSpPr>
      <dsp:spPr>
        <a:xfrm>
          <a:off x="5584321" y="273528"/>
          <a:ext cx="547843" cy="514881"/>
        </a:xfrm>
        <a:prstGeom prst="rightArrow">
          <a:avLst/>
        </a:prstGeom>
        <a:solidFill>
          <a:schemeClr val="bg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/>
        </a:p>
      </dsp:txBody>
      <dsp:txXfrm>
        <a:off x="5584321" y="376504"/>
        <a:ext cx="393379" cy="308929"/>
      </dsp:txXfrm>
    </dsp:sp>
    <dsp:sp modelId="{FCD5F235-576E-480A-BDA4-A1656C32E613}">
      <dsp:nvSpPr>
        <dsp:cNvPr id="0" name=""/>
        <dsp:cNvSpPr/>
      </dsp:nvSpPr>
      <dsp:spPr>
        <a:xfrm>
          <a:off x="6261011" y="1322"/>
          <a:ext cx="2076136" cy="124568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latin typeface="Calibri" panose="020F0502020204030204" pitchFamily="34" charset="0"/>
            </a:rPr>
            <a:t>Chamamento Público</a:t>
          </a:r>
          <a:endParaRPr lang="pt-BR" sz="1800" b="1" kern="1200" dirty="0">
            <a:latin typeface="Calibri" panose="020F0502020204030204" pitchFamily="34" charset="0"/>
          </a:endParaRPr>
        </a:p>
      </dsp:txBody>
      <dsp:txXfrm>
        <a:off x="6297496" y="37807"/>
        <a:ext cx="2003166" cy="1172712"/>
      </dsp:txXfrm>
    </dsp:sp>
    <dsp:sp modelId="{13B48D6F-1C34-499B-A6E2-87D417BDFDB7}">
      <dsp:nvSpPr>
        <dsp:cNvPr id="0" name=""/>
        <dsp:cNvSpPr/>
      </dsp:nvSpPr>
      <dsp:spPr>
        <a:xfrm rot="5400000">
          <a:off x="7079009" y="1392333"/>
          <a:ext cx="440141" cy="514881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/>
        </a:p>
      </dsp:txBody>
      <dsp:txXfrm rot="-5400000">
        <a:off x="7144615" y="1429703"/>
        <a:ext cx="308929" cy="308099"/>
      </dsp:txXfrm>
    </dsp:sp>
    <dsp:sp modelId="{2DEC9F1F-1BC8-4693-88BC-9C9018C16427}">
      <dsp:nvSpPr>
        <dsp:cNvPr id="0" name=""/>
        <dsp:cNvSpPr/>
      </dsp:nvSpPr>
      <dsp:spPr>
        <a:xfrm>
          <a:off x="6261011" y="2077458"/>
          <a:ext cx="2076136" cy="124568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anose="020F0502020204030204" pitchFamily="34" charset="0"/>
            </a:rPr>
            <a:t>Indicação da dotação  orçamentária</a:t>
          </a:r>
          <a:endParaRPr lang="pt-BR" sz="1800" kern="1200" dirty="0">
            <a:latin typeface="Calibri" panose="020F0502020204030204" pitchFamily="34" charset="0"/>
          </a:endParaRPr>
        </a:p>
      </dsp:txBody>
      <dsp:txXfrm>
        <a:off x="6297496" y="2113943"/>
        <a:ext cx="2003166" cy="1172712"/>
      </dsp:txXfrm>
    </dsp:sp>
    <dsp:sp modelId="{2D4FF983-0315-494E-A0E1-A05F24C2963E}">
      <dsp:nvSpPr>
        <dsp:cNvPr id="0" name=""/>
        <dsp:cNvSpPr/>
      </dsp:nvSpPr>
      <dsp:spPr>
        <a:xfrm rot="10800000">
          <a:off x="5638170" y="2442859"/>
          <a:ext cx="440141" cy="514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/>
        </a:p>
      </dsp:txBody>
      <dsp:txXfrm rot="10800000">
        <a:off x="5770212" y="2545835"/>
        <a:ext cx="308099" cy="308929"/>
      </dsp:txXfrm>
    </dsp:sp>
    <dsp:sp modelId="{9C15148E-3661-4CB1-BECA-96B3B0F2A885}">
      <dsp:nvSpPr>
        <dsp:cNvPr id="0" name=""/>
        <dsp:cNvSpPr/>
      </dsp:nvSpPr>
      <dsp:spPr>
        <a:xfrm>
          <a:off x="3354419" y="2077458"/>
          <a:ext cx="2076136" cy="124568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anose="020F0502020204030204" pitchFamily="34" charset="0"/>
            </a:rPr>
            <a:t>Avaliação da capacidade e  compatibilidade da OSC com objeto</a:t>
          </a:r>
          <a:endParaRPr lang="pt-BR" sz="1800" kern="1200" dirty="0">
            <a:latin typeface="Calibri" panose="020F0502020204030204" pitchFamily="34" charset="0"/>
          </a:endParaRPr>
        </a:p>
      </dsp:txBody>
      <dsp:txXfrm>
        <a:off x="3390904" y="2113943"/>
        <a:ext cx="2003166" cy="1172712"/>
      </dsp:txXfrm>
    </dsp:sp>
    <dsp:sp modelId="{56D360B1-3B26-47F1-AE19-29B77C40C07B}">
      <dsp:nvSpPr>
        <dsp:cNvPr id="0" name=""/>
        <dsp:cNvSpPr/>
      </dsp:nvSpPr>
      <dsp:spPr>
        <a:xfrm rot="10800000">
          <a:off x="2731578" y="2442859"/>
          <a:ext cx="440141" cy="514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/>
        </a:p>
      </dsp:txBody>
      <dsp:txXfrm rot="10800000">
        <a:off x="2863620" y="2545835"/>
        <a:ext cx="308099" cy="308929"/>
      </dsp:txXfrm>
    </dsp:sp>
    <dsp:sp modelId="{A5BF7425-EAC0-4449-BEAF-0358E0947563}">
      <dsp:nvSpPr>
        <dsp:cNvPr id="0" name=""/>
        <dsp:cNvSpPr/>
      </dsp:nvSpPr>
      <dsp:spPr>
        <a:xfrm>
          <a:off x="447827" y="2077458"/>
          <a:ext cx="2076136" cy="124568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anose="020F0502020204030204" pitchFamily="34" charset="0"/>
            </a:rPr>
            <a:t>Aprovação do Plano de Trabalho</a:t>
          </a:r>
          <a:endParaRPr lang="pt-BR" sz="1800" kern="1200" dirty="0">
            <a:latin typeface="Calibri" panose="020F0502020204030204" pitchFamily="34" charset="0"/>
          </a:endParaRPr>
        </a:p>
      </dsp:txBody>
      <dsp:txXfrm>
        <a:off x="484312" y="2113943"/>
        <a:ext cx="2003166" cy="1172712"/>
      </dsp:txXfrm>
    </dsp:sp>
    <dsp:sp modelId="{492CED9C-266A-4558-A43B-7195BB9B4C6B}">
      <dsp:nvSpPr>
        <dsp:cNvPr id="0" name=""/>
        <dsp:cNvSpPr/>
      </dsp:nvSpPr>
      <dsp:spPr>
        <a:xfrm rot="5400000">
          <a:off x="1265825" y="3468470"/>
          <a:ext cx="440141" cy="514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/>
        </a:p>
      </dsp:txBody>
      <dsp:txXfrm rot="-5400000">
        <a:off x="1331431" y="3505840"/>
        <a:ext cx="308929" cy="308099"/>
      </dsp:txXfrm>
    </dsp:sp>
    <dsp:sp modelId="{29D63CC3-78CD-4362-A091-F34DC23B9424}">
      <dsp:nvSpPr>
        <dsp:cNvPr id="0" name=""/>
        <dsp:cNvSpPr/>
      </dsp:nvSpPr>
      <dsp:spPr>
        <a:xfrm>
          <a:off x="447827" y="4153595"/>
          <a:ext cx="2076136" cy="124568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anose="020F0502020204030204" pitchFamily="34" charset="0"/>
            </a:rPr>
            <a:t>Parecer de órgão técnico da administração</a:t>
          </a:r>
          <a:endParaRPr lang="pt-BR" sz="1800" kern="1200" dirty="0">
            <a:latin typeface="Calibri" panose="020F0502020204030204" pitchFamily="34" charset="0"/>
          </a:endParaRPr>
        </a:p>
      </dsp:txBody>
      <dsp:txXfrm>
        <a:off x="484312" y="4190080"/>
        <a:ext cx="2003166" cy="1172712"/>
      </dsp:txXfrm>
    </dsp:sp>
    <dsp:sp modelId="{23CCD264-9497-4F59-9BF2-CBE981EA68F6}">
      <dsp:nvSpPr>
        <dsp:cNvPr id="0" name=""/>
        <dsp:cNvSpPr/>
      </dsp:nvSpPr>
      <dsp:spPr>
        <a:xfrm>
          <a:off x="2706664" y="4518995"/>
          <a:ext cx="440141" cy="51488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/>
        </a:p>
      </dsp:txBody>
      <dsp:txXfrm>
        <a:off x="2706664" y="4621971"/>
        <a:ext cx="308099" cy="308929"/>
      </dsp:txXfrm>
    </dsp:sp>
    <dsp:sp modelId="{4E2C4CB8-2816-4C4D-9478-2D8DABBCFF0F}">
      <dsp:nvSpPr>
        <dsp:cNvPr id="0" name=""/>
        <dsp:cNvSpPr/>
      </dsp:nvSpPr>
      <dsp:spPr>
        <a:xfrm>
          <a:off x="3354419" y="4153595"/>
          <a:ext cx="2076136" cy="1245682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Calibri" panose="020F0502020204030204" pitchFamily="34" charset="0"/>
            </a:rPr>
            <a:t>Parecer Jurídico</a:t>
          </a:r>
          <a:endParaRPr lang="pt-BR" sz="1800" kern="1200" dirty="0">
            <a:latin typeface="Calibri" panose="020F0502020204030204" pitchFamily="34" charset="0"/>
          </a:endParaRPr>
        </a:p>
      </dsp:txBody>
      <dsp:txXfrm>
        <a:off x="3390904" y="4190080"/>
        <a:ext cx="2003166" cy="1172712"/>
      </dsp:txXfrm>
    </dsp:sp>
    <dsp:sp modelId="{E5DC5F98-99B2-4282-8020-73C6B60668D9}">
      <dsp:nvSpPr>
        <dsp:cNvPr id="0" name=""/>
        <dsp:cNvSpPr/>
      </dsp:nvSpPr>
      <dsp:spPr>
        <a:xfrm>
          <a:off x="5613256" y="4518995"/>
          <a:ext cx="440141" cy="514881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500" kern="1200"/>
        </a:p>
      </dsp:txBody>
      <dsp:txXfrm>
        <a:off x="5613256" y="4621971"/>
        <a:ext cx="308099" cy="308929"/>
      </dsp:txXfrm>
    </dsp:sp>
    <dsp:sp modelId="{946AADD5-9543-47E8-BE57-1B6C85384B78}">
      <dsp:nvSpPr>
        <dsp:cNvPr id="0" name=""/>
        <dsp:cNvSpPr/>
      </dsp:nvSpPr>
      <dsp:spPr>
        <a:xfrm>
          <a:off x="6261011" y="4153595"/>
          <a:ext cx="2076136" cy="124568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990000"/>
            </a:gs>
            <a:gs pos="80000">
              <a:srgbClr val="990000"/>
            </a:gs>
            <a:gs pos="100000">
              <a:srgbClr val="99000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>
              <a:latin typeface="Calibri" panose="020F0502020204030204" pitchFamily="34" charset="0"/>
            </a:rPr>
            <a:t>Repasse do Recurso</a:t>
          </a:r>
          <a:endParaRPr lang="pt-BR" sz="1800" b="1" kern="1200" dirty="0">
            <a:latin typeface="Calibri" panose="020F0502020204030204" pitchFamily="34" charset="0"/>
          </a:endParaRPr>
        </a:p>
      </dsp:txBody>
      <dsp:txXfrm>
        <a:off x="6297496" y="4190080"/>
        <a:ext cx="2003166" cy="1172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94A0401E-0374-44E9-9234-65513FFD6F6F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422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F2CE6BE4-3671-464F-8121-23E9724CBA9D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414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A0133742-E696-4277-86E7-3A16FB29D2AF}" type="slidenum">
              <a:rPr lang="pt-BR" sz="1200"/>
              <a:pPr/>
              <a:t>1</a:t>
            </a:fld>
            <a:endParaRPr lang="pt-BR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21852240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248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346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2608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872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65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3589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DDD4F0-9E21-4E1F-BBDD-AF1FB0C3559F}" type="slidenum">
              <a:rPr lang="pt-BR" altLang="pt-BR"/>
              <a:pPr/>
              <a:t>34</a:t>
            </a:fld>
            <a:endParaRPr lang="pt-BR" altLang="pt-BR"/>
          </a:p>
        </p:txBody>
      </p:sp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3886200" y="28575"/>
            <a:ext cx="29813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3886200" y="8694738"/>
            <a:ext cx="298132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>
            <a:lvl1pPr defTabSz="762000"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571500" defTabSz="762000"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defTabSz="762000"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714500" defTabSz="762000"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286000" defTabSz="762000"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743200" defTabSz="7620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3200400" defTabSz="7620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657600" defTabSz="7620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4114800" defTabSz="7620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eaLnBrk="0">
              <a:lnSpc>
                <a:spcPct val="100000"/>
              </a:lnSpc>
              <a:buClrTx/>
              <a:buSzTx/>
              <a:buFontTx/>
              <a:buNone/>
            </a:pPr>
            <a:r>
              <a:rPr lang="pt-BR" altLang="pt-BR" sz="1000" i="1">
                <a:solidFill>
                  <a:schemeClr val="tx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-9525" y="8694738"/>
            <a:ext cx="297973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-9525" y="28575"/>
            <a:ext cx="2979738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9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012950" y="1298575"/>
            <a:ext cx="2833688" cy="212566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31056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D78667-C626-47FE-A0A5-9053E948A05D}" type="slidenum">
              <a:rPr lang="pt-BR"/>
              <a:pPr/>
              <a:t>2</a:t>
            </a:fld>
            <a:endParaRPr lang="pt-BR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1649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D78667-C626-47FE-A0A5-9053E948A05D}" type="slidenum">
              <a:rPr lang="pt-BR"/>
              <a:pPr/>
              <a:t>5</a:t>
            </a:fld>
            <a:endParaRPr lang="pt-BR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632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57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2303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681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930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1628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CE6BE4-3671-464F-8121-23E9724CBA9D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62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C3B54-0D1B-42A9-BA05-416076DC1A3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EDCF1-A498-47E2-9830-9988CB91A31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17953-BF44-46C8-A4D6-6031387D829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4558D-1D50-4621-93C9-E3D48BFE5CA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F3EAA-BFBA-4E0C-AB8E-A21427E0FF0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FDA20-C87B-4292-977C-A06EFB9582F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80932-0F82-498A-B90B-9A6F17F8392F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31126-9C20-4AFB-BC8F-F5D0E138F27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0EE5A-5A04-48A1-AA2C-93FF2E940EF9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40C87-E75F-4ECC-BD65-770DE725D3C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DC39E-9BF9-4AF3-A6FE-E2815432B63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>
                <a:latin typeface="Times New Roman" pitchFamily="18" charset="0"/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>
                <a:latin typeface="Times New Roman" pitchFamily="18" charset="0"/>
              </a:defRPr>
            </a:lvl1pPr>
          </a:lstStyle>
          <a:p>
            <a:fld id="{9830F030-ABC2-4044-BCBA-78EBC1BA89D9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br/imgres?imgurl&amp;imgrefurl=http://www.pt.clipproject.info/clipartgaleria/brancoepretoimagens/banco-cliparte-gratis-branco-e-preto-desenhos-1356.html&amp;h=0&amp;w=0&amp;sz=1&amp;tbnid=okzo-tahUMPN1M&amp;tbnh=198&amp;tbnw=254&amp;prev=/search?q=banco&amp;tbm=isch&amp;tbo=u&amp;zoom=1&amp;q=banco&amp;docid=HKjTZm2csasS-M&amp;hl=pt-BR&amp;ei=D1nAUf0lkLHRAcqngcAI&amp;ved=0CAMQsC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br/imgres?imgurl&amp;imgrefurl=http://www.pt.clipproject.info/clipartgaleria/brancoepretoimagens/banco-cliparte-gratis-branco-e-preto-desenhos-1356.html&amp;h=0&amp;w=0&amp;sz=1&amp;tbnid=okzo-tahUMPN1M&amp;tbnh=198&amp;tbnw=254&amp;prev=/search?q=banco&amp;tbm=isch&amp;tbo=u&amp;zoom=1&amp;q=banco&amp;docid=HKjTZm2csasS-M&amp;hl=pt-BR&amp;ei=D1nAUf0lkLHRAcqngcAI&amp;ved=0CAMQsC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.br/imgres?imgurl&amp;imgrefurl=http://www.pt.clipproject.info/clipartgaleria/brancoepretoimagens/banco-cliparte-gratis-branco-e-preto-desenhos-1356.html&amp;h=0&amp;w=0&amp;sz=1&amp;tbnid=okzo-tahUMPN1M&amp;tbnh=198&amp;tbnw=254&amp;prev=/search?q=banco&amp;tbm=isch&amp;tbo=u&amp;zoom=1&amp;q=banco&amp;docid=HKjTZm2csasS-M&amp;hl=pt-BR&amp;ei=D1nAUf0lkLHRAcqngcAI&amp;ved=0CAMQsC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80748" y="1556792"/>
            <a:ext cx="4283740" cy="381642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1001564"/>
            <a:ext cx="4032448" cy="372358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60" y="4941168"/>
            <a:ext cx="3960432" cy="648072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71600" y="5733256"/>
            <a:ext cx="3240360" cy="38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058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908720"/>
            <a:ext cx="9144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1" kern="0" noProof="0" dirty="0" smtClean="0">
                <a:latin typeface="Arial" charset="0"/>
                <a:ea typeface="+mj-ea"/>
                <a:cs typeface="+mj-cs"/>
              </a:rPr>
              <a:t>Auxílios</a:t>
            </a:r>
            <a:endParaRPr kumimoji="0" lang="pt-BR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(</a:t>
            </a:r>
            <a:r>
              <a:rPr lang="pt-BR" sz="1800" b="0" kern="0" dirty="0" smtClean="0">
                <a:latin typeface="Arial" charset="0"/>
              </a:rPr>
              <a:t>Lei nº 4.320/64 - Art. 12, § 6º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9552" y="5445224"/>
            <a:ext cx="8064896" cy="84772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Despesas de Capital</a:t>
            </a:r>
            <a:endParaRPr kumimoji="0" lang="pt-BR" sz="280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pic>
        <p:nvPicPr>
          <p:cNvPr id="8" name="Picture 2" descr="http://t2.gstatic.com/images?q=tbn:ANd9GcQvPrU6JQCWNjp9uy_d9fT8CTVZP5EydDavpq9ctKEweG0q3wl3Tm3xKly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66" y="2767185"/>
            <a:ext cx="2419350" cy="188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eta para a direita 8"/>
          <p:cNvSpPr/>
          <p:nvPr/>
        </p:nvSpPr>
        <p:spPr>
          <a:xfrm>
            <a:off x="3563888" y="3741456"/>
            <a:ext cx="864096" cy="504056"/>
          </a:xfrm>
          <a:prstGeom prst="rightArrow">
            <a:avLst/>
          </a:prstGeom>
          <a:solidFill>
            <a:srgbClr val="99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004048" y="2276872"/>
            <a:ext cx="4032448" cy="1008112"/>
          </a:xfrm>
          <a:prstGeom prst="rect">
            <a:avLst/>
          </a:prstGeom>
          <a:gradFill>
            <a:gsLst>
              <a:gs pos="0">
                <a:srgbClr val="5A7B07"/>
              </a:gs>
              <a:gs pos="80000">
                <a:srgbClr val="5A7B07"/>
              </a:gs>
              <a:gs pos="100000">
                <a:srgbClr val="BAF32D"/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200" b="1" kern="0" dirty="0" smtClean="0">
                <a:latin typeface="Arial" charset="0"/>
                <a:ea typeface="+mj-ea"/>
                <a:cs typeface="+mj-cs"/>
              </a:rPr>
              <a:t>Entidade sem fins lucrativos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5004047" y="3525432"/>
            <a:ext cx="4032449" cy="1008112"/>
          </a:xfrm>
          <a:prstGeom prst="rect">
            <a:avLst/>
          </a:prstGeom>
          <a:gradFill>
            <a:gsLst>
              <a:gs pos="0">
                <a:srgbClr val="5A7B07"/>
              </a:gs>
              <a:gs pos="80000">
                <a:srgbClr val="5A7B07"/>
              </a:gs>
              <a:gs pos="100000">
                <a:srgbClr val="BAF32D"/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200" b="1" kern="0" dirty="0" smtClean="0">
                <a:latin typeface="Arial" charset="0"/>
                <a:ea typeface="+mj-ea"/>
                <a:cs typeface="+mj-cs"/>
              </a:rPr>
              <a:t>Outras Esferas de governo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3059832" y="43895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1800" dirty="0" smtClean="0"/>
              <a:t>RECURSOS</a:t>
            </a:r>
            <a:endParaRPr lang="pt-BR" sz="18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411760" y="2319645"/>
            <a:ext cx="2592288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1800" b="1" dirty="0" smtClean="0">
                <a:solidFill>
                  <a:srgbClr val="FF0000"/>
                </a:solidFill>
              </a:rPr>
              <a:t>NÃO EXIGE</a:t>
            </a:r>
          </a:p>
          <a:p>
            <a:pPr algn="ctr">
              <a:buNone/>
            </a:pPr>
            <a:r>
              <a:rPr lang="pt-BR" sz="1800" b="1" dirty="0" smtClean="0">
                <a:solidFill>
                  <a:srgbClr val="FF0000"/>
                </a:solidFill>
              </a:rPr>
              <a:t>CONTRAPRESTAÇÃO</a:t>
            </a:r>
            <a:endParaRPr lang="pt-BR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9624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853083"/>
            <a:ext cx="9144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1" kern="0" noProof="0" dirty="0" smtClean="0">
                <a:latin typeface="Arial" charset="0"/>
                <a:ea typeface="+mj-ea"/>
                <a:cs typeface="+mj-cs"/>
              </a:rPr>
              <a:t>Contribuições</a:t>
            </a:r>
            <a:endParaRPr kumimoji="0" lang="pt-BR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(Lei nº 4.320/64 - Art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12, </a:t>
            </a:r>
            <a:r>
              <a:rPr lang="pt-BR" sz="1800" b="0" kern="0" dirty="0" smtClean="0">
                <a:latin typeface="Arial" charset="0"/>
              </a:rPr>
              <a:t>§§ 2º e 6º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)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39552" y="5445224"/>
            <a:ext cx="8064896" cy="84772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Despesas de Custeio ou de Capital</a:t>
            </a:r>
            <a:endParaRPr kumimoji="0" lang="pt-BR" sz="280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pic>
        <p:nvPicPr>
          <p:cNvPr id="4" name="Picture 2" descr="http://t2.gstatic.com/images?q=tbn:ANd9GcQvPrU6JQCWNjp9uy_d9fT8CTVZP5EydDavpq9ctKEweG0q3wl3Tm3xKlyK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66" y="2767185"/>
            <a:ext cx="2419350" cy="188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479182" y="2564904"/>
            <a:ext cx="3456384" cy="2016224"/>
          </a:xfrm>
          <a:prstGeom prst="rect">
            <a:avLst/>
          </a:prstGeom>
          <a:gradFill>
            <a:gsLst>
              <a:gs pos="0">
                <a:srgbClr val="5A7B07"/>
              </a:gs>
              <a:gs pos="80000">
                <a:srgbClr val="5A7B07"/>
              </a:gs>
              <a:gs pos="100000">
                <a:srgbClr val="BAF32D"/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200" b="1" kern="0" dirty="0" smtClean="0">
                <a:latin typeface="Arial" charset="0"/>
                <a:ea typeface="+mj-ea"/>
                <a:cs typeface="+mj-cs"/>
              </a:rPr>
              <a:t>Entidade de direito público ou privado sem fins lucrativos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3606974" y="3717032"/>
            <a:ext cx="864096" cy="504056"/>
          </a:xfrm>
          <a:prstGeom prst="rightArrow">
            <a:avLst/>
          </a:prstGeom>
          <a:solidFill>
            <a:srgbClr val="99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030910" y="435581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1800" dirty="0" smtClean="0"/>
              <a:t>RECURSOS</a:t>
            </a:r>
            <a:endParaRPr lang="pt-BR" sz="18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2670870" y="2439237"/>
            <a:ext cx="2808312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1800" b="1" dirty="0" smtClean="0">
                <a:solidFill>
                  <a:srgbClr val="FF0000"/>
                </a:solidFill>
              </a:rPr>
              <a:t>NÃO EXIGE</a:t>
            </a:r>
          </a:p>
          <a:p>
            <a:pPr algn="ctr">
              <a:buNone/>
            </a:pPr>
            <a:r>
              <a:rPr lang="pt-BR" sz="1800" b="1" dirty="0" smtClean="0">
                <a:solidFill>
                  <a:srgbClr val="FF0000"/>
                </a:solidFill>
              </a:rPr>
              <a:t>CONTRAPRESTAÇÃO</a:t>
            </a:r>
            <a:endParaRPr lang="pt-BR" sz="1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853083"/>
            <a:ext cx="9144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1" kern="0" noProof="0" dirty="0" smtClean="0">
                <a:latin typeface="Arial" charset="0"/>
                <a:ea typeface="+mj-ea"/>
                <a:cs typeface="+mj-cs"/>
              </a:rPr>
              <a:t>Tipos de Parcerias</a:t>
            </a:r>
            <a:endParaRPr kumimoji="0" lang="pt-BR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</a:t>
            </a:r>
            <a:r>
              <a:rPr lang="pt-BR" sz="1800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Lei nº 13.019/2014 </a:t>
            </a: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- Arts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16 e 17)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092268"/>
              </p:ext>
            </p:extLst>
          </p:nvPr>
        </p:nvGraphicFramePr>
        <p:xfrm>
          <a:off x="899592" y="1988840"/>
          <a:ext cx="7272807" cy="391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269"/>
                <a:gridCol w="2424269"/>
                <a:gridCol w="2424269"/>
              </a:tblGrid>
              <a:tr h="1314546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Iniciativa da Parceria de Mútua Cooperação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Envolve a Transferência de Recursos Financeiros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Tipo de Parceria</a:t>
                      </a:r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707832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 Público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TERMO DE COLABORAÇÃO</a:t>
                      </a:r>
                      <a:endParaRPr lang="pt-BR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707832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Organização da Sociedade</a:t>
                      </a:r>
                      <a:r>
                        <a:rPr lang="pt-BR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Civil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TERMO DE FOMENTO</a:t>
                      </a:r>
                      <a:endParaRPr lang="pt-BR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011189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 Público </a:t>
                      </a:r>
                    </a:p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 </a:t>
                      </a:r>
                    </a:p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Organização da Sociedade Civil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NÁO</a:t>
                      </a:r>
                      <a:endParaRPr lang="pt-BR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ACORDO DE COOPERAÇÃO</a:t>
                      </a:r>
                      <a:endParaRPr lang="pt-BR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1154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-36512" y="909067"/>
            <a:ext cx="9144000" cy="122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1" kern="0" noProof="0" dirty="0" smtClean="0">
                <a:latin typeface="Arial" charset="0"/>
                <a:ea typeface="+mj-ea"/>
                <a:cs typeface="+mj-cs"/>
              </a:rPr>
              <a:t>Encaminhamento da Proposta de Parceria</a:t>
            </a:r>
            <a:endParaRPr kumimoji="0" lang="pt-BR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</a:t>
            </a:r>
            <a:r>
              <a:rPr lang="pt-BR" sz="1800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Lei 13.019/2014 </a:t>
            </a: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- Arts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19)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68288" y="2780928"/>
            <a:ext cx="853440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Aft>
                <a:spcPts val="1200"/>
              </a:spcAft>
              <a:buNone/>
            </a:pP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A 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Proposta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 (para TERMO DE FOMENTO) encaminhada pelas 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entidades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 deverá conter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: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300" b="0" kern="0" dirty="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Identificação do subscritor da proposta;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Identificação do interesse público envolvido;</a:t>
            </a:r>
            <a:endParaRPr lang="pt-BR" sz="2300" b="0" kern="0" dirty="0">
              <a:solidFill>
                <a:srgbClr val="000000"/>
              </a:solidFill>
              <a:latin typeface="Arial" charset="0"/>
            </a:endParaRP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300" b="0" kern="0" dirty="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Diagnóstico da realidade que se deseja modificar e, q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uando possível, indicar a viabilidade, custos, benefícios e prazos de execução da ação pretendida.</a:t>
            </a:r>
            <a:endParaRPr lang="pt-BR" sz="2300" b="0" kern="0" dirty="0">
              <a:solidFill>
                <a:srgbClr val="000000"/>
              </a:solidFill>
              <a:latin typeface="Arial" charset="0"/>
              <a:cs typeface="Times New Roman" charset="0"/>
            </a:endParaRPr>
          </a:p>
          <a:p>
            <a:pPr algn="just">
              <a:lnSpc>
                <a:spcPct val="90000"/>
              </a:lnSpc>
              <a:buNone/>
            </a:pPr>
            <a:endParaRPr kumimoji="0" lang="pt-BR" sz="24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-36512" y="908720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1" kern="0" noProof="0" dirty="0" smtClean="0">
                <a:latin typeface="Arial" charset="0"/>
                <a:ea typeface="+mj-ea"/>
                <a:cs typeface="+mj-cs"/>
              </a:rPr>
              <a:t>Encaminhamento da Proposta de Parceria</a:t>
            </a:r>
            <a:endParaRPr kumimoji="0" lang="pt-BR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</a:t>
            </a:r>
            <a:r>
              <a:rPr lang="pt-BR" sz="1800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Lei 13.019/2014 </a:t>
            </a: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- Arts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21 e 24)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67544" y="4093443"/>
            <a:ext cx="8064896" cy="84772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MANIFESTAÇÃO DE INTERESSE SOCIAL</a:t>
            </a:r>
            <a:endParaRPr kumimoji="0" lang="pt-BR" sz="280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68288" y="2708920"/>
            <a:ext cx="8534400" cy="99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Aft>
                <a:spcPts val="1200"/>
              </a:spcAft>
              <a:buNone/>
            </a:pP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Após avaliada a </a:t>
            </a:r>
            <a:r>
              <a:rPr kumimoji="0" lang="pt-BR" sz="2300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conveniência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 e </a:t>
            </a:r>
            <a:r>
              <a:rPr kumimoji="0" lang="pt-BR" sz="2300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oportunidade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 da proposta a administração pública a encaminhará para a oitiva da sociedade por meio do procedimento de:</a:t>
            </a:r>
            <a:endParaRPr kumimoji="0" lang="pt-BR" sz="23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  <a:p>
            <a:pPr algn="just">
              <a:lnSpc>
                <a:spcPct val="90000"/>
              </a:lnSpc>
              <a:buNone/>
            </a:pPr>
            <a:endParaRPr kumimoji="0" lang="pt-BR" sz="24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9360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-36512" y="908720"/>
            <a:ext cx="91440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1" kern="0" noProof="0" dirty="0" smtClean="0">
                <a:latin typeface="Arial" charset="0"/>
                <a:ea typeface="+mj-ea"/>
                <a:cs typeface="+mj-cs"/>
              </a:rPr>
              <a:t>Encaminhamento da Proposta de Parceria</a:t>
            </a:r>
            <a:endParaRPr kumimoji="0" lang="pt-BR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</a:t>
            </a:r>
            <a:r>
              <a:rPr lang="pt-BR" sz="1800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Lei 13.019/2014 </a:t>
            </a: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- Arts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21 e 24)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251520" y="2780928"/>
            <a:ext cx="85344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Aft>
                <a:spcPts val="1200"/>
              </a:spcAft>
              <a:buNone/>
            </a:pP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Após a Manifestação de Interesse Social a administração 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poderá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 realizar </a:t>
            </a:r>
            <a:r>
              <a:rPr kumimoji="0" lang="pt-BR" sz="2300" i="0" u="sng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procedimento destinado a selecionar a organização da sociedade civil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:</a:t>
            </a:r>
            <a:endParaRPr kumimoji="0" lang="pt-BR" sz="23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  <a:p>
            <a:pPr algn="just">
              <a:lnSpc>
                <a:spcPct val="90000"/>
              </a:lnSpc>
              <a:buNone/>
            </a:pPr>
            <a:endParaRPr kumimoji="0" lang="pt-BR" sz="24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67544" y="4237459"/>
            <a:ext cx="8064896" cy="84772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CHAMAMENTO PÚBLICO</a:t>
            </a:r>
            <a:endParaRPr kumimoji="0" lang="pt-BR" sz="280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95876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-36512" y="908720"/>
            <a:ext cx="9144000" cy="93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1" kern="0" noProof="0" dirty="0" smtClean="0">
                <a:latin typeface="Arial" charset="0"/>
                <a:ea typeface="+mj-ea"/>
                <a:cs typeface="+mj-cs"/>
              </a:rPr>
              <a:t>Órgãos Consultivos</a:t>
            </a:r>
            <a:endParaRPr kumimoji="0" lang="pt-BR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</a:t>
            </a:r>
            <a:r>
              <a:rPr lang="pt-BR" sz="1800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Lei 13.019/2014 </a:t>
            </a: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- Art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2º, IX, X e XI)</a:t>
            </a:r>
          </a:p>
        </p:txBody>
      </p:sp>
      <p:sp>
        <p:nvSpPr>
          <p:cNvPr id="5" name="Texto explicativo em seta para baixo 4"/>
          <p:cNvSpPr/>
          <p:nvPr/>
        </p:nvSpPr>
        <p:spPr bwMode="auto">
          <a:xfrm>
            <a:off x="251520" y="1988840"/>
            <a:ext cx="2808312" cy="2088232"/>
          </a:xfrm>
          <a:prstGeom prst="downArrowCallout">
            <a:avLst>
              <a:gd name="adj1" fmla="val 18798"/>
              <a:gd name="adj2" fmla="val 25000"/>
              <a:gd name="adj3" fmla="val 25000"/>
              <a:gd name="adj4" fmla="val 64977"/>
            </a:avLst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2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CONSELHO DE POLÍTICA PÚBLICA</a:t>
            </a:r>
          </a:p>
        </p:txBody>
      </p:sp>
      <p:sp>
        <p:nvSpPr>
          <p:cNvPr id="6" name="Texto explicativo em seta para baixo 5"/>
          <p:cNvSpPr/>
          <p:nvPr/>
        </p:nvSpPr>
        <p:spPr bwMode="auto">
          <a:xfrm>
            <a:off x="3203848" y="1988840"/>
            <a:ext cx="2808312" cy="2088232"/>
          </a:xfrm>
          <a:prstGeom prst="downArrowCallout">
            <a:avLst>
              <a:gd name="adj1" fmla="val 18798"/>
              <a:gd name="adj2" fmla="val 25000"/>
              <a:gd name="adj3" fmla="val 25000"/>
              <a:gd name="adj4" fmla="val 64977"/>
            </a:avLst>
          </a:prstGeom>
          <a:solidFill>
            <a:srgbClr val="5A7B0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t-BR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COMISSÃO DE SELEÇÃO</a:t>
            </a:r>
            <a:endParaRPr kumimoji="0" lang="pt-BR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 explicativo em seta para baixo 7"/>
          <p:cNvSpPr/>
          <p:nvPr/>
        </p:nvSpPr>
        <p:spPr bwMode="auto">
          <a:xfrm>
            <a:off x="6156176" y="1988840"/>
            <a:ext cx="2808312" cy="2088232"/>
          </a:xfrm>
          <a:prstGeom prst="downArrowCallout">
            <a:avLst>
              <a:gd name="adj1" fmla="val 18798"/>
              <a:gd name="adj2" fmla="val 25000"/>
              <a:gd name="adj3" fmla="val 25000"/>
              <a:gd name="adj4" fmla="val 64977"/>
            </a:avLst>
          </a:prstGeom>
          <a:solidFill>
            <a:srgbClr val="FF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t-BR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COMISSÃO DE MONITORAMENTO</a:t>
            </a:r>
            <a:endParaRPr kumimoji="0" lang="pt-BR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ângulo 8"/>
          <p:cNvSpPr/>
          <p:nvPr/>
        </p:nvSpPr>
        <p:spPr bwMode="auto">
          <a:xfrm>
            <a:off x="323528" y="4149080"/>
            <a:ext cx="2736304" cy="22322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Instância Consultiva na formulação, implementação, acompanhamento, monitoramento e avaliação de políticas públicas</a:t>
            </a:r>
          </a:p>
        </p:txBody>
      </p:sp>
      <p:sp>
        <p:nvSpPr>
          <p:cNvPr id="10" name="Retângulo 9"/>
          <p:cNvSpPr/>
          <p:nvPr/>
        </p:nvSpPr>
        <p:spPr bwMode="auto">
          <a:xfrm>
            <a:off x="3275856" y="4149080"/>
            <a:ext cx="2736304" cy="22322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Órgão colegiado destinado a Processar e Julgar CHAMAMENTOS PÚBLICOS</a:t>
            </a:r>
          </a:p>
        </p:txBody>
      </p:sp>
      <p:sp>
        <p:nvSpPr>
          <p:cNvPr id="11" name="Retângulo 10"/>
          <p:cNvSpPr/>
          <p:nvPr/>
        </p:nvSpPr>
        <p:spPr bwMode="auto">
          <a:xfrm>
            <a:off x="6228184" y="4149080"/>
            <a:ext cx="2736304" cy="223224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Órgão colegiado destinado a Monitorar</a:t>
            </a:r>
            <a:r>
              <a:rPr kumimoji="0" lang="pt-B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e avaliar as parcerias celebradas</a:t>
            </a:r>
            <a:endParaRPr kumimoji="0" 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8877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-36512" y="908720"/>
            <a:ext cx="9144000" cy="93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1" kern="0" noProof="0" dirty="0" smtClean="0">
                <a:latin typeface="Arial" charset="0"/>
                <a:ea typeface="+mj-ea"/>
                <a:cs typeface="+mj-cs"/>
              </a:rPr>
              <a:t>Órgãos Consultivos</a:t>
            </a:r>
            <a:endParaRPr kumimoji="0" lang="pt-BR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</a:t>
            </a:r>
            <a:r>
              <a:rPr lang="pt-BR" sz="1800" kern="0" dirty="0" smtClean="0">
                <a:latin typeface="Arial" charset="0"/>
                <a:ea typeface="+mj-ea"/>
                <a:cs typeface="+mj-cs"/>
              </a:rPr>
              <a:t>Lei 13.019/2014 X Resolução CONANDA 137/2010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)</a:t>
            </a:r>
          </a:p>
        </p:txBody>
      </p:sp>
      <p:sp>
        <p:nvSpPr>
          <p:cNvPr id="3" name="Texto explicativo em seta para a direita 2"/>
          <p:cNvSpPr/>
          <p:nvPr/>
        </p:nvSpPr>
        <p:spPr bwMode="auto">
          <a:xfrm>
            <a:off x="539552" y="3356992"/>
            <a:ext cx="2592287" cy="1224136"/>
          </a:xfrm>
          <a:prstGeom prst="rightArrowCallout">
            <a:avLst>
              <a:gd name="adj1" fmla="val 25000"/>
              <a:gd name="adj2" fmla="val 25756"/>
              <a:gd name="adj3" fmla="val 47676"/>
              <a:gd name="adj4" fmla="val 64977"/>
            </a:avLst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pt-BR" sz="1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CONSELHO DE POLÍTICA </a:t>
            </a:r>
            <a:r>
              <a:rPr lang="pt-BR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PÚBLICA</a:t>
            </a:r>
            <a:endParaRPr kumimoji="0" lang="pt-BR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" name="Texto explicativo em seta para a esquerda 3"/>
          <p:cNvSpPr/>
          <p:nvPr/>
        </p:nvSpPr>
        <p:spPr bwMode="auto">
          <a:xfrm>
            <a:off x="5724127" y="3356992"/>
            <a:ext cx="2664296" cy="1224136"/>
          </a:xfrm>
          <a:prstGeom prst="leftArrowCallout">
            <a:avLst>
              <a:gd name="adj1" fmla="val 25000"/>
              <a:gd name="adj2" fmla="val 25000"/>
              <a:gd name="adj3" fmla="val 45635"/>
              <a:gd name="adj4" fmla="val 64977"/>
            </a:avLst>
          </a:prstGeom>
          <a:solidFill>
            <a:srgbClr val="FF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None/>
            </a:pPr>
            <a:r>
              <a:rPr lang="pt-BR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COMISSÃO DE MONITORAMENTO</a:t>
            </a: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Retângulo 12"/>
          <p:cNvSpPr/>
          <p:nvPr/>
        </p:nvSpPr>
        <p:spPr bwMode="auto">
          <a:xfrm>
            <a:off x="395536" y="4869160"/>
            <a:ext cx="8136904" cy="1512168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BR" sz="2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Os Recursos do FIA continuam vinculados ao Conselho  dos Direitos da Criança e do Adolescente</a:t>
            </a:r>
            <a:r>
              <a:rPr kumimoji="0" lang="pt-BR" sz="2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(CMDCA) – órgão formulador, deliberativo e controlador da política dos direitos da criança e do adolescente (art. 260, §2º, da Lei 8.69/1990).</a:t>
            </a:r>
            <a:endParaRPr kumimoji="0" lang="pt-BR" sz="2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 explicativo em setas cruzadas 6"/>
          <p:cNvSpPr/>
          <p:nvPr/>
        </p:nvSpPr>
        <p:spPr bwMode="auto">
          <a:xfrm>
            <a:off x="3131839" y="3212976"/>
            <a:ext cx="2592288" cy="1512168"/>
          </a:xfrm>
          <a:prstGeom prst="quadArrowCallou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t-BR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CMDCA</a:t>
            </a:r>
            <a:endParaRPr kumimoji="0" lang="pt-BR" sz="2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o explicativo em seta para baixo 13"/>
          <p:cNvSpPr/>
          <p:nvPr/>
        </p:nvSpPr>
        <p:spPr bwMode="auto">
          <a:xfrm>
            <a:off x="3563887" y="1988840"/>
            <a:ext cx="1728192" cy="1224136"/>
          </a:xfrm>
          <a:prstGeom prst="downArrowCallout">
            <a:avLst>
              <a:gd name="adj1" fmla="val 18798"/>
              <a:gd name="adj2" fmla="val 25000"/>
              <a:gd name="adj3" fmla="val 25000"/>
              <a:gd name="adj4" fmla="val 64977"/>
            </a:avLst>
          </a:prstGeom>
          <a:solidFill>
            <a:srgbClr val="5A7B0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t-BR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COMISSÃO DE SELEÇÃO</a:t>
            </a:r>
            <a:endParaRPr kumimoji="0" lang="pt-BR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8465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-36512" y="909067"/>
            <a:ext cx="9144000" cy="122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1" kern="0" noProof="0" dirty="0" smtClean="0">
                <a:latin typeface="Arial" charset="0"/>
                <a:ea typeface="+mj-ea"/>
                <a:cs typeface="+mj-cs"/>
              </a:rPr>
              <a:t>Requisitos para a Concessão de Recursos Subvenção, Auxílio e Contribuição</a:t>
            </a:r>
            <a:endParaRPr kumimoji="0" lang="pt-BR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(IN N.TC-14/2012 - Arts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20-26)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68288" y="2348880"/>
            <a:ext cx="85344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Aft>
                <a:spcPts val="1200"/>
              </a:spcAft>
              <a:buNone/>
            </a:pPr>
            <a:r>
              <a:rPr kumimoji="0" lang="pt-BR" sz="23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Parecer fundamentado do órgão concedente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ea typeface="+mn-ea"/>
                <a:cs typeface="Times New Roman" charset="0"/>
              </a:rPr>
              <a:t> 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que demonstre o atendimento aos seguintes requisitos: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300" b="0" kern="0" dirty="0">
                <a:solidFill>
                  <a:srgbClr val="000000"/>
                </a:solidFill>
                <a:latin typeface="Arial" charset="0"/>
                <a:cs typeface="Times New Roman" charset="0"/>
              </a:rPr>
              <a:t>Conveniência da concessão dos 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recursos;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Compatibilidade </a:t>
            </a:r>
            <a:r>
              <a:rPr lang="pt-BR" sz="2300" b="0" kern="0" dirty="0">
                <a:solidFill>
                  <a:srgbClr val="000000"/>
                </a:solidFill>
                <a:latin typeface="Arial" charset="0"/>
              </a:rPr>
              <a:t>entre os objetivos ou finalidades estatutárias da entidade beneficiária com o objeto do 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repasse;</a:t>
            </a:r>
            <a:endParaRPr lang="pt-BR" sz="2300" b="0" kern="0" dirty="0">
              <a:solidFill>
                <a:srgbClr val="000000"/>
              </a:solidFill>
              <a:latin typeface="Arial" charset="0"/>
            </a:endParaRP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300" b="0" kern="0" dirty="0">
                <a:solidFill>
                  <a:srgbClr val="000000"/>
                </a:solidFill>
                <a:latin typeface="Arial" charset="0"/>
                <a:cs typeface="Times New Roman" charset="0"/>
              </a:rPr>
              <a:t>Capacidade técnica e operacional do proponente para executar o 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objeto;</a:t>
            </a:r>
            <a:endParaRPr lang="pt-BR" sz="2300" b="0" kern="0" dirty="0">
              <a:solidFill>
                <a:srgbClr val="000000"/>
              </a:solidFill>
              <a:latin typeface="Arial" charset="0"/>
              <a:cs typeface="Times New Roman" charset="0"/>
            </a:endParaRP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300" b="0" kern="0" dirty="0">
                <a:solidFill>
                  <a:srgbClr val="000000"/>
                </a:solidFill>
                <a:latin typeface="Arial" charset="0"/>
              </a:rPr>
              <a:t>Regular exercício das atividades estatutárias da entidade 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beneficiária;</a:t>
            </a:r>
            <a:endParaRPr lang="pt-BR" sz="2300" b="0" kern="0" dirty="0">
              <a:solidFill>
                <a:srgbClr val="000000"/>
              </a:solidFill>
              <a:latin typeface="Arial" charset="0"/>
              <a:cs typeface="Times New Roman" charset="0"/>
            </a:endParaRPr>
          </a:p>
          <a:p>
            <a:pPr algn="just">
              <a:lnSpc>
                <a:spcPct val="90000"/>
              </a:lnSpc>
              <a:buNone/>
            </a:pPr>
            <a:endParaRPr kumimoji="0" lang="pt-BR" sz="24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129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-36512" y="908720"/>
            <a:ext cx="9144000" cy="122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kern="0" noProof="0" dirty="0" smtClean="0">
                <a:latin typeface="Arial" charset="0"/>
                <a:ea typeface="+mj-ea"/>
                <a:cs typeface="+mj-cs"/>
              </a:rPr>
              <a:t>Requisitos para a Concessão de Recursos Subvenção, Auxílio e Contribuição</a:t>
            </a:r>
            <a:endParaRPr kumimoji="0" lang="pt-B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(IN N.TC-14/2012 - Arts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20-26)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68288" y="2564556"/>
            <a:ext cx="8534400" cy="352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charset="0"/>
              </a:rPr>
              <a:t>Interesse público do objeto e os benefícios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charset="0"/>
              </a:rPr>
              <a:t> econômicos e sociais a serem obtidos;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300" b="0" kern="0" baseline="0" dirty="0" smtClean="0">
                <a:solidFill>
                  <a:srgbClr val="000000"/>
                </a:solidFill>
                <a:latin typeface="Arial" charset="0"/>
              </a:rPr>
              <a:t>Compatibilidade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 entre os quantitativos de bens e serviços a serem adquiridos e o objeto proposto;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charset="0"/>
              </a:rPr>
              <a:t>Compatibilidade entre os valores solicitados,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charset="0"/>
              </a:rPr>
              <a:t> o </a:t>
            </a:r>
            <a:r>
              <a:rPr kumimoji="0" lang="pt-BR" sz="23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uLnTx/>
                <a:uFillTx/>
                <a:latin typeface="Arial" charset="0"/>
                <a:cs typeface="Times New Roman" charset="0"/>
              </a:rPr>
              <a:t>plano de trabalho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charset="0"/>
              </a:rPr>
              <a:t> e os preços de mercado;</a:t>
            </a:r>
          </a:p>
          <a:p>
            <a:pPr marL="457200" indent="-457200"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Subvenções </a:t>
            </a:r>
            <a:r>
              <a:rPr lang="pt-BR" sz="2300" b="0" kern="0" dirty="0">
                <a:solidFill>
                  <a:srgbClr val="000000"/>
                </a:solidFill>
                <a:latin typeface="Arial" charset="0"/>
              </a:rPr>
              <a:t>destinadas a entidades de assistência social 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somente </a:t>
            </a:r>
            <a:r>
              <a:rPr lang="pt-BR" sz="2300" b="0" kern="0" dirty="0">
                <a:solidFill>
                  <a:srgbClr val="000000"/>
                </a:solidFill>
                <a:latin typeface="Arial" charset="0"/>
              </a:rPr>
              <a:t>para aquelas que detenham </a:t>
            </a:r>
            <a:r>
              <a:rPr lang="pt-BR" sz="2300" kern="0" dirty="0">
                <a:solidFill>
                  <a:srgbClr val="000000"/>
                </a:solidFill>
                <a:latin typeface="Arial" charset="0"/>
              </a:rPr>
              <a:t>certificação emitida por </a:t>
            </a:r>
            <a:r>
              <a:rPr lang="pt-BR" sz="2300" kern="0" dirty="0" smtClean="0">
                <a:solidFill>
                  <a:srgbClr val="000000"/>
                </a:solidFill>
                <a:latin typeface="Arial" charset="0"/>
              </a:rPr>
              <a:t>Conselho </a:t>
            </a:r>
            <a:r>
              <a:rPr lang="pt-BR" sz="2300" kern="0" dirty="0">
                <a:solidFill>
                  <a:srgbClr val="000000"/>
                </a:solidFill>
                <a:latin typeface="Arial" charset="0"/>
              </a:rPr>
              <a:t>de Assistência </a:t>
            </a:r>
            <a:r>
              <a:rPr lang="pt-BR" sz="2300" kern="0" dirty="0" smtClean="0">
                <a:solidFill>
                  <a:srgbClr val="000000"/>
                </a:solidFill>
                <a:latin typeface="Arial" charset="0"/>
              </a:rPr>
              <a:t>Social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.</a:t>
            </a:r>
            <a:endParaRPr kumimoji="0" lang="pt-BR" sz="23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charset="0"/>
            </a:endParaRPr>
          </a:p>
          <a:p>
            <a:pPr algn="just">
              <a:lnSpc>
                <a:spcPct val="90000"/>
              </a:lnSpc>
              <a:buNone/>
            </a:pPr>
            <a:endParaRPr lang="pt-BR" sz="2600" kern="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79512" y="1700808"/>
            <a:ext cx="8784976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j-ea"/>
                <a:cs typeface="+mj-cs"/>
              </a:rPr>
              <a:t>Concessões</a:t>
            </a:r>
            <a:r>
              <a:rPr kumimoji="0" lang="pt-BR" sz="43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j-ea"/>
                <a:cs typeface="+mj-cs"/>
              </a:rPr>
              <a:t> de R</a:t>
            </a: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+mj-ea"/>
                <a:cs typeface="+mj-cs"/>
              </a:rPr>
              <a:t>ecursos para Organizações da Sociedade Civil</a:t>
            </a: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pt-BR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à Luz da IN.TC-14/2012 e</a:t>
            </a:r>
            <a:r>
              <a:rPr kumimoji="0" lang="pt-BR" sz="43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Lei 13.019/2014</a:t>
            </a:r>
            <a:endParaRPr kumimoji="0" lang="pt-BR" sz="4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483568" y="5733256"/>
            <a:ext cx="6400800" cy="57606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pt-BR" sz="2800" kern="0" dirty="0" smtClean="0">
                <a:latin typeface="Arial" charset="0"/>
              </a:rPr>
              <a:t>Moisés Hoegenn</a:t>
            </a:r>
            <a:endParaRPr lang="pt-BR" sz="2800" kern="0" dirty="0" smtClean="0"/>
          </a:p>
        </p:txBody>
      </p:sp>
    </p:spTree>
    <p:extLst>
      <p:ext uri="{BB962C8B-B14F-4D97-AF65-F5344CB8AC3E}">
        <p14:creationId xmlns:p14="http://schemas.microsoft.com/office/powerpoint/2010/main" val="26260552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908720"/>
            <a:ext cx="9144000" cy="122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kern="0" noProof="0" dirty="0" smtClean="0">
                <a:latin typeface="Arial" charset="0"/>
                <a:ea typeface="+mj-ea"/>
                <a:cs typeface="+mj-cs"/>
              </a:rPr>
              <a:t>Requisitos para a Concessão de Recursos Subvenção, Auxílio e Contribuição</a:t>
            </a:r>
            <a:endParaRPr kumimoji="0" lang="pt-B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(IN N.TC-14/2012 - Art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21)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04800" y="2420888"/>
            <a:ext cx="8534400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45720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kumimoji="0" lang="pt-BR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Para cada projeto será constituído processo específico ao qual serão apensadas as respectivas prestações de contas</a:t>
            </a:r>
          </a:p>
          <a:p>
            <a:pPr indent="-45720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100" b="0" kern="0" dirty="0" smtClean="0">
                <a:solidFill>
                  <a:srgbClr val="000000"/>
                </a:solidFill>
                <a:latin typeface="Arial" charset="0"/>
              </a:rPr>
              <a:t>O </a:t>
            </a:r>
            <a:r>
              <a:rPr lang="pt-BR" sz="2100" kern="0" dirty="0" smtClean="0">
                <a:solidFill>
                  <a:srgbClr val="000000"/>
                </a:solidFill>
                <a:latin typeface="Arial" charset="0"/>
              </a:rPr>
              <a:t>processo administrativo </a:t>
            </a:r>
            <a:r>
              <a:rPr lang="pt-BR" sz="2100" b="0" kern="0" dirty="0" smtClean="0">
                <a:solidFill>
                  <a:srgbClr val="000000"/>
                </a:solidFill>
                <a:latin typeface="Arial" charset="0"/>
              </a:rPr>
              <a:t>de concessão deve ser instruído com os documentos discriminados no Anexo I</a:t>
            </a:r>
          </a:p>
          <a:p>
            <a:pPr indent="-45720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100" b="0" kern="0" dirty="0" smtClean="0">
                <a:solidFill>
                  <a:srgbClr val="000000"/>
                </a:solidFill>
                <a:latin typeface="Arial" charset="0"/>
              </a:rPr>
              <a:t>O </a:t>
            </a:r>
            <a:r>
              <a:rPr lang="pt-BR" sz="2100" kern="0" dirty="0" smtClean="0">
                <a:solidFill>
                  <a:srgbClr val="000000"/>
                </a:solidFill>
                <a:latin typeface="Arial" charset="0"/>
              </a:rPr>
              <a:t>plano de trabalho </a:t>
            </a:r>
            <a:r>
              <a:rPr lang="pt-BR" sz="2100" b="0" kern="0" dirty="0" smtClean="0">
                <a:solidFill>
                  <a:srgbClr val="000000"/>
                </a:solidFill>
                <a:latin typeface="Arial" charset="0"/>
              </a:rPr>
              <a:t>apresentado pelo proponente deve conter, no mínimo as informações constantes no Anexo II</a:t>
            </a:r>
          </a:p>
          <a:p>
            <a:pPr indent="-45720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100" b="0" kern="0" dirty="0" smtClean="0">
                <a:solidFill>
                  <a:srgbClr val="000000"/>
                </a:solidFill>
                <a:latin typeface="Arial" charset="0"/>
              </a:rPr>
              <a:t>Quando o objeto do repasse for obra, deverá constar no processo os documentos discriminados no Anexo III</a:t>
            </a:r>
          </a:p>
          <a:p>
            <a:pPr indent="-457200" algn="just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100" b="0" kern="0" dirty="0" smtClean="0">
                <a:solidFill>
                  <a:srgbClr val="000000"/>
                </a:solidFill>
                <a:latin typeface="Arial" charset="0"/>
              </a:rPr>
              <a:t>Quando o objeto envolver contratação de assessoria, consultoria, capacitação devem ser detalhadas as horas técnicas</a:t>
            </a:r>
          </a:p>
          <a:p>
            <a:pPr indent="-457200" algn="just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ü"/>
            </a:pPr>
            <a:endParaRPr kumimoji="0" lang="pt-BR" sz="2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  <a:p>
            <a:pPr algn="just">
              <a:lnSpc>
                <a:spcPct val="90000"/>
              </a:lnSpc>
              <a:buNone/>
            </a:pPr>
            <a:endParaRPr lang="pt-BR" sz="2600" kern="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907164"/>
            <a:ext cx="6560098" cy="554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2450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155" y="1124744"/>
            <a:ext cx="6961229" cy="2693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294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622" y="1052736"/>
            <a:ext cx="6666754" cy="465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859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853083"/>
            <a:ext cx="9144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b="1" kern="0" noProof="0" dirty="0" smtClean="0">
                <a:latin typeface="Arial" charset="0"/>
                <a:ea typeface="+mj-ea"/>
                <a:cs typeface="+mj-cs"/>
              </a:rPr>
              <a:t>Plano de Trabalho</a:t>
            </a:r>
            <a:endParaRPr kumimoji="0" lang="pt-BR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</a:t>
            </a:r>
            <a:r>
              <a:rPr lang="pt-BR" sz="1800" kern="0" dirty="0" smtClean="0">
                <a:solidFill>
                  <a:srgbClr val="FF0000"/>
                </a:solidFill>
                <a:latin typeface="Arial" charset="0"/>
              </a:rPr>
              <a:t>Lei 13.019/2014 </a:t>
            </a:r>
            <a:r>
              <a:rPr lang="pt-BR" sz="1800" b="0" kern="0" dirty="0" smtClean="0">
                <a:latin typeface="Arial" charset="0"/>
              </a:rPr>
              <a:t>- Arts. 22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04800" y="1844824"/>
            <a:ext cx="853440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Descrição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 da realidade que será objeto da parceria, demonstrando o nexo entre essa realidade e as atividades ou projetos e metas a serem atingidas;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300" b="0" kern="0" baseline="0" dirty="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Descrição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 das metas a serem atingidas e de atividades ou projetos a serem executados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Previsão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 de receitas e despesas a serem realizadas na execução das atividades ou dos projetos abrangidos pela parceria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300" b="0" kern="0" baseline="0" dirty="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Forma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 de execução das atividades ou dos projetos e de cumprimentos das metas a eles atreladas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Definição dos parâmetros a serem utilizados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 para a aferição do cumprimento de metas</a:t>
            </a:r>
            <a:endParaRPr kumimoji="0" lang="pt-BR" sz="23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  <a:p>
            <a:pPr algn="just">
              <a:lnSpc>
                <a:spcPct val="90000"/>
              </a:lnSpc>
              <a:buNone/>
            </a:pPr>
            <a:endParaRPr lang="pt-BR" sz="2600" kern="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3212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908720"/>
            <a:ext cx="9144000" cy="122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3200" b="1" kern="0" noProof="0" dirty="0" smtClean="0">
                <a:latin typeface="Arial" charset="0"/>
                <a:ea typeface="+mj-ea"/>
                <a:cs typeface="+mj-cs"/>
              </a:rPr>
              <a:t>Requisitos para a Concessão de Recursos Subvenção, Auxílio e Contribuição</a:t>
            </a:r>
            <a:endParaRPr kumimoji="0" lang="pt-B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(IN N.TC-14/2012 - Art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24)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23528" y="3140968"/>
            <a:ext cx="856895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buNone/>
            </a:pP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O repasse só deverá ser realizado após formalizado o respectivo termo de ajuste, cuja eficácia fica condicionada à </a:t>
            </a:r>
            <a:r>
              <a:rPr lang="pt-BR" sz="2800" kern="0" dirty="0" smtClean="0">
                <a:solidFill>
                  <a:srgbClr val="000000"/>
                </a:solidFill>
                <a:latin typeface="Arial" charset="0"/>
              </a:rPr>
              <a:t>publicação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 do respectivo extrato no órgão de imprensa oficial do concedente</a:t>
            </a:r>
            <a:endParaRPr lang="pt-BR" sz="2800" b="0" kern="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8849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908720"/>
            <a:ext cx="9144000" cy="122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Vedações para a Concessão de Subvenções/Auxílios/Contribuições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pt-BR" sz="1800" b="0" kern="0" dirty="0" smtClean="0">
                <a:solidFill>
                  <a:srgbClr val="000000"/>
                </a:solidFill>
                <a:latin typeface="Arial" charset="0"/>
              </a:rPr>
              <a:t>(IN N.TC-14/2012 – Art. 26, I e II)</a:t>
            </a: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2420540"/>
            <a:ext cx="8534400" cy="37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BR" sz="2400" kern="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Para instalação, organização ou fundação de instituições</a:t>
            </a:r>
          </a:p>
          <a:p>
            <a:pPr algn="just">
              <a:lnSpc>
                <a:spcPct val="9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 À Pessoa Física ou Jurídica que tenha:</a:t>
            </a:r>
          </a:p>
          <a:p>
            <a:pPr lvl="1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 deixado de prestar contas no prazo estabelecido</a:t>
            </a:r>
          </a:p>
          <a:p>
            <a:pPr lvl="1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charset="0"/>
              </a:rPr>
              <a:t> aplicado recursos em desacordo com a legislação</a:t>
            </a:r>
          </a:p>
          <a:p>
            <a:pPr lvl="1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300" b="0" kern="0" dirty="0" smtClean="0">
                <a:solidFill>
                  <a:srgbClr val="000000"/>
                </a:solidFill>
                <a:latin typeface="Arial" charset="0"/>
              </a:rPr>
              <a:t> dado causa a perda, extravio, dano ou prejuízo</a:t>
            </a:r>
          </a:p>
          <a:p>
            <a:pPr lvl="1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charset="0"/>
              </a:rPr>
              <a:t> praticado atos ilegais, ilegítimos ou antieconômicos</a:t>
            </a:r>
          </a:p>
          <a:p>
            <a:pPr lvl="1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charset="0"/>
              </a:rPr>
              <a:t> deixado de atender no prazo fixado notificação do controle interno ou do TCE para regularizar prestação de contas</a:t>
            </a:r>
          </a:p>
        </p:txBody>
      </p:sp>
    </p:spTree>
    <p:extLst>
      <p:ext uri="{BB962C8B-B14F-4D97-AF65-F5344CB8AC3E}">
        <p14:creationId xmlns:p14="http://schemas.microsoft.com/office/powerpoint/2010/main" val="3089010346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908721"/>
            <a:ext cx="914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Particularidades do FIA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pt-BR" sz="1800" b="0" kern="0" dirty="0" smtClean="0">
                <a:solidFill>
                  <a:srgbClr val="000000"/>
                </a:solidFill>
                <a:latin typeface="Arial" charset="0"/>
              </a:rPr>
              <a:t>(Resolução CONANDA 137 – art. 15)</a:t>
            </a: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04800" y="2060848"/>
            <a:ext cx="853440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Desenvolvimento de programas e serviços complementares ou inovadores</a:t>
            </a: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, por tempo determinado,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 não excedendo a 3 (três anos), da política de promoção, proteção, defesa e atendimento dos direitos da criança e do adolescente;</a:t>
            </a:r>
          </a:p>
          <a:p>
            <a:pPr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None/>
            </a:pPr>
            <a:endParaRPr kumimoji="0" lang="pt-BR" sz="12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300" b="0" kern="0" dirty="0" smtClean="0">
                <a:solidFill>
                  <a:srgbClr val="FF0000"/>
                </a:solidFill>
                <a:latin typeface="Arial" charset="0"/>
                <a:cs typeface="Times New Roman" charset="0"/>
              </a:rPr>
              <a:t>Acolhimento</a:t>
            </a:r>
            <a:r>
              <a:rPr lang="pt-BR" sz="2300" b="0" kern="0" dirty="0" smtClean="0">
                <a:solidFill>
                  <a:srgbClr val="000000"/>
                </a:solidFill>
                <a:latin typeface="Arial" charset="0"/>
                <a:cs typeface="Times New Roman" charset="0"/>
              </a:rPr>
              <a:t>, sob a forma de guarda, de criança e de adolescente, órfão ou abandonado, na forma do disposto no art. 227, §3º, VI, da Constituição Federal e do art. 260, §2º da Lei 8.069/1990, observadas as diretrizes do Plano Nacional de Promoção, Proteção e Defesa do Direito das Crianças e Adolescentes à convivência familiar e comunitária</a:t>
            </a:r>
            <a:endParaRPr kumimoji="0" lang="pt-BR" sz="23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  <a:p>
            <a:pPr algn="just">
              <a:lnSpc>
                <a:spcPct val="90000"/>
              </a:lnSpc>
              <a:buNone/>
            </a:pPr>
            <a:endParaRPr lang="pt-BR" sz="2600" kern="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384" y="922393"/>
            <a:ext cx="948093" cy="95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7971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908721"/>
            <a:ext cx="914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Particularidades do FIA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pt-BR" sz="1800" b="0" kern="0" dirty="0" smtClean="0">
                <a:solidFill>
                  <a:srgbClr val="000000"/>
                </a:solidFill>
                <a:latin typeface="Arial" charset="0"/>
              </a:rPr>
              <a:t>(Resolução CONANDA 137 – art. 15)</a:t>
            </a: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04800" y="2060848"/>
            <a:ext cx="853440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Programas e projetos de </a:t>
            </a: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pesquisa</a:t>
            </a: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, de </a:t>
            </a: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estudos</a:t>
            </a: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, elaboração de </a:t>
            </a: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diagnósticos</a:t>
            </a: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, </a:t>
            </a: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sistemas de informação</a:t>
            </a:r>
            <a:r>
              <a:rPr kumimoji="0" lang="pt-BR" sz="23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,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 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monitoramento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 e 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avaliação</a:t>
            </a:r>
            <a:r>
              <a:rPr kumimoji="0" lang="pt-BR" sz="23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 das políticas públicas de promoção, proteção, defesa e atendimento dos direitos da criança e do adolescente;</a:t>
            </a:r>
          </a:p>
          <a:p>
            <a:pPr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None/>
            </a:pPr>
            <a:endParaRPr kumimoji="0" lang="pt-BR" sz="12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300" b="0" kern="0" dirty="0" smtClean="0">
                <a:latin typeface="Arial" charset="0"/>
                <a:cs typeface="Times New Roman" charset="0"/>
              </a:rPr>
              <a:t>Programas </a:t>
            </a:r>
            <a:r>
              <a:rPr lang="pt-BR" sz="2300" b="0" kern="0" dirty="0">
                <a:latin typeface="Arial" charset="0"/>
                <a:cs typeface="Times New Roman" charset="0"/>
              </a:rPr>
              <a:t>e projetos de </a:t>
            </a:r>
            <a:r>
              <a:rPr lang="pt-BR" sz="2300" b="0" kern="0" dirty="0">
                <a:solidFill>
                  <a:srgbClr val="FF0000"/>
                </a:solidFill>
                <a:latin typeface="Arial" charset="0"/>
                <a:cs typeface="Times New Roman" charset="0"/>
              </a:rPr>
              <a:t>capacitação e formação profissional continuada </a:t>
            </a:r>
            <a:r>
              <a:rPr lang="pt-BR" sz="2300" b="0" kern="0" dirty="0" smtClean="0">
                <a:solidFill>
                  <a:srgbClr val="FF0000"/>
                </a:solidFill>
                <a:latin typeface="Arial" charset="0"/>
                <a:cs typeface="Times New Roman" charset="0"/>
              </a:rPr>
              <a:t>dos operadores </a:t>
            </a:r>
            <a:r>
              <a:rPr lang="pt-BR" sz="2300" b="0" kern="0" dirty="0">
                <a:latin typeface="Arial" charset="0"/>
                <a:cs typeface="Times New Roman" charset="0"/>
              </a:rPr>
              <a:t>do Sistema de Garantia dos Direitos da Criança e do Adolescente</a:t>
            </a:r>
            <a:r>
              <a:rPr lang="pt-BR" sz="2300" b="0" kern="0" dirty="0" smtClean="0">
                <a:latin typeface="Arial" charset="0"/>
                <a:cs typeface="Times New Roman" charset="0"/>
              </a:rPr>
              <a:t>;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384" y="922393"/>
            <a:ext cx="948093" cy="95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5192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908721"/>
            <a:ext cx="914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Particularidades do FIA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pt-BR" sz="1800" b="0" kern="0" dirty="0" smtClean="0">
                <a:solidFill>
                  <a:srgbClr val="000000"/>
                </a:solidFill>
                <a:latin typeface="Arial" charset="0"/>
              </a:rPr>
              <a:t>(Resolução CONANDA 137 – art. 15)</a:t>
            </a: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04800" y="2060848"/>
            <a:ext cx="853440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300" b="0" kern="0" dirty="0" smtClean="0">
                <a:latin typeface="Arial" charset="0"/>
                <a:cs typeface="Times New Roman" charset="0"/>
              </a:rPr>
              <a:t>Desenvolvimento </a:t>
            </a:r>
            <a:r>
              <a:rPr lang="pt-BR" sz="2300" b="0" kern="0" dirty="0">
                <a:latin typeface="Arial" charset="0"/>
                <a:cs typeface="Times New Roman" charset="0"/>
              </a:rPr>
              <a:t>de programas e projetos de comunicação, </a:t>
            </a:r>
            <a:r>
              <a:rPr lang="pt-BR" sz="2300" b="0" kern="0" dirty="0" smtClean="0">
                <a:latin typeface="Arial" charset="0"/>
                <a:cs typeface="Times New Roman" charset="0"/>
              </a:rPr>
              <a:t>campanhas educativas</a:t>
            </a:r>
            <a:r>
              <a:rPr lang="pt-BR" sz="2300" b="0" kern="0" dirty="0">
                <a:latin typeface="Arial" charset="0"/>
                <a:cs typeface="Times New Roman" charset="0"/>
              </a:rPr>
              <a:t>, publicações, divulgação das ações de promoção, proteção, defesa </a:t>
            </a:r>
            <a:r>
              <a:rPr lang="pt-BR" sz="2300" b="0" kern="0" dirty="0" smtClean="0">
                <a:latin typeface="Arial" charset="0"/>
                <a:cs typeface="Times New Roman" charset="0"/>
              </a:rPr>
              <a:t>e atendimento </a:t>
            </a:r>
            <a:r>
              <a:rPr lang="pt-BR" sz="2300" b="0" kern="0" dirty="0">
                <a:latin typeface="Arial" charset="0"/>
                <a:cs typeface="Times New Roman" charset="0"/>
              </a:rPr>
              <a:t>dos direitos da criança e do adolescente</a:t>
            </a:r>
            <a:r>
              <a:rPr lang="pt-BR" sz="2300" b="0" kern="0" dirty="0" smtClean="0">
                <a:latin typeface="Arial" charset="0"/>
                <a:cs typeface="Times New Roman" charset="0"/>
              </a:rPr>
              <a:t>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endParaRPr kumimoji="0" lang="pt-BR" sz="1200" b="0" i="0" u="none" strike="noStrike" kern="0" cap="none" spc="0" normalizeH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300" b="0" kern="0" dirty="0" smtClean="0">
                <a:latin typeface="Arial" charset="0"/>
                <a:cs typeface="Times New Roman" charset="0"/>
              </a:rPr>
              <a:t>Ações </a:t>
            </a:r>
            <a:r>
              <a:rPr lang="pt-BR" sz="2300" b="0" kern="0" dirty="0">
                <a:latin typeface="Arial" charset="0"/>
                <a:cs typeface="Times New Roman" charset="0"/>
              </a:rPr>
              <a:t>de fortalecimento do Sistema de Garantia dos Direitos da Criança e do Adolescente, com ênfase na mobilização social e na articulação para a defesa dos direitos da criança e do adolescente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384" y="922393"/>
            <a:ext cx="948093" cy="958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696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1069107"/>
            <a:ext cx="9144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Princípio Fundamental</a:t>
            </a:r>
          </a:p>
          <a:p>
            <a:pPr lvl="0" algn="ctr">
              <a:spcBef>
                <a:spcPct val="0"/>
              </a:spcBef>
              <a:buNone/>
            </a:pPr>
            <a:r>
              <a:rPr lang="pt-BR" sz="1800" b="0" kern="0" noProof="0" dirty="0" smtClean="0">
                <a:latin typeface="Arial" charset="0"/>
                <a:ea typeface="+mj-ea"/>
                <a:cs typeface="+mj-cs"/>
              </a:rPr>
              <a:t>(IN N.TC-14/2012 - Art.</a:t>
            </a: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1º, §1º) 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95536" y="3140968"/>
            <a:ext cx="8280920" cy="1440160"/>
          </a:xfrm>
          <a:prstGeom prst="rect">
            <a:avLst/>
          </a:prstGeom>
          <a:gradFill flip="none" rotWithShape="1">
            <a:gsLst>
              <a:gs pos="44000">
                <a:srgbClr val="990000"/>
              </a:gs>
              <a:gs pos="100000">
                <a:srgbClr val="FF0000"/>
              </a:gs>
            </a:gsLst>
            <a:lin ang="2700000" scaled="1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lvl="0" algn="just">
              <a:buNone/>
              <a:defRPr/>
            </a:pPr>
            <a:r>
              <a:rPr lang="pt-BR" sz="2800" b="1" dirty="0" smtClean="0">
                <a:latin typeface="Arial" charset="0"/>
              </a:rPr>
              <a:t>A concessão de recursos públicos se destina ao atendimento de necessidade coletiva ou interesse público devidamente demonstrado e justificado.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908721"/>
            <a:ext cx="914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Particularidades do FIA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pt-BR" sz="1800" b="0" kern="0" dirty="0" smtClean="0">
                <a:solidFill>
                  <a:srgbClr val="000000"/>
                </a:solidFill>
                <a:latin typeface="Arial" charset="0"/>
              </a:rPr>
              <a:t>(Resolução CONANDA 137 – art. 15)</a:t>
            </a: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04800" y="1988840"/>
            <a:ext cx="85344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 smtClean="0">
                <a:latin typeface="Arial" charset="0"/>
                <a:cs typeface="Times New Roman" charset="0"/>
              </a:rPr>
              <a:t>A </a:t>
            </a:r>
            <a:r>
              <a:rPr lang="pt-BR" sz="2200" b="0" kern="0" dirty="0">
                <a:latin typeface="Arial" charset="0"/>
                <a:cs typeface="Times New Roman" charset="0"/>
              </a:rPr>
              <a:t>transferência sem a deliberação do respectivo Conselho dos Direitos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da Criança </a:t>
            </a:r>
            <a:r>
              <a:rPr lang="pt-BR" sz="2200" b="0" kern="0" dirty="0">
                <a:latin typeface="Arial" charset="0"/>
                <a:cs typeface="Times New Roman" charset="0"/>
              </a:rPr>
              <a:t>e do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Adolescente;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 smtClean="0">
                <a:latin typeface="Arial" charset="0"/>
                <a:cs typeface="Times New Roman" charset="0"/>
              </a:rPr>
              <a:t>Pagamento</a:t>
            </a:r>
            <a:r>
              <a:rPr lang="pt-BR" sz="2200" b="0" kern="0" dirty="0">
                <a:latin typeface="Arial" charset="0"/>
                <a:cs typeface="Times New Roman" charset="0"/>
              </a:rPr>
              <a:t>, manutenção e funcionamento do Conselho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Tutelar;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 smtClean="0">
                <a:latin typeface="Arial" charset="0"/>
                <a:cs typeface="Times New Roman" charset="0"/>
              </a:rPr>
              <a:t>Manutenção </a:t>
            </a:r>
            <a:r>
              <a:rPr lang="pt-BR" sz="2200" b="0" kern="0" dirty="0">
                <a:latin typeface="Arial" charset="0"/>
                <a:cs typeface="Times New Roman" charset="0"/>
              </a:rPr>
              <a:t>e funcionamento dos Conselhos dos Direitos da Criança e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do Adolescente;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 smtClean="0">
                <a:latin typeface="Arial" charset="0"/>
                <a:cs typeface="Times New Roman" charset="0"/>
              </a:rPr>
              <a:t>O </a:t>
            </a:r>
            <a:r>
              <a:rPr lang="pt-BR" sz="2200" b="0" kern="0" dirty="0">
                <a:latin typeface="Arial" charset="0"/>
                <a:cs typeface="Times New Roman" charset="0"/>
              </a:rPr>
              <a:t>financiamento das políticas públicas sociais básicas, em caráter continuado,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e que </a:t>
            </a:r>
            <a:r>
              <a:rPr lang="pt-BR" sz="2200" b="0" kern="0" dirty="0">
                <a:latin typeface="Arial" charset="0"/>
                <a:cs typeface="Times New Roman" charset="0"/>
              </a:rPr>
              <a:t>disponham de fundo específico, nos termos definidos pela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legislação pertinente;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 smtClean="0">
                <a:latin typeface="Arial" charset="0"/>
                <a:cs typeface="Times New Roman" charset="0"/>
              </a:rPr>
              <a:t>Investimentos </a:t>
            </a:r>
            <a:r>
              <a:rPr lang="pt-BR" sz="2200" b="0" kern="0" dirty="0">
                <a:latin typeface="Arial" charset="0"/>
                <a:cs typeface="Times New Roman" charset="0"/>
              </a:rPr>
              <a:t>em aquisição, construção, reforma, manutenção e/ou aluguel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de imóveis </a:t>
            </a:r>
            <a:r>
              <a:rPr lang="pt-BR" sz="2200" b="0" kern="0" dirty="0">
                <a:latin typeface="Arial" charset="0"/>
                <a:cs typeface="Times New Roman" charset="0"/>
              </a:rPr>
              <a:t>públicos e/ou privados, ainda que de uso exclusivo da política da infância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e da </a:t>
            </a:r>
            <a:r>
              <a:rPr lang="pt-BR" sz="2200" b="0" kern="0" dirty="0">
                <a:latin typeface="Arial" charset="0"/>
                <a:cs typeface="Times New Roman" charset="0"/>
              </a:rPr>
              <a:t>adolescência;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endParaRPr kumimoji="0" lang="pt-BR" sz="1200" b="0" i="0" u="none" strike="noStrike" kern="0" cap="none" spc="0" normalizeH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6376" y="908720"/>
            <a:ext cx="1008112" cy="96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444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611560" y="3140968"/>
            <a:ext cx="792088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Aft>
                <a:spcPts val="1200"/>
              </a:spcAft>
              <a:buNone/>
            </a:pP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Os recursos devem ser depositados em </a:t>
            </a:r>
            <a:r>
              <a:rPr lang="pt-BR" sz="2800" kern="0" dirty="0" smtClean="0">
                <a:solidFill>
                  <a:srgbClr val="000000"/>
                </a:solidFill>
                <a:latin typeface="Arial" charset="0"/>
              </a:rPr>
              <a:t>conta bancária específica e vinculada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 e movimentados por </a:t>
            </a:r>
            <a:r>
              <a:rPr lang="pt-BR" sz="2800" kern="0" dirty="0" smtClean="0">
                <a:solidFill>
                  <a:srgbClr val="000000"/>
                </a:solidFill>
                <a:latin typeface="Arial" charset="0"/>
              </a:rPr>
              <a:t>ordem bancária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 ou </a:t>
            </a:r>
            <a:r>
              <a:rPr lang="pt-BR" sz="2800" kern="0" dirty="0" smtClean="0">
                <a:solidFill>
                  <a:srgbClr val="000000"/>
                </a:solidFill>
                <a:latin typeface="Arial" charset="0"/>
              </a:rPr>
              <a:t>transferência eletrônica 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de numerário.</a:t>
            </a:r>
            <a:endParaRPr kumimoji="0" lang="pt-BR" sz="2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0" y="909067"/>
            <a:ext cx="9144000" cy="122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Operacionalização </a:t>
            </a:r>
            <a:r>
              <a:rPr lang="pt-BR" sz="3200" b="1" kern="0" dirty="0" smtClean="0">
                <a:latin typeface="Arial" charset="0"/>
              </a:rPr>
              <a:t>de Subvenções/Auxílios/Contribuições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solidFill>
                  <a:srgbClr val="000000"/>
                </a:solidFill>
                <a:latin typeface="Arial" charset="0"/>
              </a:rPr>
              <a:t>(IN N.TC-14/2012 – Art. 27)</a:t>
            </a: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2118998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04800" y="2852936"/>
            <a:ext cx="853440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Aft>
                <a:spcPts val="1200"/>
              </a:spcAft>
              <a:buNone/>
            </a:pP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A </a:t>
            </a:r>
            <a:r>
              <a:rPr lang="pt-BR" sz="2800" b="0" kern="0" dirty="0" smtClean="0">
                <a:latin typeface="Arial" charset="0"/>
              </a:rPr>
              <a:t>movimentação da conta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sz="2800" b="0" u="sng" kern="0" dirty="0" smtClean="0">
                <a:solidFill>
                  <a:srgbClr val="000000"/>
                </a:solidFill>
                <a:latin typeface="Arial" charset="0"/>
              </a:rPr>
              <a:t>com cheques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 nominais, cruzados e individualizados por credor só serão admitidos quando não for possível por ordem bancária e transferência eletrônica, </a:t>
            </a:r>
            <a:r>
              <a:rPr lang="pt-BR" sz="2800" kern="0" dirty="0" smtClean="0">
                <a:solidFill>
                  <a:srgbClr val="FF0000"/>
                </a:solidFill>
                <a:latin typeface="Arial" charset="0"/>
              </a:rPr>
              <a:t>devendo ser justificado na prestação de contas.</a:t>
            </a:r>
          </a:p>
          <a:p>
            <a:pPr lvl="1" algn="just">
              <a:lnSpc>
                <a:spcPct val="90000"/>
              </a:lnSpc>
              <a:buNone/>
            </a:pPr>
            <a:endParaRPr lang="pt-BR" sz="2800" b="1" u="sng" kern="0" dirty="0" smtClean="0">
              <a:solidFill>
                <a:srgbClr val="000000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None/>
            </a:pPr>
            <a:endParaRPr kumimoji="0" lang="pt-BR" sz="2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0" y="908720"/>
            <a:ext cx="9144000" cy="122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Operacionalização </a:t>
            </a:r>
            <a:r>
              <a:rPr lang="pt-BR" sz="3200" b="1" kern="0" dirty="0" smtClean="0">
                <a:latin typeface="Arial" charset="0"/>
              </a:rPr>
              <a:t>de Subvenções/Auxílios/Contribuições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solidFill>
                  <a:srgbClr val="000000"/>
                </a:solidFill>
                <a:latin typeface="Arial" charset="0"/>
              </a:rPr>
              <a:t>(IN N.TC-14/2012 – Art. 27, Parágrafo Único)</a:t>
            </a: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5176595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23528" y="2924944"/>
            <a:ext cx="856895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Aft>
                <a:spcPts val="1200"/>
              </a:spcAft>
              <a:buNone/>
            </a:pP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A Conta bancária deve ser </a:t>
            </a:r>
            <a:r>
              <a:rPr lang="pt-BR" sz="2800" kern="0" dirty="0" smtClean="0">
                <a:solidFill>
                  <a:srgbClr val="FF0000"/>
                </a:solidFill>
                <a:latin typeface="Arial" charset="0"/>
              </a:rPr>
              <a:t>identificada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 com o </a:t>
            </a:r>
            <a:r>
              <a:rPr lang="pt-BR" sz="2800" u="sng" kern="0" dirty="0" smtClean="0">
                <a:solidFill>
                  <a:srgbClr val="000000"/>
                </a:solidFill>
                <a:latin typeface="Arial" charset="0"/>
              </a:rPr>
              <a:t>nome da entidade recebedora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 acrescida da expressão “subvenção”, “auxílio” ou “contribuição” e do </a:t>
            </a:r>
            <a:r>
              <a:rPr lang="pt-BR" sz="2800" u="sng" kern="0" dirty="0" smtClean="0">
                <a:solidFill>
                  <a:srgbClr val="000000"/>
                </a:solidFill>
                <a:latin typeface="Arial" charset="0"/>
              </a:rPr>
              <a:t>nome da unidade concedente</a:t>
            </a:r>
          </a:p>
          <a:p>
            <a:pPr lvl="1" algn="just">
              <a:lnSpc>
                <a:spcPct val="90000"/>
              </a:lnSpc>
              <a:buNone/>
            </a:pPr>
            <a:endParaRPr kumimoji="0" lang="pt-BR" sz="2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0" y="909067"/>
            <a:ext cx="9144000" cy="122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Operacionalização </a:t>
            </a:r>
            <a:r>
              <a:rPr lang="pt-BR" sz="3200" b="1" kern="0" dirty="0" smtClean="0">
                <a:latin typeface="Arial" charset="0"/>
              </a:rPr>
              <a:t>de Subvenções/Auxílios/Contribuições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solidFill>
                  <a:srgbClr val="000000"/>
                </a:solidFill>
                <a:latin typeface="Arial" charset="0"/>
              </a:rPr>
              <a:t>(IN N.TC-14/2012 – Art. 28)</a:t>
            </a: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212932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23528" y="2708920"/>
            <a:ext cx="856895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Aft>
                <a:spcPts val="1200"/>
              </a:spcAft>
              <a:buNone/>
            </a:pP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Quando o prazo previsto para utilização for superior a 30 (trinta) dias, </a:t>
            </a:r>
            <a:r>
              <a:rPr lang="pt-BR" sz="2800" kern="0" dirty="0" smtClean="0">
                <a:solidFill>
                  <a:srgbClr val="FF0000"/>
                </a:solidFill>
                <a:latin typeface="Arial" charset="0"/>
              </a:rPr>
              <a:t>os recursos devem ser obrigatoriamente aplicados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 em caderneta de </a:t>
            </a:r>
            <a:r>
              <a:rPr lang="pt-BR" sz="2800" b="0" u="sng" kern="0" dirty="0" smtClean="0">
                <a:solidFill>
                  <a:srgbClr val="000000"/>
                </a:solidFill>
                <a:latin typeface="Arial" charset="0"/>
              </a:rPr>
              <a:t>poupança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 ou em fundo de </a:t>
            </a:r>
            <a:r>
              <a:rPr lang="pt-BR" sz="2800" b="0" u="sng" kern="0" dirty="0" smtClean="0">
                <a:solidFill>
                  <a:srgbClr val="000000"/>
                </a:solidFill>
                <a:latin typeface="Arial" charset="0"/>
              </a:rPr>
              <a:t>aplicação financeira de curto prazo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 lastreado em títulos da dívida pública federal</a:t>
            </a:r>
            <a:endParaRPr lang="pt-BR" sz="2800" b="0" u="sng" kern="0" dirty="0" smtClean="0">
              <a:solidFill>
                <a:srgbClr val="000000"/>
              </a:solidFill>
              <a:latin typeface="Arial" charset="0"/>
            </a:endParaRPr>
          </a:p>
          <a:p>
            <a:pPr lvl="1" algn="just">
              <a:lnSpc>
                <a:spcPct val="90000"/>
              </a:lnSpc>
              <a:buNone/>
            </a:pPr>
            <a:endParaRPr kumimoji="0" lang="pt-BR" sz="28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0" y="908720"/>
            <a:ext cx="9144000" cy="122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Operacionalização </a:t>
            </a:r>
            <a:r>
              <a:rPr lang="pt-BR" sz="3200" b="1" kern="0" dirty="0" smtClean="0">
                <a:latin typeface="Arial" charset="0"/>
              </a:rPr>
              <a:t>de Subvenções/Auxílios/Contribuições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pt-BR" sz="1800" b="0" kern="0" dirty="0" smtClean="0">
                <a:solidFill>
                  <a:srgbClr val="000000"/>
                </a:solidFill>
                <a:latin typeface="Arial" charset="0"/>
              </a:rPr>
              <a:t>(IN N.TC-14/2012 – Art. 29)</a:t>
            </a:r>
            <a:endParaRPr kumimoji="0" lang="pt-BR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7751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9512" y="2060848"/>
            <a:ext cx="8496944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COMPARATIVO DOS PROCEDIMENTOS</a:t>
            </a:r>
            <a:r>
              <a:rPr kumimoji="0" lang="pt-BR" sz="64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PARA CONCESSÃO DE RECURSOS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400" u="sng" baseline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(IN-14/2012 x LEI 13.019/2014)</a:t>
            </a:r>
            <a:endParaRPr kumimoji="0" lang="pt-BR" sz="6400" b="1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4300" dirty="0" smtClean="0">
              <a:latin typeface="Arial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41668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323528" y="2492896"/>
            <a:ext cx="2160240" cy="936104"/>
          </a:xfrm>
          <a:prstGeom prst="roundRect">
            <a:avLst/>
          </a:prstGeom>
          <a:gradFill>
            <a:gsLst>
              <a:gs pos="0">
                <a:srgbClr val="5A7B07"/>
              </a:gs>
              <a:gs pos="80000">
                <a:srgbClr val="5A7B07"/>
              </a:gs>
              <a:gs pos="100000">
                <a:srgbClr val="5A7B07"/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LEI MUNICIPAL</a:t>
            </a:r>
          </a:p>
          <a:p>
            <a:pPr algn="ctr">
              <a:buNone/>
            </a:pPr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Geral ou Específica</a:t>
            </a:r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567102832"/>
              </p:ext>
            </p:extLst>
          </p:nvPr>
        </p:nvGraphicFramePr>
        <p:xfrm>
          <a:off x="216024" y="3429000"/>
          <a:ext cx="8820472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909067"/>
            <a:ext cx="9144000" cy="79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Instrução Normativa IN N.TC-14/2012</a:t>
            </a:r>
            <a:endParaRPr lang="pt-BR" sz="3200" b="1" kern="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2101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269928241"/>
              </p:ext>
            </p:extLst>
          </p:nvPr>
        </p:nvGraphicFramePr>
        <p:xfrm>
          <a:off x="216024" y="2348880"/>
          <a:ext cx="8748464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de cantos arredondados 5"/>
          <p:cNvSpPr/>
          <p:nvPr/>
        </p:nvSpPr>
        <p:spPr>
          <a:xfrm>
            <a:off x="467544" y="2132856"/>
            <a:ext cx="2160240" cy="936104"/>
          </a:xfrm>
          <a:prstGeom prst="roundRect">
            <a:avLst/>
          </a:prstGeom>
          <a:gradFill>
            <a:gsLst>
              <a:gs pos="0">
                <a:srgbClr val="5A7B07"/>
              </a:gs>
              <a:gs pos="80000">
                <a:srgbClr val="5A7B07"/>
              </a:gs>
              <a:gs pos="100000">
                <a:srgbClr val="5A7B07"/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LEI MUNICIPAL</a:t>
            </a:r>
          </a:p>
          <a:p>
            <a:pPr algn="ctr">
              <a:buNone/>
            </a:pPr>
            <a:r>
              <a:rPr lang="pt-BR" sz="1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Geral ou Específica</a:t>
            </a:r>
            <a:endParaRPr lang="pt-BR" sz="1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909067"/>
            <a:ext cx="9144000" cy="71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  <a:buNone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Lei 13.019/2014</a:t>
            </a:r>
            <a:endParaRPr lang="pt-BR" sz="3200" b="1" kern="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562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73295"/>
              </p:ext>
            </p:extLst>
          </p:nvPr>
        </p:nvGraphicFramePr>
        <p:xfrm>
          <a:off x="179512" y="980728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ipse 4"/>
          <p:cNvSpPr/>
          <p:nvPr/>
        </p:nvSpPr>
        <p:spPr bwMode="auto">
          <a:xfrm>
            <a:off x="251520" y="5013176"/>
            <a:ext cx="2664296" cy="1440160"/>
          </a:xfrm>
          <a:prstGeom prst="ellipse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609600" marR="0" indent="-609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BR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9043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04800" y="980728"/>
            <a:ext cx="853440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 smtClean="0">
                <a:latin typeface="Arial" charset="0"/>
                <a:cs typeface="Times New Roman" charset="0"/>
              </a:rPr>
              <a:t>Mérito </a:t>
            </a:r>
            <a:r>
              <a:rPr lang="pt-BR" sz="2200" b="0" kern="0" dirty="0">
                <a:latin typeface="Arial" charset="0"/>
                <a:cs typeface="Times New Roman" charset="0"/>
              </a:rPr>
              <a:t>da proposta, em conformidade com a modalidade de parceria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adotada;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 smtClean="0">
                <a:latin typeface="Arial" charset="0"/>
                <a:cs typeface="Times New Roman" charset="0"/>
              </a:rPr>
              <a:t>Identidade </a:t>
            </a:r>
            <a:r>
              <a:rPr lang="pt-BR" sz="2200" b="0" kern="0" dirty="0">
                <a:latin typeface="Arial" charset="0"/>
                <a:cs typeface="Times New Roman" charset="0"/>
              </a:rPr>
              <a:t>e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reciprocidade </a:t>
            </a:r>
            <a:r>
              <a:rPr lang="pt-BR" sz="2200" b="0" kern="0" dirty="0">
                <a:latin typeface="Arial" charset="0"/>
                <a:cs typeface="Times New Roman" charset="0"/>
              </a:rPr>
              <a:t>de interesse das partes na realização, em mútua cooperação, da parceria prevista nesta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Lei;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>
                <a:latin typeface="Arial" charset="0"/>
                <a:cs typeface="Times New Roman" charset="0"/>
              </a:rPr>
              <a:t>viabilidade de sua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execução;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>
                <a:latin typeface="Arial" charset="0"/>
                <a:cs typeface="Times New Roman" charset="0"/>
              </a:rPr>
              <a:t>verificação do cronograma de 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desembolso;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 smtClean="0">
                <a:latin typeface="Arial" charset="0"/>
                <a:cs typeface="Times New Roman" charset="0"/>
              </a:rPr>
              <a:t>descrição de quais serão os meios disponíveis a serem utilizados para a fiscalização da execução da parceria, assim como dos procedimentos que deverão ser adotados para avaliação da execução física e financeira, no cumprimento das metas e objetivos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>
                <a:latin typeface="Arial" charset="0"/>
                <a:cs typeface="Times New Roman" charset="0"/>
              </a:rPr>
              <a:t>da designação do gestor da parceria;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b="0" kern="0" dirty="0">
                <a:latin typeface="Arial" charset="0"/>
                <a:cs typeface="Times New Roman" charset="0"/>
              </a:rPr>
              <a:t>designação da comissão de monitoramento e avaliação da parceria</a:t>
            </a:r>
            <a:r>
              <a:rPr lang="pt-BR" sz="2200" b="0" kern="0" dirty="0" smtClean="0">
                <a:latin typeface="Arial" charset="0"/>
                <a:cs typeface="Times New Roman" charset="0"/>
              </a:rPr>
              <a:t>;</a:t>
            </a:r>
          </a:p>
          <a:p>
            <a:pPr indent="-457200" algn="just">
              <a:lnSpc>
                <a:spcPct val="90000"/>
              </a:lnSpc>
              <a:spcBef>
                <a:spcPts val="552"/>
              </a:spcBef>
              <a:spcAft>
                <a:spcPts val="600"/>
              </a:spcAft>
              <a:buFont typeface="Wingdings" pitchFamily="2" charset="2"/>
              <a:buChar char="ü"/>
            </a:pPr>
            <a:endParaRPr kumimoji="0" lang="pt-BR" sz="1200" b="0" i="0" u="none" strike="noStrike" kern="0" cap="none" spc="0" normalizeH="0" noProof="0" dirty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4158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764704"/>
            <a:ext cx="9144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Valores Concedidos - Evolução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184" y="1612002"/>
            <a:ext cx="8449280" cy="4841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Conector de seta reta 2"/>
          <p:cNvCxnSpPr/>
          <p:nvPr/>
        </p:nvCxnSpPr>
        <p:spPr bwMode="auto">
          <a:xfrm flipV="1">
            <a:off x="2555776" y="2204864"/>
            <a:ext cx="4680520" cy="72008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CaixaDeTexto 6"/>
          <p:cNvSpPr txBox="1"/>
          <p:nvPr/>
        </p:nvSpPr>
        <p:spPr>
          <a:xfrm>
            <a:off x="6646529" y="2276872"/>
            <a:ext cx="1237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pt-B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+45,6%</a:t>
            </a:r>
            <a:endParaRPr lang="pt-B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1042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685800" y="1814959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None/>
            </a:pPr>
            <a:r>
              <a:rPr lang="pt-BR" sz="4200" kern="0" dirty="0" smtClean="0">
                <a:latin typeface="Arial" charset="0"/>
              </a:rPr>
              <a:t>MUITO OBRIGADO!</a:t>
            </a:r>
            <a:endParaRPr lang="pt-BR" sz="4200" kern="0" dirty="0"/>
          </a:p>
        </p:txBody>
      </p:sp>
      <p:sp>
        <p:nvSpPr>
          <p:cNvPr id="4" name="Rectangle 13"/>
          <p:cNvSpPr txBox="1">
            <a:spLocks noChangeArrowheads="1"/>
          </p:cNvSpPr>
          <p:nvPr/>
        </p:nvSpPr>
        <p:spPr>
          <a:xfrm>
            <a:off x="616024" y="4149080"/>
            <a:ext cx="7772400" cy="2016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Moisés Hoegenn</a:t>
            </a:r>
            <a:b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Auditor Fiscal de Controle Externo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lang="pt-BR" dirty="0" smtClean="0">
                <a:latin typeface="Arial" charset="0"/>
                <a:ea typeface="+mj-ea"/>
                <a:cs typeface="+mj-cs"/>
              </a:rPr>
              <a:t>Diretor de Controle dos Municípios</a:t>
            </a: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pt-BR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moises.hoegenn@tce.sc.gov.br</a:t>
            </a:r>
            <a:endParaRPr kumimoji="0" lang="pt-BR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3508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5800" y="908720"/>
            <a:ext cx="7772400" cy="576064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buNone/>
            </a:pPr>
            <a:r>
              <a:rPr lang="pt-BR" kern="0" dirty="0" smtClean="0">
                <a:latin typeface="Arial" charset="0"/>
              </a:rPr>
              <a:t>ROTEIRO DA APRESENTAÇÃO</a:t>
            </a:r>
            <a:endParaRPr lang="pt-BR" kern="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395536" y="1700808"/>
            <a:ext cx="8496944" cy="46805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just">
              <a:buFont typeface="Arial" pitchFamily="34" charset="0"/>
              <a:buChar char="•"/>
            </a:pPr>
            <a:r>
              <a:rPr lang="pt-BR" kern="0" dirty="0" smtClean="0">
                <a:latin typeface="Arial" pitchFamily="34" charset="0"/>
                <a:cs typeface="Arial" pitchFamily="34" charset="0"/>
              </a:rPr>
              <a:t>Destaques da IN N.TC-14/2012 e </a:t>
            </a:r>
            <a:r>
              <a:rPr lang="pt-BR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Lei 13.019/2014</a:t>
            </a:r>
          </a:p>
          <a:p>
            <a:pPr marL="0" indent="0" algn="just">
              <a:buNone/>
            </a:pPr>
            <a:endParaRPr lang="pt-BR" sz="1000" kern="0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pt-BR" sz="2200" b="0" kern="0" dirty="0" smtClean="0">
                <a:latin typeface="Arial" pitchFamily="34" charset="0"/>
                <a:cs typeface="Arial" pitchFamily="34" charset="0"/>
              </a:rPr>
              <a:t>Responsáveis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pt-BR" sz="2200" b="0" kern="0" dirty="0" smtClean="0">
                <a:latin typeface="Arial" pitchFamily="34" charset="0"/>
                <a:cs typeface="Arial" pitchFamily="34" charset="0"/>
              </a:rPr>
              <a:t>Tipos de Recursos Concedidos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pt-BR" sz="2200" b="0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Tipos de Parcerias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pt-BR" sz="2200" b="0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Encaminhamento da Proposta de Parceria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pt-BR" sz="2200" b="0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Órgãos Consultivos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pt-BR" sz="2200" b="0" kern="0" dirty="0">
                <a:latin typeface="Arial" pitchFamily="34" charset="0"/>
                <a:cs typeface="Arial" pitchFamily="34" charset="0"/>
              </a:rPr>
              <a:t>Requisitos para a Concessão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pt-BR" sz="2200" kern="0" dirty="0">
                <a:solidFill>
                  <a:srgbClr val="FF6600"/>
                </a:solidFill>
                <a:latin typeface="Arial" pitchFamily="34" charset="0"/>
                <a:cs typeface="Arial" pitchFamily="34" charset="0"/>
              </a:rPr>
              <a:t>Particularidades do FIA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pt-BR" sz="2200" b="0" kern="0" dirty="0">
                <a:latin typeface="Arial" pitchFamily="34" charset="0"/>
                <a:cs typeface="Arial" pitchFamily="34" charset="0"/>
              </a:rPr>
              <a:t>Operacionalização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pt-BR" sz="2200" b="0" kern="0" dirty="0">
                <a:latin typeface="Arial" pitchFamily="34" charset="0"/>
                <a:cs typeface="Arial" pitchFamily="34" charset="0"/>
              </a:rPr>
              <a:t>Vedações</a:t>
            </a: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pt-BR" sz="2200" b="0" kern="0" dirty="0">
                <a:latin typeface="Arial" pitchFamily="34" charset="0"/>
                <a:cs typeface="Arial" pitchFamily="34" charset="0"/>
              </a:rPr>
              <a:t>Obrigação de Prestar </a:t>
            </a:r>
            <a:r>
              <a:rPr lang="pt-BR" sz="2200" b="0" kern="0" dirty="0" smtClean="0">
                <a:latin typeface="Arial" pitchFamily="34" charset="0"/>
                <a:cs typeface="Arial" pitchFamily="34" charset="0"/>
              </a:rPr>
              <a:t>Contas</a:t>
            </a:r>
            <a:endParaRPr lang="pt-BR" sz="2200" b="0" kern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131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997099"/>
            <a:ext cx="9144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Responsáveis</a:t>
            </a:r>
          </a:p>
          <a:p>
            <a:pPr lvl="0" algn="ctr">
              <a:spcBef>
                <a:spcPct val="0"/>
              </a:spcBef>
              <a:buNone/>
            </a:pPr>
            <a:r>
              <a:rPr lang="pt-BR" sz="1800" b="0" kern="0" noProof="0" dirty="0" smtClean="0">
                <a:latin typeface="Arial" charset="0"/>
                <a:ea typeface="+mj-ea"/>
                <a:cs typeface="+mj-cs"/>
              </a:rPr>
              <a:t>(IN N.TC-14/2012 - Art.</a:t>
            </a: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1º, §2º, I)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11560" y="2420888"/>
            <a:ext cx="8102352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pt-BR" sz="28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Times New Roman" charset="0"/>
              </a:rPr>
              <a:t> Autoridade Admi</a:t>
            </a:r>
            <a:r>
              <a:rPr lang="pt-BR" sz="2800" kern="0" dirty="0" smtClean="0">
                <a:latin typeface="Arial" charset="0"/>
              </a:rPr>
              <a:t>nistrativa Competente</a:t>
            </a:r>
            <a:endParaRPr kumimoji="0" lang="pt-BR" sz="2800" i="0" u="sng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  <a:p>
            <a:pPr algn="just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kern="0" dirty="0" smtClean="0">
                <a:latin typeface="Arial" charset="0"/>
              </a:rPr>
              <a:t> PF beneficiária 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kern="0" dirty="0" smtClean="0">
                <a:latin typeface="Arial" charset="0"/>
              </a:rPr>
              <a:t> Representante legal de PJ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kern="0" dirty="0" smtClean="0">
                <a:latin typeface="Arial" charset="0"/>
                <a:cs typeface="Times New Roman" charset="0"/>
              </a:rPr>
              <a:t> PJ de direito privado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kern="0" dirty="0" smtClean="0">
                <a:latin typeface="Arial" charset="0"/>
              </a:rPr>
              <a:t> Demais agentes públicos envolvidos</a:t>
            </a:r>
            <a:endParaRPr kumimoji="0" lang="pt-BR" sz="28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Times New Roman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980728"/>
            <a:ext cx="9144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Responsáveis</a:t>
            </a:r>
          </a:p>
          <a:p>
            <a:pPr lvl="0" algn="ctr">
              <a:spcBef>
                <a:spcPct val="0"/>
              </a:spcBef>
              <a:buNone/>
            </a:pPr>
            <a:r>
              <a:rPr lang="pt-BR" sz="1800" b="0" kern="0" noProof="0" dirty="0" smtClean="0">
                <a:latin typeface="Arial" charset="0"/>
                <a:ea typeface="+mj-ea"/>
                <a:cs typeface="+mj-cs"/>
              </a:rPr>
              <a:t>(IN N.TC-14/2012 - Art. </a:t>
            </a: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1º, §3º e 4º) </a:t>
            </a:r>
          </a:p>
        </p:txBody>
      </p:sp>
      <p:sp>
        <p:nvSpPr>
          <p:cNvPr id="5" name="Retângulo 4"/>
          <p:cNvSpPr/>
          <p:nvPr/>
        </p:nvSpPr>
        <p:spPr>
          <a:xfrm>
            <a:off x="467544" y="2485579"/>
            <a:ext cx="8136904" cy="954107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t-BR" sz="2800" b="1" kern="0" dirty="0" smtClean="0">
                <a:solidFill>
                  <a:srgbClr val="FF0000"/>
                </a:solidFill>
                <a:latin typeface="Arial" charset="0"/>
              </a:rPr>
              <a:t>Respondem solidariamente por dano causado ao erário</a:t>
            </a:r>
            <a:endParaRPr lang="pt-BR" sz="2800" dirty="0"/>
          </a:p>
        </p:txBody>
      </p:sp>
      <p:sp>
        <p:nvSpPr>
          <p:cNvPr id="6" name="Retângulo 5"/>
          <p:cNvSpPr/>
          <p:nvPr/>
        </p:nvSpPr>
        <p:spPr>
          <a:xfrm>
            <a:off x="467544" y="3782070"/>
            <a:ext cx="8136904" cy="128650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t-BR" sz="2800" b="1" kern="0" dirty="0" smtClean="0">
                <a:solidFill>
                  <a:srgbClr val="FF0000"/>
                </a:solidFill>
                <a:latin typeface="Arial" charset="0"/>
              </a:rPr>
              <a:t>Ficam sujeitos às disposições da Lei Federal nº 12.527 de 18/11/2011</a:t>
            </a:r>
          </a:p>
          <a:p>
            <a:pPr algn="ctr">
              <a:buNone/>
            </a:pPr>
            <a:r>
              <a:rPr lang="pt-BR" sz="1800" b="1" kern="0" dirty="0" smtClean="0">
                <a:solidFill>
                  <a:srgbClr val="FF0000"/>
                </a:solidFill>
                <a:latin typeface="Arial" charset="0"/>
              </a:rPr>
              <a:t>Informações de recebimento e destinação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2216945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908720"/>
            <a:ext cx="9144000" cy="831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Tipos de Recursos Concedidos</a:t>
            </a:r>
          </a:p>
          <a:p>
            <a:pPr lvl="0" algn="ctr">
              <a:spcBef>
                <a:spcPct val="0"/>
              </a:spcBef>
              <a:buNone/>
            </a:pPr>
            <a:r>
              <a:rPr lang="pt-BR" sz="1800" b="0" kern="0" noProof="0" dirty="0" smtClean="0">
                <a:latin typeface="Arial" charset="0"/>
                <a:ea typeface="+mj-ea"/>
                <a:cs typeface="+mj-cs"/>
              </a:rPr>
              <a:t>(IN N.TC-14/2012 - Art. </a:t>
            </a: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1º, §2º, II) 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95536" y="2780928"/>
            <a:ext cx="835292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kern="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Subvenções (Sociais e Econômicas)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charset="0"/>
              </a:rPr>
              <a:t> Auxílios</a:t>
            </a:r>
          </a:p>
          <a:p>
            <a:pPr algn="just">
              <a:lnSpc>
                <a:spcPct val="9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BR" sz="2800" b="0" kern="0" dirty="0" smtClean="0">
                <a:solidFill>
                  <a:srgbClr val="000000"/>
                </a:solidFill>
                <a:latin typeface="Arial" charset="0"/>
              </a:rPr>
              <a:t> Contribuições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</a:pPr>
            <a:r>
              <a:rPr kumimoji="0" lang="pt-B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charset="0"/>
              </a:rPr>
              <a:t> Outros (Adiantamentos,</a:t>
            </a:r>
            <a:r>
              <a:rPr kumimoji="0" lang="pt-BR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Times New Roman" charset="0"/>
              </a:rPr>
              <a:t> Diárias, Tr. Voluntárias)</a:t>
            </a:r>
            <a:endParaRPr kumimoji="0" lang="pt-B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8329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980728"/>
            <a:ext cx="91440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Subvenções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(Lei nº 4.320/64 - Arts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12 </a:t>
            </a:r>
            <a:r>
              <a:rPr lang="pt-BR" sz="1800" b="0" kern="0" dirty="0" smtClean="0">
                <a:latin typeface="Arial" charset="0"/>
              </a:rPr>
              <a:t>§ 3º e 16-19 </a:t>
            </a:r>
            <a:r>
              <a:rPr lang="pt-BR" sz="1800" b="0" kern="0" dirty="0" smtClean="0">
                <a:latin typeface="Arial" charset="0"/>
                <a:ea typeface="+mj-ea"/>
                <a:cs typeface="+mj-cs"/>
              </a:rPr>
              <a:t>/ IN N.TC-14/2012 - Art</a:t>
            </a:r>
            <a:r>
              <a:rPr kumimoji="0" lang="pt-BR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. 25)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39552" y="5445224"/>
            <a:ext cx="8064896" cy="84772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800" b="1" kern="0" dirty="0" smtClean="0">
                <a:solidFill>
                  <a:srgbClr val="FF0000"/>
                </a:solidFill>
                <a:latin typeface="Arial" charset="0"/>
                <a:ea typeface="+mj-ea"/>
                <a:cs typeface="+mj-cs"/>
              </a:rPr>
              <a:t>Despesas de Custeio</a:t>
            </a:r>
            <a:endParaRPr kumimoji="0" lang="pt-BR" sz="280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pic>
        <p:nvPicPr>
          <p:cNvPr id="4" name="Picture 2" descr="http://t2.gstatic.com/images?q=tbn:ANd9GcQvPrU6JQCWNjp9uy_d9fT8CTVZP5EydDavpq9ctKEweG0q3wl3Tm3xKly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66" y="2773849"/>
            <a:ext cx="2419350" cy="1885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860032" y="2629833"/>
            <a:ext cx="4176464" cy="2016224"/>
          </a:xfrm>
          <a:prstGeom prst="rect">
            <a:avLst/>
          </a:prstGeom>
          <a:gradFill>
            <a:gsLst>
              <a:gs pos="0">
                <a:srgbClr val="92D050"/>
              </a:gs>
              <a:gs pos="80000">
                <a:srgbClr val="5A7B07"/>
              </a:gs>
              <a:gs pos="84000">
                <a:srgbClr val="5A7B07"/>
              </a:gs>
              <a:gs pos="100000">
                <a:srgbClr val="5A7B07"/>
              </a:gs>
            </a:gsLst>
          </a:gra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200" b="1" kern="0" dirty="0" smtClean="0">
                <a:latin typeface="Arial" charset="0"/>
                <a:ea typeface="+mj-ea"/>
                <a:cs typeface="+mj-cs"/>
              </a:rPr>
              <a:t>Entidade sem fins lucrativos: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200" b="1" kern="0" dirty="0" smtClean="0">
                <a:latin typeface="Arial" charset="0"/>
                <a:ea typeface="+mj-ea"/>
                <a:cs typeface="+mj-cs"/>
              </a:rPr>
              <a:t>Assistência Social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200" b="1" kern="0" dirty="0" smtClean="0">
                <a:latin typeface="Arial" charset="0"/>
                <a:ea typeface="+mj-ea"/>
                <a:cs typeface="+mj-cs"/>
              </a:rPr>
              <a:t>Médica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200" b="1" kern="0" dirty="0" smtClean="0">
                <a:latin typeface="Arial" charset="0"/>
                <a:ea typeface="+mj-ea"/>
                <a:cs typeface="+mj-cs"/>
              </a:rPr>
              <a:t>Educacional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t-BR" sz="2200" b="1" kern="0" dirty="0" smtClean="0">
                <a:latin typeface="Arial" charset="0"/>
                <a:ea typeface="+mj-ea"/>
                <a:cs typeface="+mj-cs"/>
              </a:rPr>
              <a:t>Cultural</a:t>
            </a:r>
          </a:p>
        </p:txBody>
      </p:sp>
      <p:sp>
        <p:nvSpPr>
          <p:cNvPr id="6" name="Seta para a direita 5"/>
          <p:cNvSpPr/>
          <p:nvPr/>
        </p:nvSpPr>
        <p:spPr>
          <a:xfrm>
            <a:off x="3491880" y="3853969"/>
            <a:ext cx="864096" cy="504056"/>
          </a:xfrm>
          <a:prstGeom prst="rightArrow">
            <a:avLst/>
          </a:prstGeom>
          <a:solidFill>
            <a:srgbClr val="99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Seta em curva para a direita 6"/>
          <p:cNvSpPr/>
          <p:nvPr/>
        </p:nvSpPr>
        <p:spPr>
          <a:xfrm rot="5400000">
            <a:off x="3527884" y="2538191"/>
            <a:ext cx="576065" cy="1368152"/>
          </a:xfrm>
          <a:prstGeom prst="curv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195736" y="234888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1800" dirty="0" smtClean="0"/>
              <a:t>CONTRAPRESTAÇÃO</a:t>
            </a:r>
            <a:endParaRPr lang="pt-BR" sz="18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987824" y="45811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pt-BR" sz="1800" dirty="0" smtClean="0"/>
              <a:t>RECURSOS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9875617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t-BR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609600" marR="0" indent="-6096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t-BR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7236</TotalTime>
  <Words>1910</Words>
  <Application>Microsoft Office PowerPoint</Application>
  <PresentationFormat>Apresentação na tela (4:3)</PresentationFormat>
  <Paragraphs>236</Paragraphs>
  <Slides>40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7" baseType="lpstr">
      <vt:lpstr>SimSun</vt:lpstr>
      <vt:lpstr>Arial</vt:lpstr>
      <vt:lpstr>Calibri</vt:lpstr>
      <vt:lpstr>Tahoma</vt:lpstr>
      <vt:lpstr>Times New Roman</vt:lpstr>
      <vt:lpstr>Wingdings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TCSC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Mister Kormick</dc:creator>
  <cp:lastModifiedBy>MARCOS ANDRE ALVES MONTEIRO</cp:lastModifiedBy>
  <cp:revision>692</cp:revision>
  <dcterms:created xsi:type="dcterms:W3CDTF">2002-04-17T16:51:02Z</dcterms:created>
  <dcterms:modified xsi:type="dcterms:W3CDTF">2016-11-23T18:05:51Z</dcterms:modified>
</cp:coreProperties>
</file>