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3" r:id="rId3"/>
    <p:sldId id="273" r:id="rId4"/>
    <p:sldId id="287" r:id="rId5"/>
    <p:sldId id="280" r:id="rId6"/>
    <p:sldId id="264" r:id="rId7"/>
    <p:sldId id="281" r:id="rId8"/>
    <p:sldId id="265" r:id="rId9"/>
    <p:sldId id="278" r:id="rId10"/>
    <p:sldId id="269" r:id="rId11"/>
    <p:sldId id="262" r:id="rId12"/>
    <p:sldId id="259" r:id="rId13"/>
    <p:sldId id="270" r:id="rId14"/>
    <p:sldId id="260" r:id="rId15"/>
    <p:sldId id="282" r:id="rId16"/>
    <p:sldId id="283" r:id="rId17"/>
    <p:sldId id="284" r:id="rId18"/>
    <p:sldId id="285" r:id="rId19"/>
    <p:sldId id="286" r:id="rId20"/>
    <p:sldId id="275" r:id="rId21"/>
  </p:sldIdLst>
  <p:sldSz cx="12192000" cy="6858000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brina Maddalozzo Pivatto" initials="SMP" lastIdx="1" clrIdx="0">
    <p:extLst>
      <p:ext uri="{19B8F6BF-5375-455C-9EA6-DF929625EA0E}">
        <p15:presenceInfo xmlns:p15="http://schemas.microsoft.com/office/powerpoint/2012/main" userId="S-1-5-21-2111925415-1864448222-1547373570-25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CA2F-1908-49A1-9A73-14D8732FE5E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F898E-EA45-4F69-9900-97B72D11EB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32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D06E-2F99-41A5-AED1-22850E82F362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2D6CE-EEE2-49B5-9CFF-63DF39826C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82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30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74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78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45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19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74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03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82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6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43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56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D4E2-BC5B-484B-B4ED-AEE0ECC56DF1}" type="datetimeFigureOut">
              <a:rPr lang="pt-BR" smtClean="0"/>
              <a:t>19/11/2018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9EF9F-50E4-4FA8-9E06-045174EB33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48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ce.sc.gov.br/sites/default/files/field/image/e-Banner%20TCE%20Educa%C3%A7%C3%A3o%20376x254%20_%20inscricoes%20abertas.jpg">
            <a:extLst>
              <a:ext uri="{FF2B5EF4-FFF2-40B4-BE49-F238E27FC236}">
                <a16:creationId xmlns:a16="http://schemas.microsoft.com/office/drawing/2014/main" id="{FF1A398E-9A79-4CA2-82EA-2A3F36848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78" y="77008"/>
            <a:ext cx="9922909" cy="670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92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426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59224" y="1855694"/>
            <a:ext cx="98791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Vinculação dos planos municipais de educação com os orçamentos municipais </a:t>
            </a:r>
          </a:p>
        </p:txBody>
      </p:sp>
    </p:spTree>
    <p:extLst>
      <p:ext uri="{BB962C8B-B14F-4D97-AF65-F5344CB8AC3E}">
        <p14:creationId xmlns:p14="http://schemas.microsoft.com/office/powerpoint/2010/main" val="256514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481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484328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3200" dirty="0"/>
              <a:t>Questionário</a:t>
            </a:r>
          </a:p>
          <a:p>
            <a:pPr>
              <a:spcBef>
                <a:spcPct val="0"/>
              </a:spcBef>
              <a:defRPr/>
            </a:pPr>
            <a:endParaRPr lang="pt-BR" sz="4000" dirty="0"/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sz="2800" dirty="0"/>
              <a:t>Haverá um comunicado da DMU informando como o questionário deverá ser encaminhado ao TCE. </a:t>
            </a:r>
          </a:p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98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6925" y="0"/>
            <a:ext cx="691277" cy="123526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1135" y="1471706"/>
            <a:ext cx="9356399" cy="5386294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64608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1514" y="0"/>
            <a:ext cx="691277" cy="1235261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00"/>
                    </a14:imgEffect>
                    <a14:imgEffect>
                      <a14:brightnessContrast bright="-2000"/>
                    </a14:imgEffect>
                  </a14:imgLayer>
                </a14:imgProps>
              </a:ext>
            </a:extLst>
          </a:blip>
          <a:srcRect b="34063"/>
          <a:stretch/>
        </p:blipFill>
        <p:spPr>
          <a:xfrm>
            <a:off x="412463" y="1413163"/>
            <a:ext cx="10969051" cy="52203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20961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092" y="71927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8"/>
            <a:ext cx="10492965" cy="46613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3200" dirty="0"/>
              <a:t>Questionário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sz="2800" dirty="0"/>
              <a:t>Preencha o questionário seguindo todas as etapas.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pt-BR" sz="2800" dirty="0"/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pt-BR" sz="2800" dirty="0"/>
              <a:t>O questionário será disponibilizado em XX/XX/2019 e poderá ser preenchido até XX/XX/2019.</a:t>
            </a:r>
          </a:p>
        </p:txBody>
      </p:sp>
    </p:spTree>
    <p:extLst>
      <p:ext uri="{BB962C8B-B14F-4D97-AF65-F5344CB8AC3E}">
        <p14:creationId xmlns:p14="http://schemas.microsoft.com/office/powerpoint/2010/main" val="3286245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426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59224" y="1855694"/>
            <a:ext cx="98791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Recursos destinados à Educação e os Percentuais Mínimos Fixados Pela Constituição Federal e Lei do FUNDEB</a:t>
            </a:r>
          </a:p>
        </p:txBody>
      </p:sp>
    </p:spTree>
    <p:extLst>
      <p:ext uri="{BB962C8B-B14F-4D97-AF65-F5344CB8AC3E}">
        <p14:creationId xmlns:p14="http://schemas.microsoft.com/office/powerpoint/2010/main" val="3365315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092" y="71927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8"/>
            <a:ext cx="10492965" cy="46613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3200" dirty="0"/>
              <a:t>APLICAÇÃO DO PERCENTUAL MÍNIMO ESTABELECIDO PELA CONSTITUIÇÃO FEDERAL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  <a:p>
            <a:pPr>
              <a:spcBef>
                <a:spcPct val="0"/>
              </a:spcBef>
              <a:defRPr/>
            </a:pPr>
            <a:r>
              <a:rPr lang="pt-BR" sz="2000" dirty="0"/>
              <a:t>- Mínimo de 25% proveniente de impostos, compreendida a proveniente de transferências, em gastos com Manutenção e Desenvolvimento do Ensino – art. 212 da Constituição Federal.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  <a:p>
            <a:pPr>
              <a:spcBef>
                <a:spcPct val="0"/>
              </a:spcBef>
              <a:defRPr/>
            </a:pPr>
            <a:r>
              <a:rPr lang="pt-BR" sz="3200" dirty="0"/>
              <a:t>O descumprimento pode ensejar a emissão de Parecer Prévio pela rejeição das Contas Anuais de Prefeito.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20175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092" y="71927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8"/>
            <a:ext cx="10492965" cy="46613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3200" dirty="0"/>
              <a:t>APLICAÇÃO DOS RECURSOS DO FUNDEB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r>
              <a:rPr lang="pt-BR" sz="2000" dirty="0"/>
              <a:t>Mínimo de 60% dos recursos oriundos do FUNDEB na remuneração dos profissionais do magistério em efetivo exercício – art. 60, XII, do Ato das Disposições Constitucionais Transitórias - ADCT c/c art. 22 da Lei nº 11.494/07;</a:t>
            </a:r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r>
              <a:rPr lang="pt-BR" sz="2000" dirty="0"/>
              <a:t>Mínimo de 95% dos recursos oriundos do FUNDEB (no exercício financeiro em que forem creditados), em despesas com Manutenção e Desenvolvimento da Educação Básica – art. 21 da Lei nº 11.494/07.</a:t>
            </a:r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r>
              <a:rPr lang="pt-BR" sz="2000" dirty="0"/>
              <a:t>Utilização dos recursos do FUNDEB, no exercício seguinte ao do recebimento e mediante abertura de crédito adicional - artigo 21, § 2º da Lei nº 11.494/2007.</a:t>
            </a:r>
          </a:p>
          <a:p>
            <a:pPr marL="457200" indent="-457200">
              <a:spcBef>
                <a:spcPct val="0"/>
              </a:spcBef>
              <a:buFontTx/>
              <a:buChar char="-"/>
              <a:defRPr/>
            </a:pPr>
            <a:endParaRPr lang="pt-BR" sz="2000" dirty="0"/>
          </a:p>
          <a:p>
            <a:pPr>
              <a:spcBef>
                <a:spcPct val="0"/>
              </a:spcBef>
              <a:defRPr/>
            </a:pPr>
            <a:r>
              <a:rPr lang="pt-BR" sz="2800" dirty="0"/>
              <a:t>O descumprimento pode ensejar a emissão de Parecer Prévio pela rejeição das Contas Anuais de Prefeito.</a:t>
            </a:r>
            <a:endParaRPr lang="pt-BR" sz="2400" dirty="0"/>
          </a:p>
          <a:p>
            <a:pPr>
              <a:spcBef>
                <a:spcPct val="0"/>
              </a:spcBef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030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426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59224" y="1855694"/>
            <a:ext cx="98791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Validação das informações encaminhadas ao SIOPE pelos Tribunais de Contas</a:t>
            </a:r>
          </a:p>
        </p:txBody>
      </p:sp>
    </p:spTree>
    <p:extLst>
      <p:ext uri="{BB962C8B-B14F-4D97-AF65-F5344CB8AC3E}">
        <p14:creationId xmlns:p14="http://schemas.microsoft.com/office/powerpoint/2010/main" val="1409010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092" y="71927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8"/>
            <a:ext cx="10492965" cy="46613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pt-BR" sz="3200" dirty="0"/>
              <a:t>ACORDO DE COOPERAÇÃO TÉCNICA Nº 2/2017 – FNE, ATRICON E IRB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  <a:p>
            <a:pPr>
              <a:spcBef>
                <a:spcPct val="0"/>
              </a:spcBef>
              <a:defRPr/>
            </a:pPr>
            <a:r>
              <a:rPr lang="pt-BR" sz="2800" dirty="0"/>
              <a:t>Estabelecimento de ações relativas à criação e utilização do módulo de controle externo (MCE) para validação dos dados constantes do Sistema de Informações sobre Orçamentos Públicos em Educação- SIOPE pelos Tribunais de Contas dos Estados, Distrito Federal e Municípios, quando houver, mediante adesão.</a:t>
            </a:r>
          </a:p>
          <a:p>
            <a:pPr>
              <a:spcBef>
                <a:spcPct val="0"/>
              </a:spcBef>
              <a:defRPr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2067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3548" y="71928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15389" y="1911927"/>
            <a:ext cx="103825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Controle Externo de Políticas Públicas de Educação:</a:t>
            </a:r>
          </a:p>
          <a:p>
            <a:pPr algn="ctr"/>
            <a:endParaRPr lang="pt-BR" sz="4800" b="1" dirty="0"/>
          </a:p>
          <a:p>
            <a:pPr algn="ctr"/>
            <a:r>
              <a:rPr lang="pt-BR" sz="4800" b="1" dirty="0"/>
              <a:t>agenda prioritária da Corte de Contas catarinense</a:t>
            </a:r>
          </a:p>
          <a:p>
            <a:pPr algn="ctr"/>
            <a:r>
              <a:rPr lang="pt-BR" sz="3200" b="1" dirty="0"/>
              <a:t>(Plano de Ação TCE Educação – Portaria TC 374/2018)</a:t>
            </a:r>
            <a:endParaRPr lang="pt-BR" sz="3200" dirty="0"/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72847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43" y="-695302"/>
            <a:ext cx="11918713" cy="8248603"/>
          </a:xfrm>
          <a:prstGeom prst="rect">
            <a:avLst/>
          </a:prstGeom>
        </p:spPr>
      </p:pic>
      <p:sp>
        <p:nvSpPr>
          <p:cNvPr id="14" name="Título 4">
            <a:extLst>
              <a:ext uri="{FF2B5EF4-FFF2-40B4-BE49-F238E27FC236}">
                <a16:creationId xmlns:a16="http://schemas.microsoft.com/office/drawing/2014/main" id="{61BBDB4B-7043-4154-95E7-175BC71EC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1076" y="1320220"/>
            <a:ext cx="7772400" cy="1470025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pt-BR" altLang="pt-BR" b="1" dirty="0">
                <a:latin typeface="Arial" charset="0"/>
              </a:rPr>
              <a:t>MUITO OBRIGADO</a:t>
            </a:r>
            <a:r>
              <a:rPr lang="pt-BR" altLang="pt-BR" b="1" dirty="0">
                <a:solidFill>
                  <a:schemeClr val="bg1"/>
                </a:solidFill>
                <a:latin typeface="Arial" charset="0"/>
              </a:rPr>
              <a:t>!</a:t>
            </a:r>
            <a:endParaRPr lang="pt-BR" altLang="pt-BR" b="1" dirty="0">
              <a:solidFill>
                <a:schemeClr val="bg1"/>
              </a:solidFill>
            </a:endParaRPr>
          </a:p>
        </p:txBody>
      </p:sp>
      <p:sp>
        <p:nvSpPr>
          <p:cNvPr id="16" name="Subtítulo 5">
            <a:extLst>
              <a:ext uri="{FF2B5EF4-FFF2-40B4-BE49-F238E27FC236}">
                <a16:creationId xmlns:a16="http://schemas.microsoft.com/office/drawing/2014/main" id="{8A629B63-92E4-43B0-8CFE-A7C52C1E2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2478" y="3137896"/>
            <a:ext cx="6400800" cy="1416143"/>
          </a:xfrm>
        </p:spPr>
        <p:txBody>
          <a:bodyPr/>
          <a:lstStyle/>
          <a:p>
            <a:r>
              <a:rPr lang="pt-B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MOISÉS HOEGENN</a:t>
            </a:r>
            <a:r>
              <a:rPr lang="pt-B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pt-BR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Auditor Fiscal de Controle Externo</a:t>
            </a:r>
            <a:b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Diretor da DMU</a:t>
            </a:r>
          </a:p>
          <a:p>
            <a:endParaRPr lang="pt-BR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FD51DBF-F175-4D36-B186-7B778F81AA25}"/>
              </a:ext>
            </a:extLst>
          </p:cNvPr>
          <p:cNvSpPr txBox="1"/>
          <p:nvPr/>
        </p:nvSpPr>
        <p:spPr>
          <a:xfrm>
            <a:off x="1978462" y="492617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pt-BR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E-mail: dmu@tce.sc.gov.br</a:t>
            </a:r>
          </a:p>
          <a:p>
            <a:pPr algn="ctr">
              <a:defRPr/>
            </a:pPr>
            <a:r>
              <a:rPr lang="pt-BR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(48) 3221-3764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9F03EBF3-4C89-4982-97DE-2634075D6D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2092" y="71927"/>
            <a:ext cx="691277" cy="123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5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7373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5" name="Retângulo Arredondado 4"/>
          <p:cNvSpPr/>
          <p:nvPr/>
        </p:nvSpPr>
        <p:spPr>
          <a:xfrm>
            <a:off x="255390" y="1387739"/>
            <a:ext cx="4621877" cy="9779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dirty="0">
                <a:solidFill>
                  <a:schemeClr val="tx1"/>
                </a:solidFill>
              </a:rPr>
              <a:t>Constituição Federal, Art. 214</a:t>
            </a:r>
          </a:p>
        </p:txBody>
      </p:sp>
      <p:sp>
        <p:nvSpPr>
          <p:cNvPr id="8" name="Retângulo Arredondado 7"/>
          <p:cNvSpPr/>
          <p:nvPr/>
        </p:nvSpPr>
        <p:spPr>
          <a:xfrm>
            <a:off x="6320325" y="1714765"/>
            <a:ext cx="4621877" cy="10269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dirty="0">
                <a:solidFill>
                  <a:schemeClr val="tx1"/>
                </a:solidFill>
              </a:rPr>
              <a:t>Lei (federal) nº 13.005/2014</a:t>
            </a:r>
          </a:p>
        </p:txBody>
      </p:sp>
      <p:sp>
        <p:nvSpPr>
          <p:cNvPr id="9" name="Retângulo Arredondado 8"/>
          <p:cNvSpPr/>
          <p:nvPr/>
        </p:nvSpPr>
        <p:spPr>
          <a:xfrm>
            <a:off x="255390" y="2712763"/>
            <a:ext cx="4642212" cy="10406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800" dirty="0">
                <a:solidFill>
                  <a:schemeClr val="tx1"/>
                </a:solidFill>
              </a:rPr>
              <a:t>Resolução</a:t>
            </a:r>
            <a:r>
              <a:rPr lang="pt-BR" sz="2800" dirty="0"/>
              <a:t> </a:t>
            </a:r>
            <a:r>
              <a:rPr lang="pt-BR" sz="2800" dirty="0">
                <a:solidFill>
                  <a:schemeClr val="tx1"/>
                </a:solidFill>
              </a:rPr>
              <a:t>nº</a:t>
            </a:r>
            <a:r>
              <a:rPr lang="pt-BR" sz="2800" dirty="0"/>
              <a:t> </a:t>
            </a:r>
            <a:r>
              <a:rPr lang="pt-BR" sz="2800" dirty="0">
                <a:solidFill>
                  <a:schemeClr val="tx1"/>
                </a:solidFill>
              </a:rPr>
              <a:t>03/2015</a:t>
            </a:r>
            <a:r>
              <a:rPr lang="pt-BR" sz="2800" dirty="0"/>
              <a:t> </a:t>
            </a:r>
            <a:r>
              <a:rPr lang="pt-BR" sz="2800" dirty="0">
                <a:solidFill>
                  <a:schemeClr val="tx1"/>
                </a:solidFill>
              </a:rPr>
              <a:t>da</a:t>
            </a:r>
            <a:r>
              <a:rPr lang="pt-BR" sz="2800" dirty="0"/>
              <a:t> </a:t>
            </a:r>
            <a:r>
              <a:rPr lang="pt-BR" sz="2800" dirty="0" err="1">
                <a:solidFill>
                  <a:schemeClr val="tx1"/>
                </a:solidFill>
              </a:rPr>
              <a:t>Atricon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10" name="Retângulo Arredondado 9"/>
          <p:cNvSpPr/>
          <p:nvPr/>
        </p:nvSpPr>
        <p:spPr>
          <a:xfrm>
            <a:off x="6320325" y="3378738"/>
            <a:ext cx="4621877" cy="9120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800" dirty="0">
                <a:solidFill>
                  <a:schemeClr val="tx1"/>
                </a:solidFill>
              </a:rPr>
              <a:t>Acordo de Cooperação Técnica nº 002/2016</a:t>
            </a:r>
          </a:p>
        </p:txBody>
      </p:sp>
      <p:sp>
        <p:nvSpPr>
          <p:cNvPr id="37" name="Onda 36"/>
          <p:cNvSpPr/>
          <p:nvPr/>
        </p:nvSpPr>
        <p:spPr>
          <a:xfrm>
            <a:off x="5368170" y="4927831"/>
            <a:ext cx="5934133" cy="1823192"/>
          </a:xfrm>
          <a:prstGeom prst="wav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800" b="1" u="sng" dirty="0">
                <a:solidFill>
                  <a:schemeClr val="tx1"/>
                </a:solidFill>
              </a:rPr>
              <a:t>EDUCAÇÃO</a:t>
            </a:r>
            <a:r>
              <a:rPr lang="pt-BR" sz="2800" b="1" dirty="0">
                <a:solidFill>
                  <a:schemeClr val="tx1"/>
                </a:solidFill>
              </a:rPr>
              <a:t> como uma das prioridades no desempenho de suas funções</a:t>
            </a:r>
          </a:p>
        </p:txBody>
      </p:sp>
      <p:sp>
        <p:nvSpPr>
          <p:cNvPr id="13" name="Retângulo Arredondado 12"/>
          <p:cNvSpPr/>
          <p:nvPr/>
        </p:nvSpPr>
        <p:spPr>
          <a:xfrm>
            <a:off x="255389" y="4109791"/>
            <a:ext cx="4621877" cy="9120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800" dirty="0">
                <a:solidFill>
                  <a:schemeClr val="tx1"/>
                </a:solidFill>
              </a:rPr>
              <a:t>Planejamento Estratégico do TCE 2017/2022</a:t>
            </a:r>
          </a:p>
        </p:txBody>
      </p:sp>
    </p:spTree>
    <p:extLst>
      <p:ext uri="{BB962C8B-B14F-4D97-AF65-F5344CB8AC3E}">
        <p14:creationId xmlns:p14="http://schemas.microsoft.com/office/powerpoint/2010/main" val="299415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3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9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7200" y="1307189"/>
            <a:ext cx="1097279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EDUCAÇÃO NAS CONTAS ANUAIS DE PREFEITOS – </a:t>
            </a:r>
            <a:r>
              <a:rPr lang="pt-BR" sz="3600" b="1" dirty="0" err="1"/>
              <a:t>PCP`s</a:t>
            </a:r>
            <a:endParaRPr lang="pt-BR" sz="3600" b="1" dirty="0"/>
          </a:p>
          <a:p>
            <a:endParaRPr lang="pt-BR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3200" dirty="0"/>
              <a:t>Acompanhamento das Metas dos Planos Municipais de Educação; </a:t>
            </a:r>
          </a:p>
          <a:p>
            <a:endParaRPr lang="pt-BR" sz="3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3200" dirty="0"/>
              <a:t>A concatenação entre os instrumentos de planejamento e orçamento públicos e os Planos de Educação; </a:t>
            </a:r>
          </a:p>
          <a:p>
            <a:pPr lvl="1"/>
            <a:r>
              <a:rPr lang="pt-BR" sz="2400" b="1" dirty="0"/>
              <a:t>Lei 13.005/2014</a:t>
            </a:r>
          </a:p>
          <a:p>
            <a:pPr lvl="1"/>
            <a:r>
              <a:rPr lang="pt-BR" dirty="0"/>
              <a:t>Art. 10. O plano plurianual, as diretrizes orçamentárias e os orçamentos anuais da União, dos Estados, do Distrito Federal e dos Municípios </a:t>
            </a:r>
            <a:r>
              <a:rPr lang="pt-BR" u="sng" dirty="0"/>
              <a:t>serão formulados de maneira a assegurar a consignação de dotações orçamentárias compatíveis com as diretrizes, metas e estratégias deste PNE e com os respectivos planos de educação</a:t>
            </a:r>
            <a:r>
              <a:rPr lang="pt-BR" dirty="0"/>
              <a:t>, a fim de viabilizar sua plena execução.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43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999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7200" y="1307189"/>
            <a:ext cx="1097279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EDUCAÇÃO NAS CONTAS ANUAIS DE PREFEITOS – </a:t>
            </a:r>
            <a:r>
              <a:rPr lang="pt-BR" sz="3600" b="1" dirty="0" err="1"/>
              <a:t>PCP`s</a:t>
            </a:r>
            <a:endParaRPr lang="pt-BR" sz="3600" b="1" dirty="0"/>
          </a:p>
          <a:p>
            <a:endParaRPr lang="pt-BR" sz="2400" b="1" dirty="0"/>
          </a:p>
          <a:p>
            <a:endParaRPr lang="pt-BR" sz="3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3200" dirty="0"/>
              <a:t>A programação financeira e o cronograma mensal de desembolso e sua relevância para a execução das políticas de educação; </a:t>
            </a:r>
          </a:p>
          <a:p>
            <a:r>
              <a:rPr lang="pt-BR" sz="3200" b="1" dirty="0"/>
              <a:t>    </a:t>
            </a:r>
            <a:r>
              <a:rPr lang="pt-BR" b="1" dirty="0"/>
              <a:t>Lei Complementar nº 101/2000</a:t>
            </a:r>
            <a:endParaRPr lang="pt-BR" dirty="0"/>
          </a:p>
          <a:p>
            <a:pPr lvl="1"/>
            <a:r>
              <a:rPr lang="pt-BR" dirty="0"/>
              <a:t>Art. 8º Até trinta dias após a publicação dos orçamentos, nos termos em que dispuser a lei de diretrizes orçamentárias e observado o disposto na alínea c do inciso I do art. 4o, o Poder Executivo estabelecerá a programação financeira e o cronograma de execução mensal de desembolso.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542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677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5390" y="1307190"/>
            <a:ext cx="1178856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Ações já adotadas nas Contas Anuais de Prefeitos:</a:t>
            </a:r>
          </a:p>
          <a:p>
            <a:r>
              <a:rPr lang="pt-BR" sz="3600" b="1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800" dirty="0"/>
              <a:t>inserção, nos processos de 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Prestação de Contas de Prefeito</a:t>
            </a:r>
            <a:r>
              <a:rPr lang="pt-BR" sz="2800" dirty="0"/>
              <a:t>, de um Capítulo específico sobre o atendimento da Meta 1 do Plano Nacional de Educação, a integrar as contas do exercício de 2017;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800" dirty="0"/>
          </a:p>
          <a:p>
            <a:pPr lvl="1"/>
            <a:r>
              <a:rPr lang="pt-BR" sz="2000" dirty="0"/>
              <a:t>Meta 1: universalizar, até 2016, a educação infantil na pré-escola para as crianças de 4 (quatro) a 5 (cinco) anos de idade e ampliar a oferta de educação infantil em creches, de forma a atender, no mínimo, 50% (cinquenta por cento) das crianças de até 3 (três) anos até o final da vigência deste PNE.</a:t>
            </a:r>
          </a:p>
        </p:txBody>
      </p:sp>
    </p:spTree>
    <p:extLst>
      <p:ext uri="{BB962C8B-B14F-4D97-AF65-F5344CB8AC3E}">
        <p14:creationId xmlns:p14="http://schemas.microsoft.com/office/powerpoint/2010/main" val="389174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677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5390" y="1307190"/>
            <a:ext cx="117885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/>
              <a:t>Ações a serem implementadas nas Contas Anuais de Prefeitos:</a:t>
            </a:r>
          </a:p>
          <a:p>
            <a:r>
              <a:rPr lang="pt-BR" sz="3600" b="1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800" dirty="0"/>
              <a:t>inserção, nos processos de </a:t>
            </a:r>
            <a:r>
              <a:rPr lang="pt-BR" sz="2800" b="1" dirty="0">
                <a:solidFill>
                  <a:schemeClr val="accent6">
                    <a:lumMod val="75000"/>
                  </a:schemeClr>
                </a:solidFill>
              </a:rPr>
              <a:t>Prestação de Contas de Prefeito</a:t>
            </a:r>
            <a:r>
              <a:rPr lang="pt-BR" sz="2800" dirty="0"/>
              <a:t>, da avaliação sobre o cumprimento das demais Metas do Plano Nacional de Educação;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800" u="sng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800" dirty="0"/>
              <a:t>Verificação da compatibilidade das dotações orçamentárias com as diretrizes, metas e estratégias dos PNE e com os respectivos planos de educação.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1949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426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32014" y="1307189"/>
            <a:ext cx="1117230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r>
              <a:rPr lang="pt-BR" sz="3600" b="1" dirty="0"/>
              <a:t>Obrigações dos Municípios: </a:t>
            </a:r>
          </a:p>
          <a:p>
            <a:endParaRPr lang="pt-BR" sz="2200" b="1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Executar seu Plano de Educação de forma a cumprir as metas e respectivas estratégias, monitorando-o e avaliando-o periodicamente;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Elaborar seus instrumentos de planejamento e orçamento público competentes – (PPA), (LDO) e (LOA) – de maneira a assegurar a consignação de dotações orçamentárias compatíveis com as diretrizes, metas e estratégias do Plano de Educação;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Alimentar corretamente o SIOPE, a partir dos mesmos dados informados ao </a:t>
            </a:r>
            <a:r>
              <a:rPr lang="pt-BR" sz="3200" i="1" dirty="0" err="1"/>
              <a:t>e-Sfinge</a:t>
            </a:r>
            <a:r>
              <a:rPr lang="pt-BR" sz="32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05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481" y="0"/>
            <a:ext cx="691277" cy="1235261"/>
          </a:xfrm>
          <a:prstGeom prst="rect">
            <a:avLst/>
          </a:prstGeom>
        </p:spPr>
      </p:pic>
      <p:sp>
        <p:nvSpPr>
          <p:cNvPr id="4" name="Título 5"/>
          <p:cNvSpPr txBox="1">
            <a:spLocks/>
          </p:cNvSpPr>
          <p:nvPr/>
        </p:nvSpPr>
        <p:spPr>
          <a:xfrm>
            <a:off x="255390" y="1307189"/>
            <a:ext cx="10326711" cy="4237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ct val="0"/>
              </a:spcBef>
              <a:defRPr/>
            </a:pP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32015" y="1307189"/>
            <a:ext cx="1061535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 </a:t>
            </a:r>
            <a:r>
              <a:rPr lang="pt-BR" sz="3600" b="1" dirty="0"/>
              <a:t>Obrigações dos Municípios: </a:t>
            </a:r>
          </a:p>
          <a:p>
            <a:endParaRPr lang="pt-BR" sz="2200" b="1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Aprimorar o controle interno na área da educação;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Promover a busca ativa de crianças que estejam em idade escolar obrigatória de atendimento nos seus níveis de ensino;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t-BR" sz="3200" dirty="0"/>
              <a:t>Planejar e executar suas ações com suporte em dados disponíveis sobre a educação, a fim de conhecer tanto sua rede quanto o sistema de ensino, para melhor identificar o grau de alcance das metas, além de quantificar as demandas e os recursos necessários para o seu cumprimento.</a:t>
            </a:r>
          </a:p>
        </p:txBody>
      </p:sp>
    </p:spTree>
    <p:extLst>
      <p:ext uri="{BB962C8B-B14F-4D97-AF65-F5344CB8AC3E}">
        <p14:creationId xmlns:p14="http://schemas.microsoft.com/office/powerpoint/2010/main" val="381368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697</Words>
  <Application>Microsoft Office PowerPoint</Application>
  <PresentationFormat>Widescreen</PresentationFormat>
  <Paragraphs>73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MUITO 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 Gonçalves Martins</dc:creator>
  <cp:lastModifiedBy>Lucia Helena F. de Oliveira Pruja</cp:lastModifiedBy>
  <cp:revision>68</cp:revision>
  <cp:lastPrinted>2018-07-09T17:24:20Z</cp:lastPrinted>
  <dcterms:created xsi:type="dcterms:W3CDTF">2017-06-09T19:22:55Z</dcterms:created>
  <dcterms:modified xsi:type="dcterms:W3CDTF">2018-11-19T19:50:49Z</dcterms:modified>
</cp:coreProperties>
</file>