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3" r:id="rId3"/>
    <p:sldId id="284" r:id="rId4"/>
    <p:sldId id="285" r:id="rId5"/>
    <p:sldId id="286" r:id="rId6"/>
    <p:sldId id="287" r:id="rId7"/>
    <p:sldId id="264" r:id="rId8"/>
    <p:sldId id="272" r:id="rId9"/>
    <p:sldId id="268" r:id="rId10"/>
    <p:sldId id="267" r:id="rId11"/>
    <p:sldId id="289" r:id="rId12"/>
    <p:sldId id="288" r:id="rId13"/>
    <p:sldId id="269" r:id="rId14"/>
    <p:sldId id="274" r:id="rId15"/>
    <p:sldId id="276" r:id="rId16"/>
    <p:sldId id="275" r:id="rId17"/>
    <p:sldId id="270" r:id="rId18"/>
    <p:sldId id="261" r:id="rId19"/>
    <p:sldId id="279" r:id="rId20"/>
    <p:sldId id="280" r:id="rId21"/>
    <p:sldId id="282" r:id="rId22"/>
    <p:sldId id="278" r:id="rId23"/>
  </p:sldIdLst>
  <p:sldSz cx="9144000" cy="6858000" type="screen4x3"/>
  <p:notesSz cx="6858000" cy="9926638"/>
  <p:defaultTextStyle>
    <a:defPPr>
      <a:defRPr lang="pt-BR"/>
    </a:defPPr>
    <a:lvl1pPr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E8E8E8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5" autoAdjust="0"/>
    <p:restoredTop sz="79100" autoAdjust="0"/>
  </p:normalViewPr>
  <p:slideViewPr>
    <p:cSldViewPr>
      <p:cViewPr varScale="1">
        <p:scale>
          <a:sx n="91" d="100"/>
          <a:sy n="91" d="100"/>
        </p:scale>
        <p:origin x="24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0" d="100"/>
          <a:sy n="80" d="100"/>
        </p:scale>
        <p:origin x="3042" y="-828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1" smtClean="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1" y="0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1" smtClean="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1" smtClean="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1" y="9430306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1" smtClean="0"/>
            </a:lvl1pPr>
          </a:lstStyle>
          <a:p>
            <a:pPr>
              <a:defRPr/>
            </a:pPr>
            <a:fld id="{88786D94-2BEF-455C-9049-A90DD6C1E53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5017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1" smtClean="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1" y="0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1" smtClean="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715154"/>
            <a:ext cx="502920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1" smtClean="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1" y="9430306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1" smtClean="0"/>
            </a:lvl1pPr>
          </a:lstStyle>
          <a:p>
            <a:pPr>
              <a:defRPr/>
            </a:pPr>
            <a:fld id="{CE379D4A-91CB-4102-A69E-7FF09228E9A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962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2EFA8D-D637-43F0-A447-2A402AEB1A33}" type="slidenum">
              <a:rPr lang="pt-BR"/>
              <a:pPr/>
              <a:t>1</a:t>
            </a:fld>
            <a:endParaRPr lang="pt-BR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220606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Lei Federal nº 12.527/11, de 18 de novembro de 2011,  regulamentou as disposições constitucionais que asseguram a todos o direito de receber dos órgãos públicos informações de seu interesse particular, ou de interesse coletivo ou geral, bem como o acesso a registros administrativos e a informações sobre atos de governo.</a:t>
            </a:r>
          </a:p>
          <a:p>
            <a:pPr algn="just"/>
            <a:endParaRPr lang="pt-BR" sz="12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2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TCE/SC, o Serviço de Informações ao Cidadão (SIC), estrutura existente para atender o cidadão que deseja solicitar o acesso à informação pública, foi instituído pela Resolução nº TC-71/12, de 22 de outubro de 2012.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Em 2015: 100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79D4A-91CB-4102-A69E-7FF09228E9A5}" type="slidenum">
              <a:rPr lang="pt-BR" smtClean="0"/>
              <a:pPr>
                <a:defRPr/>
              </a:pPr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8542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Finalidades do SIC ...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79D4A-91CB-4102-A69E-7FF09228E9A5}" type="slidenum">
              <a:rPr lang="pt-BR" smtClean="0"/>
              <a:pPr>
                <a:defRPr/>
              </a:pPr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1316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79D4A-91CB-4102-A69E-7FF09228E9A5}" type="slidenum">
              <a:rPr lang="pt-BR" smtClean="0"/>
              <a:pPr>
                <a:defRPr/>
              </a:pPr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4005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79D4A-91CB-4102-A69E-7FF09228E9A5}" type="slidenum">
              <a:rPr lang="pt-BR" smtClean="0"/>
              <a:pPr>
                <a:defRPr/>
              </a:pPr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9348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79D4A-91CB-4102-A69E-7FF09228E9A5}" type="slidenum">
              <a:rPr lang="pt-BR" smtClean="0"/>
              <a:pPr>
                <a:defRPr/>
              </a:pPr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0320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79D4A-91CB-4102-A69E-7FF09228E9A5}" type="slidenum">
              <a:rPr lang="pt-BR" smtClean="0"/>
              <a:pPr>
                <a:defRPr/>
              </a:pPr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945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D5613-E560-45B1-AAAF-DBF2EA6F9E0B}" type="slidenum">
              <a:rPr lang="pt-BR"/>
              <a:pPr/>
              <a:t>7</a:t>
            </a:fld>
            <a:endParaRPr lang="pt-BR" dirty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715153"/>
            <a:ext cx="5029200" cy="4668653"/>
          </a:xfrm>
          <a:noFill/>
          <a:ln/>
        </p:spPr>
        <p:txBody>
          <a:bodyPr/>
          <a:lstStyle/>
          <a:p>
            <a:pPr lvl="0" algn="just"/>
            <a:r>
              <a:rPr lang="pt-BR" sz="11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Quais as principais FUNÇÕES da Ouvidoria do TCE-SC ? ...</a:t>
            </a:r>
          </a:p>
        </p:txBody>
      </p:sp>
    </p:spTree>
    <p:extLst>
      <p:ext uri="{BB962C8B-B14F-4D97-AF65-F5344CB8AC3E}">
        <p14:creationId xmlns:p14="http://schemas.microsoft.com/office/powerpoint/2010/main" val="4150259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D5613-E560-45B1-AAAF-DBF2EA6F9E0B}" type="slidenum">
              <a:rPr lang="pt-BR"/>
              <a:pPr/>
              <a:t>8</a:t>
            </a:fld>
            <a:endParaRPr lang="pt-BR" dirty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715153"/>
            <a:ext cx="5029200" cy="4668653"/>
          </a:xfrm>
          <a:noFill/>
          <a:ln/>
        </p:spPr>
        <p:txBody>
          <a:bodyPr/>
          <a:lstStyle/>
          <a:p>
            <a:pPr lvl="0" algn="just"/>
            <a:r>
              <a:rPr lang="pt-BR" sz="11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Continuando ...</a:t>
            </a:r>
          </a:p>
        </p:txBody>
      </p:sp>
    </p:spTree>
    <p:extLst>
      <p:ext uri="{BB962C8B-B14F-4D97-AF65-F5344CB8AC3E}">
        <p14:creationId xmlns:p14="http://schemas.microsoft.com/office/powerpoint/2010/main" val="2082553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TCE/SC sabe que contribuições de diversos atores da sociedade possibilitam que o próprio órgão de controle externo e o conjunto da administração pública — do Estado e dos municípios catarinenses — melhorem a qualidade dos serviços oferecidos à população.</a:t>
            </a:r>
          </a:p>
          <a:p>
            <a:pPr algn="just">
              <a:buNone/>
            </a:pPr>
            <a:endParaRPr lang="pt-BR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None/>
            </a:pPr>
            <a:r>
              <a:rPr lang="pt-B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Nessa nova relação entre o Poder Público, a iniciativa privada e o terceiro setor todos podem assumir o papel de corresponsáveis na fiscalização da gestão pública em favor do bem comum.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79D4A-91CB-4102-A69E-7FF09228E9A5}" type="slidenum">
              <a:rPr lang="pt-BR" smtClean="0"/>
              <a:pPr>
                <a:defRPr/>
              </a:pPr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9101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Sempre devem relacionar-se 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atos administrativos praticados por </a:t>
            </a:r>
            <a:r>
              <a:rPr lang="pt-BR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agentes públicos e à órgãos e entidades da administração pública sujeitos à jurisdição do TCE/SC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algn="just"/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... ou sobre serviços prestados pelo próprio Tribunal de Contas,</a:t>
            </a:r>
          </a:p>
          <a:p>
            <a:pPr algn="just"/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... e das seguintes naturezas:</a:t>
            </a:r>
          </a:p>
          <a:p>
            <a:pPr algn="just"/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Em 2015:</a:t>
            </a:r>
          </a:p>
          <a:p>
            <a:pPr algn="just"/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SIN = 442</a:t>
            </a:r>
          </a:p>
          <a:p>
            <a:pPr algn="just"/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 = 282</a:t>
            </a:r>
          </a:p>
          <a:p>
            <a:pPr algn="just"/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FIR</a:t>
            </a:r>
            <a:r>
              <a:rPr lang="pt-BR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= 101</a:t>
            </a:r>
          </a:p>
          <a:p>
            <a:pPr algn="just"/>
            <a:r>
              <a:rPr lang="pt-BR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LEI = 100</a:t>
            </a:r>
          </a:p>
          <a:p>
            <a:pPr algn="just"/>
            <a:r>
              <a:rPr lang="pt-BR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OUT = 58</a:t>
            </a:r>
          </a:p>
          <a:p>
            <a:pPr algn="just"/>
            <a:r>
              <a:rPr lang="pt-BR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CRI = 24</a:t>
            </a:r>
          </a:p>
          <a:p>
            <a:pPr algn="just"/>
            <a:r>
              <a:rPr lang="pt-BR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SUG = 8</a:t>
            </a:r>
          </a:p>
          <a:p>
            <a:pPr algn="just"/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79D4A-91CB-4102-A69E-7FF09228E9A5}" type="slidenum">
              <a:rPr lang="pt-BR" smtClean="0"/>
              <a:pPr>
                <a:defRPr/>
              </a:pPr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200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3082" y="4675288"/>
            <a:ext cx="5029200" cy="4466987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Formas de contato:</a:t>
            </a:r>
            <a:endParaRPr lang="pt-BR" sz="1200" b="1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b="1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formulário disponível no site:  facilita nossa interação porque já identifica as informações necessárias para o seu melhor atendimento.</a:t>
            </a:r>
          </a:p>
          <a:p>
            <a:pPr algn="just"/>
            <a:endParaRPr lang="pt-BR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 para que possa fazer sua opção, registramos todas as formas de contato conosco: ...</a:t>
            </a:r>
          </a:p>
          <a:p>
            <a:pPr eaLnBrk="1" hangingPunct="1"/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79D4A-91CB-4102-A69E-7FF09228E9A5}" type="slidenum">
              <a:rPr lang="pt-BR" smtClean="0"/>
              <a:pPr>
                <a:defRPr/>
              </a:pPr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7139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FAZER:</a:t>
            </a:r>
          </a:p>
          <a:p>
            <a:pPr algn="just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cidadão deve descrever sua comunicação de forma clara, simples e objetiva.</a:t>
            </a:r>
          </a:p>
          <a:p>
            <a:pPr algn="just"/>
            <a:endParaRPr lang="pt-B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 casos que envolverem apuração e investigação o ideal é que seja feito um relato completo do assunto, como indicação de valores, locais, datas, nomes. Também devem ser anexados documentos comprobatórios e </a:t>
            </a:r>
            <a:r>
              <a:rPr lang="pt-BR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tudo o que sirva de subsídio para viabilizar o encaminhamento da solução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79D4A-91CB-4102-A69E-7FF09228E9A5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685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Em qualquer caso o sigilo é garantido.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79D4A-91CB-4102-A69E-7FF09228E9A5}" type="slidenum">
              <a:rPr lang="pt-BR" smtClean="0"/>
              <a:pPr>
                <a:defRPr/>
              </a:pPr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9038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79D4A-91CB-4102-A69E-7FF09228E9A5}" type="slidenum">
              <a:rPr lang="pt-BR" smtClean="0"/>
              <a:pPr>
                <a:defRPr/>
              </a:pPr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6805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D119D-F953-45F7-91DF-B8C4D606104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5AC59-7339-4C23-A570-A146A074369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E06C2-403D-4255-BAE6-CB228DB9997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082CE-C712-4030-9C79-22AEB5D1563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44FB0-3C26-4B1F-A916-78ED04D9AD7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96436-EDFE-4B8B-BF1F-3BDAB46ACDB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1C063-0E84-4D28-BDC8-7A936132FE3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F4083-DD59-4831-8961-03F4AD8D3F4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E0D79-CB15-460F-9CC2-62349ACB05D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94A52-9759-4077-92B7-104DFE1506C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796C5-65D9-4364-83F9-EF858F66664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smtClean="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smtClean="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smtClean="0"/>
            </a:lvl1pPr>
          </a:lstStyle>
          <a:p>
            <a:pPr>
              <a:defRPr/>
            </a:pPr>
            <a:fld id="{804DF1C8-206F-4E02-8AFE-2E82976F31D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9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99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99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e.sc.gov.br/ouvidoria/envia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uvidoria@tce.sc.gov.br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5"/>
          <p:cNvSpPr>
            <a:spLocks noChangeArrowheads="1"/>
          </p:cNvSpPr>
          <p:nvPr/>
        </p:nvSpPr>
        <p:spPr bwMode="auto">
          <a:xfrm>
            <a:off x="2944813" y="3260725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t-BR" dirty="0"/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337147"/>
            <a:ext cx="9144000" cy="1108075"/>
          </a:xfrm>
          <a:prstGeom prst="rect">
            <a:avLst/>
          </a:prstGeom>
          <a:gradFill rotWithShape="0">
            <a:gsLst>
              <a:gs pos="0">
                <a:srgbClr val="990000">
                  <a:gamma/>
                  <a:shade val="66275"/>
                  <a:invGamma/>
                </a:srgbClr>
              </a:gs>
              <a:gs pos="50000">
                <a:srgbClr val="990000"/>
              </a:gs>
              <a:gs pos="100000">
                <a:srgbClr val="990000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6600" dirty="0" smtClean="0">
                <a:solidFill>
                  <a:srgbClr val="E8E8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OUVIDORIA DO TCE-SC</a:t>
            </a:r>
            <a:endParaRPr lang="pt-BR" sz="6600" dirty="0">
              <a:solidFill>
                <a:srgbClr val="E8E8E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99792" y="3987061"/>
            <a:ext cx="6440924" cy="138499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800" i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Ouvidoria e os canais de relacionamento do TCE/SC com a Sociedade</a:t>
            </a:r>
            <a:endParaRPr lang="pt-BR" sz="2800" b="0" i="1" dirty="0">
              <a:solidFill>
                <a:srgbClr val="4D4D4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037008" y="6315412"/>
            <a:ext cx="3333879" cy="45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buNone/>
            </a:pPr>
            <a:r>
              <a:rPr lang="pt-BR" sz="1600" b="1" dirty="0" smtClean="0">
                <a:latin typeface="Century Gothic" pitchFamily="34" charset="0"/>
              </a:rPr>
              <a:t>PAULO CÉSAR SALUM </a:t>
            </a:r>
            <a:endParaRPr lang="pt-BR" sz="1600" b="1" dirty="0">
              <a:latin typeface="Century Gothic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None/>
            </a:pPr>
            <a:endParaRPr lang="pt-BR" sz="1400" b="0" dirty="0">
              <a:solidFill>
                <a:srgbClr val="4D4D4D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1" build="allAtOnce" animBg="1"/>
      <p:bldP spid="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1052736"/>
            <a:ext cx="9144000" cy="523220"/>
          </a:xfrm>
          <a:prstGeom prst="rect">
            <a:avLst/>
          </a:prstGeom>
          <a:gradFill rotWithShape="0">
            <a:gsLst>
              <a:gs pos="0">
                <a:srgbClr val="990000">
                  <a:gamma/>
                  <a:shade val="46275"/>
                  <a:invGamma/>
                </a:srgbClr>
              </a:gs>
              <a:gs pos="5000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800" b="0" dirty="0" smtClean="0">
                <a:solidFill>
                  <a:srgbClr val="E8E8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QUE COMUNICAÇÕES PODEM SER FEITAS ?</a:t>
            </a:r>
            <a:endParaRPr lang="pt-BR" sz="2800" b="0" dirty="0">
              <a:solidFill>
                <a:srgbClr val="E8E8E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9552" y="1988840"/>
            <a:ext cx="74888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pt-BR" sz="2000" dirty="0" smtClean="0"/>
              <a:t>- </a:t>
            </a:r>
            <a:r>
              <a:rPr lang="pt-BR" sz="2000" b="1" dirty="0" smtClean="0"/>
              <a:t>Reclamações</a:t>
            </a:r>
            <a:r>
              <a:rPr lang="pt-BR" sz="2000" dirty="0" smtClean="0"/>
              <a:t> – referente a atos praticados por agentes políticos e entidades da administração pública, sujeitos à jurisdição do TCE;</a:t>
            </a:r>
          </a:p>
          <a:p>
            <a:pPr algn="just">
              <a:buNone/>
            </a:pPr>
            <a:r>
              <a:rPr lang="pt-BR" sz="2000" b="1" dirty="0" smtClean="0"/>
              <a:t>- Críticas</a:t>
            </a:r>
            <a:r>
              <a:rPr lang="pt-BR" sz="2000" dirty="0" smtClean="0"/>
              <a:t> – referente a serviços prestados pelo Tribunal de Contas;</a:t>
            </a:r>
          </a:p>
          <a:p>
            <a:pPr algn="just">
              <a:buNone/>
            </a:pPr>
            <a:r>
              <a:rPr lang="pt-BR" sz="2000" b="1" dirty="0" smtClean="0"/>
              <a:t>- Sugestões</a:t>
            </a:r>
            <a:r>
              <a:rPr lang="pt-BR" sz="2000" dirty="0" smtClean="0"/>
              <a:t> – relacionadas ao aprimoramento e melhoria dos serviços públicos prestado pelo TCE e pelas entidades da administração pública jurisdicionada ao Tribunal;</a:t>
            </a:r>
          </a:p>
          <a:p>
            <a:pPr algn="just">
              <a:buNone/>
            </a:pPr>
            <a:r>
              <a:rPr lang="pt-BR" sz="2000" b="1" dirty="0" smtClean="0"/>
              <a:t>- Solicitação de Informações </a:t>
            </a:r>
            <a:r>
              <a:rPr lang="pt-BR" sz="2000" dirty="0" smtClean="0"/>
              <a:t>– relacionada a assuntos de legislação ou jurisprudência ou assuntos técnico-administrativo ou contábeis à área do TCE;</a:t>
            </a:r>
          </a:p>
          <a:p>
            <a:pPr algn="just">
              <a:buNone/>
            </a:pPr>
            <a:r>
              <a:rPr lang="pt-BR" sz="2000" dirty="0" smtClean="0"/>
              <a:t>- </a:t>
            </a:r>
            <a:r>
              <a:rPr lang="pt-BR" sz="2000" b="1" dirty="0" smtClean="0"/>
              <a:t>Fornecimento de Informações Relevantes </a:t>
            </a:r>
            <a:r>
              <a:rPr lang="pt-BR" sz="2000" dirty="0" smtClean="0"/>
              <a:t>– referente a atos, com indício de irregularidades, praticados por agentes públicos e entidades da administração pública, sujeitos a jurisdição do TCE.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036958" cy="466357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907704" y="980728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 Posição Anual de 2017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1145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276872"/>
            <a:ext cx="6475276" cy="409146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51720" y="1124744"/>
            <a:ext cx="6279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 Posição do Trimestre de </a:t>
            </a:r>
            <a:r>
              <a:rPr lang="pt-BR" sz="2400" dirty="0" err="1" smtClean="0"/>
              <a:t>Jul</a:t>
            </a:r>
            <a:r>
              <a:rPr lang="pt-BR" sz="2400" dirty="0" smtClean="0"/>
              <a:t> a Set/18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542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980728"/>
            <a:ext cx="9144000" cy="523220"/>
          </a:xfrm>
          <a:prstGeom prst="rect">
            <a:avLst/>
          </a:prstGeom>
          <a:gradFill rotWithShape="0">
            <a:gsLst>
              <a:gs pos="0">
                <a:srgbClr val="990000">
                  <a:gamma/>
                  <a:shade val="46275"/>
                  <a:invGamma/>
                </a:srgbClr>
              </a:gs>
              <a:gs pos="5000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800" dirty="0" smtClean="0">
                <a:solidFill>
                  <a:srgbClr val="E8E8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QUAIS OS MEIOS DE CONTATO ?</a:t>
            </a:r>
            <a:endParaRPr lang="pt-BR" sz="2800" dirty="0">
              <a:solidFill>
                <a:srgbClr val="E8E8E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95536" y="2060848"/>
            <a:ext cx="8042213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sz="2400" dirty="0"/>
              <a:t>-</a:t>
            </a:r>
            <a:r>
              <a:rPr lang="pt-BR" sz="2400" dirty="0" smtClean="0"/>
              <a:t> Preenchimento do formulário de comunicação (web), no Portal do TCE/SC (</a:t>
            </a:r>
            <a:r>
              <a:rPr lang="pt-BR" sz="2400" dirty="0" smtClean="0">
                <a:hlinkClick r:id="rId3"/>
              </a:rPr>
              <a:t>http://www.tce.sc.gov.br/ouvidoria/enviar</a:t>
            </a:r>
            <a:r>
              <a:rPr lang="pt-BR" sz="2400" dirty="0" smtClean="0"/>
              <a:t>);</a:t>
            </a:r>
          </a:p>
          <a:p>
            <a:pPr marL="342900" indent="-342900">
              <a:buFontTx/>
              <a:buChar char="-"/>
            </a:pPr>
            <a:r>
              <a:rPr lang="pt-BR" sz="2400" dirty="0" err="1" smtClean="0"/>
              <a:t>Email</a:t>
            </a:r>
            <a:r>
              <a:rPr lang="pt-BR" sz="2400" dirty="0" smtClean="0"/>
              <a:t>: </a:t>
            </a:r>
            <a:r>
              <a:rPr lang="pt-BR" sz="2400" dirty="0" smtClean="0">
                <a:hlinkClick r:id="rId4"/>
              </a:rPr>
              <a:t>ouvidoria@tce.sc.gov.br</a:t>
            </a:r>
            <a:r>
              <a:rPr lang="pt-BR" sz="2400" dirty="0" smtClean="0"/>
              <a:t>  ;</a:t>
            </a:r>
          </a:p>
          <a:p>
            <a:pPr marL="342900" indent="-342900">
              <a:buFontTx/>
              <a:buChar char="-"/>
            </a:pPr>
            <a:r>
              <a:rPr lang="pt-BR" sz="2400" dirty="0" smtClean="0"/>
              <a:t>Via postal: Rua </a:t>
            </a:r>
            <a:r>
              <a:rPr lang="pt-BR" sz="2400" dirty="0" err="1" smtClean="0"/>
              <a:t>Bulcão</a:t>
            </a:r>
            <a:r>
              <a:rPr lang="pt-BR" sz="2400" dirty="0" smtClean="0"/>
              <a:t> Viana nº 90, Caixa Postal 733, Centro</a:t>
            </a:r>
          </a:p>
          <a:p>
            <a:pPr>
              <a:buNone/>
            </a:pPr>
            <a:r>
              <a:rPr lang="pt-BR" sz="2400" dirty="0" smtClean="0"/>
              <a:t>CEP 88.020-160 – Florianópolis/SC;</a:t>
            </a:r>
          </a:p>
          <a:p>
            <a:pPr marL="342900" indent="-342900">
              <a:buFontTx/>
              <a:buChar char="-"/>
            </a:pPr>
            <a:r>
              <a:rPr lang="pt-BR" sz="2400" dirty="0" smtClean="0"/>
              <a:t>Visita pessoal no endereço acima entre 13 e 19 horas, de segunda a sexta-feira;</a:t>
            </a:r>
          </a:p>
          <a:p>
            <a:pPr marL="342900" indent="-342900">
              <a:buFontTx/>
              <a:buChar char="-"/>
            </a:pPr>
            <a:r>
              <a:rPr lang="pt-BR" sz="2400" dirty="0" smtClean="0"/>
              <a:t>Via WhatsApp pelo telefone nº 98482-6854;</a:t>
            </a:r>
          </a:p>
          <a:p>
            <a:pPr marL="342900" indent="-342900">
              <a:buFontTx/>
              <a:buChar char="-"/>
            </a:pPr>
            <a:r>
              <a:rPr lang="pt-BR" sz="2400" dirty="0" smtClean="0"/>
              <a:t>Via Aplicativo para Smartphone (em elaboração).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124744"/>
            <a:ext cx="9144000" cy="523220"/>
          </a:xfrm>
          <a:prstGeom prst="rect">
            <a:avLst/>
          </a:prstGeom>
          <a:gradFill rotWithShape="0">
            <a:gsLst>
              <a:gs pos="0">
                <a:srgbClr val="990000">
                  <a:gamma/>
                  <a:shade val="46275"/>
                  <a:invGamma/>
                </a:srgbClr>
              </a:gs>
              <a:gs pos="5000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800" dirty="0" smtClean="0">
                <a:solidFill>
                  <a:srgbClr val="E8E8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COMO EFETUAR UMA COMUNICAÇÃO ?</a:t>
            </a:r>
            <a:endParaRPr lang="pt-BR" sz="2800" dirty="0">
              <a:solidFill>
                <a:srgbClr val="E8E8E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55576" y="1988840"/>
            <a:ext cx="7848872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Utilizar 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linguagem </a:t>
            </a: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clara 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objetiva</a:t>
            </a:r>
          </a:p>
          <a:p>
            <a:pPr marL="342900" indent="-342900" algn="just">
              <a:lnSpc>
                <a:spcPct val="150000"/>
              </a:lnSpc>
            </a:pP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Informar o órgão </a:t>
            </a:r>
          </a:p>
          <a:p>
            <a:pPr marL="342900" indent="-342900" algn="just">
              <a:lnSpc>
                <a:spcPct val="150000"/>
              </a:lnSpc>
            </a:pP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Indicar o nome do agente público envolvido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Informar a data ou época dos acontecimentos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Informar o local 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 acontecimentos</a:t>
            </a:r>
          </a:p>
          <a:p>
            <a:pPr marL="342900" indent="-342900" algn="just">
              <a:lnSpc>
                <a:spcPct val="150000"/>
              </a:lnSpc>
            </a:pP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Informar os valores</a:t>
            </a:r>
          </a:p>
          <a:p>
            <a:pPr marL="342900" indent="-342900" algn="just">
              <a:lnSpc>
                <a:spcPct val="150000"/>
              </a:lnSpc>
            </a:pP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Encaminhar documentos / imagens</a:t>
            </a:r>
          </a:p>
        </p:txBody>
      </p:sp>
    </p:spTree>
    <p:extLst>
      <p:ext uri="{BB962C8B-B14F-4D97-AF65-F5344CB8AC3E}">
        <p14:creationId xmlns:p14="http://schemas.microsoft.com/office/powerpoint/2010/main" val="337024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6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6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6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6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20675" t="26040" r="23541" b="12961"/>
          <a:stretch/>
        </p:blipFill>
        <p:spPr>
          <a:xfrm>
            <a:off x="198268" y="996402"/>
            <a:ext cx="878017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7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20705" t="21000" r="14090" b="10121"/>
          <a:stretch/>
        </p:blipFill>
        <p:spPr>
          <a:xfrm>
            <a:off x="93512" y="1055884"/>
            <a:ext cx="896763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2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20705" t="34439" r="20705" b="38682"/>
          <a:stretch/>
        </p:blipFill>
        <p:spPr>
          <a:xfrm>
            <a:off x="107504" y="1772816"/>
            <a:ext cx="8928992" cy="230425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57560" t="21840" r="4640" b="58841"/>
          <a:stretch/>
        </p:blipFill>
        <p:spPr>
          <a:xfrm>
            <a:off x="1547664" y="4509120"/>
            <a:ext cx="5760640" cy="165618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033" y="18498"/>
            <a:ext cx="961904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31100" t="22680" r="23068" b="10122"/>
          <a:stretch/>
        </p:blipFill>
        <p:spPr>
          <a:xfrm>
            <a:off x="225762" y="1747058"/>
            <a:ext cx="8712968" cy="463427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1124744"/>
            <a:ext cx="9144000" cy="523220"/>
          </a:xfrm>
          <a:prstGeom prst="rect">
            <a:avLst/>
          </a:prstGeom>
          <a:gradFill rotWithShape="0">
            <a:gsLst>
              <a:gs pos="0">
                <a:srgbClr val="990000">
                  <a:gamma/>
                  <a:shade val="46275"/>
                  <a:invGamma/>
                </a:srgbClr>
              </a:gs>
              <a:gs pos="5000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800" dirty="0" smtClean="0">
                <a:solidFill>
                  <a:srgbClr val="E8E8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QUAIS AS FINALIDADES DO SIC ?</a:t>
            </a:r>
            <a:endParaRPr lang="pt-BR" sz="2800" dirty="0">
              <a:solidFill>
                <a:srgbClr val="E8E8E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033" y="18498"/>
            <a:ext cx="961904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5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21178" t="24360" r="13146" b="31960"/>
          <a:stretch/>
        </p:blipFill>
        <p:spPr>
          <a:xfrm>
            <a:off x="51516" y="1052736"/>
            <a:ext cx="9036496" cy="338437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12673" t="56131" r="58505" b="34629"/>
          <a:stretch/>
        </p:blipFill>
        <p:spPr>
          <a:xfrm>
            <a:off x="4355976" y="5589240"/>
            <a:ext cx="4392488" cy="79208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l="13618" t="28160" r="21179" b="56721"/>
          <a:stretch/>
        </p:blipFill>
        <p:spPr>
          <a:xfrm>
            <a:off x="2339752" y="4509120"/>
            <a:ext cx="6408712" cy="83591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/>
          <a:srcRect l="18815" t="45841" r="57087" b="33999"/>
          <a:stretch/>
        </p:blipFill>
        <p:spPr>
          <a:xfrm>
            <a:off x="333528" y="5489055"/>
            <a:ext cx="2870320" cy="93277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033" y="18498"/>
            <a:ext cx="961904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6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Apresentação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43608" y="2348880"/>
            <a:ext cx="6982902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dirty="0" smtClean="0"/>
              <a:t>Denúncias e Representações</a:t>
            </a:r>
          </a:p>
          <a:p>
            <a:r>
              <a:rPr lang="pt-BR" dirty="0" smtClean="0"/>
              <a:t> Ouvidoria</a:t>
            </a:r>
          </a:p>
        </p:txBody>
      </p:sp>
    </p:spTree>
    <p:extLst>
      <p:ext uri="{BB962C8B-B14F-4D97-AF65-F5344CB8AC3E}">
        <p14:creationId xmlns:p14="http://schemas.microsoft.com/office/powerpoint/2010/main" val="255485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15036" t="36120" r="18343" b="12641"/>
          <a:stretch/>
        </p:blipFill>
        <p:spPr>
          <a:xfrm>
            <a:off x="0" y="1052736"/>
            <a:ext cx="9144000" cy="504056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033" y="18498"/>
            <a:ext cx="961904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2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ta entalhada para a direita 7"/>
          <p:cNvSpPr/>
          <p:nvPr/>
        </p:nvSpPr>
        <p:spPr bwMode="auto">
          <a:xfrm>
            <a:off x="4211960" y="1484784"/>
            <a:ext cx="1008112" cy="504056"/>
          </a:xfrm>
          <a:prstGeom prst="notch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5092138" y="848614"/>
            <a:ext cx="976953" cy="838243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18343" t="18595" r="19287" b="6979"/>
          <a:stretch/>
        </p:blipFill>
        <p:spPr>
          <a:xfrm>
            <a:off x="61622" y="836712"/>
            <a:ext cx="9036496" cy="5676731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6300192" y="5733256"/>
            <a:ext cx="2520280" cy="936103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5220072" y="848615"/>
            <a:ext cx="1349840" cy="708177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08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19760" t="27720" r="14091" b="13481"/>
          <a:stretch/>
        </p:blipFill>
        <p:spPr>
          <a:xfrm>
            <a:off x="107504" y="908720"/>
            <a:ext cx="8928992" cy="4392488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868144" y="5642084"/>
            <a:ext cx="3272572" cy="52322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800" i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Muito obrigado !</a:t>
            </a:r>
            <a:endParaRPr lang="pt-BR" sz="2800" b="0" i="1" dirty="0">
              <a:solidFill>
                <a:srgbClr val="4D4D4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45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Denúncias e Representações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99592" y="2204864"/>
            <a:ext cx="7776864" cy="2579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pt-BR" dirty="0" smtClean="0"/>
              <a:t>- </a:t>
            </a:r>
            <a:r>
              <a:rPr lang="pt-BR" sz="1800" dirty="0" smtClean="0"/>
              <a:t>art. 62 (LO do TCE) – Qualquer cidadão, partido político é parte legítima</a:t>
            </a:r>
          </a:p>
          <a:p>
            <a:pPr algn="just">
              <a:buNone/>
            </a:pPr>
            <a:r>
              <a:rPr lang="pt-BR" sz="1800" dirty="0" smtClean="0"/>
              <a:t>para denunciar irregularidades ou ilegalidades perante o Tribunal de Contas do</a:t>
            </a:r>
          </a:p>
          <a:p>
            <a:pPr algn="just">
              <a:buNone/>
            </a:pPr>
            <a:r>
              <a:rPr lang="pt-BR" sz="1800" dirty="0" smtClean="0"/>
              <a:t> Estado.</a:t>
            </a:r>
          </a:p>
          <a:p>
            <a:pPr algn="just">
              <a:buNone/>
            </a:pPr>
            <a:r>
              <a:rPr lang="pt-BR" sz="1800" dirty="0" smtClean="0"/>
              <a:t> § 1º - A denúncia sobre matéria de competência do Tribunal deverá referir-se a </a:t>
            </a:r>
          </a:p>
          <a:p>
            <a:pPr algn="just">
              <a:buNone/>
            </a:pPr>
            <a:r>
              <a:rPr lang="pt-BR" sz="1800" dirty="0" smtClean="0"/>
              <a:t>Administrador ou responsável sujeito à sua jurisdição, ser redigida em linguagem</a:t>
            </a:r>
          </a:p>
          <a:p>
            <a:pPr algn="just">
              <a:buNone/>
            </a:pPr>
            <a:r>
              <a:rPr lang="pt-BR" sz="1800" dirty="0" smtClean="0"/>
              <a:t> clara e objetiva, estar acompanhada de indício de prova e conter o nome legível</a:t>
            </a:r>
          </a:p>
          <a:p>
            <a:pPr algn="just">
              <a:buNone/>
            </a:pPr>
            <a:r>
              <a:rPr lang="pt-BR" sz="1800" smtClean="0"/>
              <a:t>e </a:t>
            </a:r>
            <a:r>
              <a:rPr lang="pt-BR" sz="1800" dirty="0" smtClean="0"/>
              <a:t>assinatura do denunciante, sua qualificação e endereço.  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00666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Denúncias e Representações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971600" y="2564905"/>
            <a:ext cx="7486600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1800" dirty="0" smtClean="0"/>
              <a:t>Art. 66 – Serão recepcionados pelo Tribunal como representação os</a:t>
            </a:r>
          </a:p>
          <a:p>
            <a:pPr algn="just">
              <a:buNone/>
            </a:pPr>
            <a:r>
              <a:rPr lang="pt-BR" sz="1800" dirty="0" smtClean="0"/>
              <a:t>Expedientes formulados por agentes políticos comunicando a ocorrência de irregularidades de que tenham conhecimento em virtude do exercício do cargo,</a:t>
            </a:r>
          </a:p>
          <a:p>
            <a:pPr algn="just">
              <a:buNone/>
            </a:pPr>
            <a:r>
              <a:rPr lang="pt-BR" sz="1800" dirty="0" smtClean="0"/>
              <a:t>Emprego ou função, bem como os expedientes de outras origens de devam revestir-se dessa forma, por força de lei específica.</a:t>
            </a:r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00870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Denúncias e Representações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691680" y="2204864"/>
            <a:ext cx="6204860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dirty="0" smtClean="0"/>
              <a:t> </a:t>
            </a:r>
            <a:r>
              <a:rPr lang="pt-BR" u="sng" dirty="0" smtClean="0"/>
              <a:t>Encaminhamentos</a:t>
            </a:r>
          </a:p>
          <a:p>
            <a:pPr marL="457200" indent="-457200">
              <a:buFontTx/>
              <a:buChar char="-"/>
            </a:pPr>
            <a:r>
              <a:rPr lang="pt-BR" dirty="0" smtClean="0"/>
              <a:t>Presencial (via Protocolo)</a:t>
            </a:r>
          </a:p>
          <a:p>
            <a:pPr marL="457200" indent="-457200">
              <a:buFontTx/>
              <a:buChar char="-"/>
            </a:pPr>
            <a:r>
              <a:rPr lang="pt-BR" dirty="0" smtClean="0"/>
              <a:t>Remessa por correio</a:t>
            </a:r>
          </a:p>
          <a:p>
            <a:pPr marL="457200" indent="-457200">
              <a:buFontTx/>
              <a:buChar char="-"/>
            </a:pPr>
            <a:r>
              <a:rPr lang="pt-BR" dirty="0" smtClean="0"/>
              <a:t>Sala </a:t>
            </a:r>
            <a:r>
              <a:rPr lang="pt-BR" smtClean="0"/>
              <a:t>Virtual </a:t>
            </a:r>
            <a:r>
              <a:rPr lang="pt-BR" sz="2400" smtClean="0"/>
              <a:t>(Help </a:t>
            </a:r>
            <a:r>
              <a:rPr lang="pt-BR" sz="2400" dirty="0" smtClean="0"/>
              <a:t>Desk 3221-3817)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532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627784" y="3068960"/>
            <a:ext cx="3446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sz="4000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OUVIDORIA</a:t>
            </a:r>
            <a:endParaRPr lang="pt-BR" sz="4000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0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944813" y="3260725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t-BR" dirty="0"/>
              <a:t>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71432" y="2194986"/>
            <a:ext cx="8572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C00000"/>
              </a:buClr>
              <a:buAutoNum type="arabicPeriod"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Contribuir para a melhoria da gestão do Tribunal de Contas e dos órgãos e entidades jurisdicionados;</a:t>
            </a:r>
          </a:p>
          <a:p>
            <a:pPr marL="457200" indent="-457200" algn="just">
              <a:buClr>
                <a:srgbClr val="C00000"/>
              </a:buClr>
              <a:buAutoNum type="arabicPeriod"/>
            </a:pPr>
            <a:endPara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Clr>
                <a:srgbClr val="C00000"/>
              </a:buClr>
              <a:buAutoNum type="arabicPeriod"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Possibilitar a participação da sociedade no exercício do controle da administração pública;</a:t>
            </a:r>
          </a:p>
          <a:p>
            <a:pPr marL="457200" indent="-457200" algn="just">
              <a:buClr>
                <a:srgbClr val="C00000"/>
              </a:buClr>
              <a:buAutoNum type="arabicPeriod"/>
            </a:pPr>
            <a:endPara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Clr>
                <a:srgbClr val="C00000"/>
              </a:buClr>
              <a:buAutoNum type="arabicPeriod"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Dar maior transparência às ações do Tribunal;</a:t>
            </a:r>
          </a:p>
          <a:p>
            <a:pPr algn="just">
              <a:buClr>
                <a:srgbClr val="C00000"/>
              </a:buClr>
              <a:buNone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pt-B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5" descr="BD1028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" y="3577487"/>
            <a:ext cx="9133872" cy="139545"/>
          </a:xfrm>
          <a:prstGeom prst="rect">
            <a:avLst/>
          </a:prstGeom>
          <a:noFill/>
        </p:spPr>
      </p:pic>
      <p:pic>
        <p:nvPicPr>
          <p:cNvPr id="12" name="Picture 5" descr="BD1028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8" y="4801623"/>
            <a:ext cx="9133872" cy="139545"/>
          </a:xfrm>
          <a:prstGeom prst="rect">
            <a:avLst/>
          </a:prstGeom>
          <a:noFill/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196752"/>
            <a:ext cx="9144000" cy="523220"/>
          </a:xfrm>
          <a:prstGeom prst="rect">
            <a:avLst/>
          </a:prstGeom>
          <a:gradFill rotWithShape="0">
            <a:gsLst>
              <a:gs pos="0">
                <a:srgbClr val="990000">
                  <a:gamma/>
                  <a:shade val="46275"/>
                  <a:invGamma/>
                </a:srgbClr>
              </a:gs>
              <a:gs pos="5000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800" b="0" dirty="0" smtClean="0">
                <a:solidFill>
                  <a:srgbClr val="E8E8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PARA QUE SERVE A OUVIDORIA DO TCE-SC ?</a:t>
            </a:r>
            <a:endParaRPr lang="pt-BR" sz="2800" b="0" dirty="0">
              <a:solidFill>
                <a:srgbClr val="E8E8E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944813" y="3260725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t-BR" dirty="0"/>
              <a:t>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71432" y="2100198"/>
            <a:ext cx="8572560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C00000"/>
              </a:buClr>
              <a:buFont typeface="+mj-lt"/>
              <a:buAutoNum type="arabicPeriod" startAt="4"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Ampliar o controle sobre as contas e atos dos órgãos e entidades integrantes da administração pública jurisdicionados ao Tribunal de Contas;</a:t>
            </a:r>
          </a:p>
          <a:p>
            <a:pPr marL="457200" indent="-457200" algn="just">
              <a:buClr>
                <a:srgbClr val="C00000"/>
              </a:buClr>
              <a:buAutoNum type="arabicPeriod" startAt="4"/>
            </a:pPr>
            <a:endParaRPr lang="pt-B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Clr>
                <a:srgbClr val="C00000"/>
              </a:buClr>
              <a:buAutoNum type="arabicPeriod" startAt="4"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Estreitar o relacionamento com o cidadão e ampliar o controle social para fortalecer a cidadania;</a:t>
            </a:r>
          </a:p>
          <a:p>
            <a:pPr marL="457200" indent="-457200" algn="just">
              <a:buClr>
                <a:srgbClr val="C00000"/>
              </a:buClr>
              <a:buAutoNum type="arabicPeriod" startAt="4"/>
            </a:pPr>
            <a:endParaRPr lang="pt-B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Clr>
                <a:srgbClr val="C00000"/>
              </a:buClr>
              <a:buAutoNum type="arabicPeriod" startAt="4"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Oferecer informações para subsidiar as ações de controle externo exercidas pelo Tribunal de Contas</a:t>
            </a:r>
            <a:r>
              <a:rPr lang="pt-BR" sz="2400" dirty="0" smtClean="0"/>
              <a:t>.</a:t>
            </a:r>
            <a:endPara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Clr>
                <a:srgbClr val="C00000"/>
              </a:buClr>
              <a:buNone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pt-B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5" descr="BD1028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" y="3356992"/>
            <a:ext cx="9133872" cy="139545"/>
          </a:xfrm>
          <a:prstGeom prst="rect">
            <a:avLst/>
          </a:prstGeom>
          <a:noFill/>
        </p:spPr>
      </p:pic>
      <p:pic>
        <p:nvPicPr>
          <p:cNvPr id="12" name="Picture 5" descr="BD1028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8" y="4859523"/>
            <a:ext cx="9133872" cy="139545"/>
          </a:xfrm>
          <a:prstGeom prst="rect">
            <a:avLst/>
          </a:prstGeom>
          <a:noFill/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1196752"/>
            <a:ext cx="9144000" cy="523220"/>
          </a:xfrm>
          <a:prstGeom prst="rect">
            <a:avLst/>
          </a:prstGeom>
          <a:gradFill rotWithShape="0">
            <a:gsLst>
              <a:gs pos="0">
                <a:srgbClr val="990000">
                  <a:gamma/>
                  <a:shade val="46275"/>
                  <a:invGamma/>
                </a:srgbClr>
              </a:gs>
              <a:gs pos="5000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800" dirty="0" smtClean="0">
                <a:solidFill>
                  <a:srgbClr val="E8E8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PARA QUE SERVE A OUVIDORIA DO TCE-SC </a:t>
            </a:r>
            <a:r>
              <a:rPr lang="pt-BR" sz="2800" b="0" dirty="0" smtClean="0">
                <a:solidFill>
                  <a:srgbClr val="E8E8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pt-BR" sz="2800" b="0" dirty="0">
              <a:solidFill>
                <a:srgbClr val="E8E8E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321604"/>
            <a:ext cx="9144000" cy="523220"/>
          </a:xfrm>
          <a:prstGeom prst="rect">
            <a:avLst/>
          </a:prstGeom>
          <a:gradFill rotWithShape="0">
            <a:gsLst>
              <a:gs pos="0">
                <a:srgbClr val="990000">
                  <a:gamma/>
                  <a:shade val="46275"/>
                  <a:invGamma/>
                </a:srgbClr>
              </a:gs>
              <a:gs pos="5000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800" dirty="0" smtClean="0">
                <a:solidFill>
                  <a:srgbClr val="E8E8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QUEM PODE RECORRER ?</a:t>
            </a:r>
            <a:endParaRPr lang="pt-BR" sz="2800" dirty="0">
              <a:solidFill>
                <a:srgbClr val="E8E8E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512" y="2307644"/>
            <a:ext cx="8784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Cidadão - agente 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público ou </a:t>
            </a: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</a:t>
            </a:r>
          </a:p>
          <a:p>
            <a:pPr marL="342900" indent="-342900" algn="just">
              <a:lnSpc>
                <a:spcPct val="150000"/>
              </a:lnSpc>
            </a:pP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Dirigentes 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entidades públicas e </a:t>
            </a: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privadas</a:t>
            </a:r>
          </a:p>
          <a:p>
            <a:pPr marL="342900" indent="-342900" algn="just">
              <a:lnSpc>
                <a:spcPct val="150000"/>
              </a:lnSpc>
            </a:pP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Associações</a:t>
            </a:r>
          </a:p>
          <a:p>
            <a:pPr marL="342900" indent="-342900" algn="just">
              <a:lnSpc>
                <a:spcPct val="150000"/>
              </a:lnSpc>
            </a:pP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Sindicatos</a:t>
            </a:r>
          </a:p>
          <a:p>
            <a:pPr marL="342900" indent="-342900" algn="just">
              <a:lnSpc>
                <a:spcPct val="150000"/>
              </a:lnSpc>
            </a:pP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Organizações não governamentais (ONGs)</a:t>
            </a:r>
          </a:p>
          <a:p>
            <a:pPr marL="342900" indent="-342900" algn="just">
              <a:lnSpc>
                <a:spcPct val="150000"/>
              </a:lnSpc>
            </a:pP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Instituições 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voltadas ao controle </a:t>
            </a: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75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75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75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75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75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75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uiExpand="1" build="p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t-B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t-B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5048</TotalTime>
  <Words>977</Words>
  <Application>Microsoft Office PowerPoint</Application>
  <PresentationFormat>Apresentação na tela (4:3)</PresentationFormat>
  <Paragraphs>128</Paragraphs>
  <Slides>22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Arial</vt:lpstr>
      <vt:lpstr>Century Gothic</vt:lpstr>
      <vt:lpstr>Segoe UI Black</vt:lpstr>
      <vt:lpstr>Times New Roman</vt:lpstr>
      <vt:lpstr>Trebuchet MS</vt:lpstr>
      <vt:lpstr>Verdana</vt:lpstr>
      <vt:lpstr>Estrutura padrão</vt:lpstr>
      <vt:lpstr>Apresentação do PowerPoint</vt:lpstr>
      <vt:lpstr>Apresentação</vt:lpstr>
      <vt:lpstr>Denúncias e Representações</vt:lpstr>
      <vt:lpstr>Denúncias e Representações</vt:lpstr>
      <vt:lpstr>Denúncias e Representações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TCSC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Mister Kormick</dc:creator>
  <cp:lastModifiedBy>Lucia Helena F. de Oliveira Pruja</cp:lastModifiedBy>
  <cp:revision>359</cp:revision>
  <cp:lastPrinted>2015-12-07T18:16:17Z</cp:lastPrinted>
  <dcterms:created xsi:type="dcterms:W3CDTF">2002-04-17T16:51:02Z</dcterms:created>
  <dcterms:modified xsi:type="dcterms:W3CDTF">2018-11-19T19:28:52Z</dcterms:modified>
</cp:coreProperties>
</file>