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  <p:sldId id="267" r:id="rId11"/>
    <p:sldId id="268" r:id="rId12"/>
    <p:sldId id="266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ealbernas\Desktop\BUSA%20ATIVA%20ESCOLAR\BUSCA%20ATIVA%20ESCOLAR\GRAFICO%20BUSCA%20ATIVA%20ESCOLA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ealbernas\AppData\Local\Microsoft\Windows\Temporary%20Internet%20Files\Content.Outlook\K5BKG4OA\Ades&#227;o%20sem%20repeti&#231;&#227;o%20gr&#225;ficos%20(00000003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ealbernas\Desktop\Educa&#231;&#227;o%20Infantil%20Pesquisa\Planilha%20Educ&#231;&#227;o%20Infantil%2022%20de%20agosto_MODELO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Gráfico: </a:t>
            </a:r>
            <a:r>
              <a:rPr lang="en-US" b="1" cap="all" baseline="0">
                <a:solidFill>
                  <a:sysClr val="windowText" lastClr="000000"/>
                </a:solidFill>
              </a:rPr>
              <a:t>Demanda por creche - Respostas por UF em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E6E-4ECC-8C82-40E6CDF882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Planilha1!$A$2:$A$29</c:f>
              <c:strCache>
                <c:ptCount val="28"/>
                <c:pt idx="0">
                  <c:v>AC</c:v>
                </c:pt>
                <c:pt idx="1">
                  <c:v>AL </c:v>
                </c:pt>
                <c:pt idx="2">
                  <c:v>AP </c:v>
                </c:pt>
                <c:pt idx="3">
                  <c:v>AM </c:v>
                </c:pt>
                <c:pt idx="4">
                  <c:v>BA </c:v>
                </c:pt>
                <c:pt idx="5">
                  <c:v>CE </c:v>
                </c:pt>
                <c:pt idx="6">
                  <c:v>DF </c:v>
                </c:pt>
                <c:pt idx="7">
                  <c:v>ES </c:v>
                </c:pt>
                <c:pt idx="8">
                  <c:v>GO </c:v>
                </c:pt>
                <c:pt idx="9">
                  <c:v>MA </c:v>
                </c:pt>
                <c:pt idx="10">
                  <c:v>MT </c:v>
                </c:pt>
                <c:pt idx="11">
                  <c:v>MS </c:v>
                </c:pt>
                <c:pt idx="12">
                  <c:v>MG </c:v>
                </c:pt>
                <c:pt idx="13">
                  <c:v>PA </c:v>
                </c:pt>
                <c:pt idx="14">
                  <c:v>PB </c:v>
                </c:pt>
                <c:pt idx="15">
                  <c:v>PR</c:v>
                </c:pt>
                <c:pt idx="16">
                  <c:v>PE </c:v>
                </c:pt>
                <c:pt idx="17">
                  <c:v>PI </c:v>
                </c:pt>
                <c:pt idx="18">
                  <c:v>RJ </c:v>
                </c:pt>
                <c:pt idx="19">
                  <c:v>RN </c:v>
                </c:pt>
                <c:pt idx="20">
                  <c:v>RS </c:v>
                </c:pt>
                <c:pt idx="21">
                  <c:v>RO </c:v>
                </c:pt>
                <c:pt idx="22">
                  <c:v>RR </c:v>
                </c:pt>
                <c:pt idx="23">
                  <c:v>SC </c:v>
                </c:pt>
                <c:pt idx="24">
                  <c:v>SP </c:v>
                </c:pt>
                <c:pt idx="25">
                  <c:v>SE </c:v>
                </c:pt>
                <c:pt idx="26">
                  <c:v>TO </c:v>
                </c:pt>
                <c:pt idx="27">
                  <c:v>Brasil</c:v>
                </c:pt>
              </c:strCache>
            </c:strRef>
          </c:cat>
          <c:val>
            <c:numRef>
              <c:f>Planilha1!$D$2:$D$29</c:f>
              <c:numCache>
                <c:formatCode>0.00</c:formatCode>
                <c:ptCount val="28"/>
                <c:pt idx="0">
                  <c:v>100</c:v>
                </c:pt>
                <c:pt idx="1">
                  <c:v>90.196078431372555</c:v>
                </c:pt>
                <c:pt idx="2">
                  <c:v>62.5</c:v>
                </c:pt>
                <c:pt idx="3">
                  <c:v>72.58064516129032</c:v>
                </c:pt>
                <c:pt idx="4">
                  <c:v>87.769784172661872</c:v>
                </c:pt>
                <c:pt idx="5">
                  <c:v>90.217391304347828</c:v>
                </c:pt>
                <c:pt idx="6">
                  <c:v>100</c:v>
                </c:pt>
                <c:pt idx="7">
                  <c:v>66.666666666666657</c:v>
                </c:pt>
                <c:pt idx="8">
                  <c:v>94.715447154471548</c:v>
                </c:pt>
                <c:pt idx="9">
                  <c:v>80.184331797235018</c:v>
                </c:pt>
                <c:pt idx="10">
                  <c:v>90.780141843971634</c:v>
                </c:pt>
                <c:pt idx="11">
                  <c:v>98.734177215189874</c:v>
                </c:pt>
                <c:pt idx="12">
                  <c:v>75.263774912075036</c:v>
                </c:pt>
                <c:pt idx="13">
                  <c:v>64.583333333333343</c:v>
                </c:pt>
                <c:pt idx="14">
                  <c:v>93.27354260089686</c:v>
                </c:pt>
                <c:pt idx="15">
                  <c:v>93.233082706766908</c:v>
                </c:pt>
                <c:pt idx="16">
                  <c:v>77.297297297297291</c:v>
                </c:pt>
                <c:pt idx="17">
                  <c:v>87.053571428571431</c:v>
                </c:pt>
                <c:pt idx="18">
                  <c:v>85.869565217391312</c:v>
                </c:pt>
                <c:pt idx="19">
                  <c:v>93.41317365269461</c:v>
                </c:pt>
                <c:pt idx="20">
                  <c:v>87.323943661971825</c:v>
                </c:pt>
                <c:pt idx="21">
                  <c:v>86.538461538461547</c:v>
                </c:pt>
                <c:pt idx="22">
                  <c:v>6.666666666666667</c:v>
                </c:pt>
                <c:pt idx="23">
                  <c:v>94.576271186440678</c:v>
                </c:pt>
                <c:pt idx="24">
                  <c:v>80.310077519379846</c:v>
                </c:pt>
                <c:pt idx="25">
                  <c:v>81.333333333333329</c:v>
                </c:pt>
                <c:pt idx="26">
                  <c:v>96.402877697841731</c:v>
                </c:pt>
                <c:pt idx="27">
                  <c:v>84.865350089766608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6E-4ECC-8C82-40E6CDF882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855456"/>
        <c:axId val="265132368"/>
      </c:barChart>
      <c:catAx>
        <c:axId val="18585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5132368"/>
        <c:crosses val="autoZero"/>
        <c:auto val="1"/>
        <c:lblAlgn val="ctr"/>
        <c:lblOffset val="100"/>
        <c:noMultiLvlLbl val="0"/>
      </c:catAx>
      <c:valAx>
        <c:axId val="265132368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8585545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 smtClean="0">
                <a:solidFill>
                  <a:sysClr val="windowText" lastClr="000000"/>
                </a:solidFill>
              </a:rPr>
              <a:t>Gráfico: </a:t>
            </a:r>
            <a:r>
              <a:rPr lang="pt-BR" sz="1400" b="1" cap="all" baseline="0" dirty="0">
                <a:solidFill>
                  <a:sysClr val="windowText" lastClr="000000"/>
                </a:solidFill>
              </a:rPr>
              <a:t>Busca Ativa Escolar - respostas por UF em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7.2632768398272021E-4"/>
          <c:y val="1.1657496111631799E-2"/>
          <c:w val="0.96761905357934042"/>
          <c:h val="0.7866767516129449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98-4C52-8C13-E0153406152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B98-4C52-8C13-E0153406152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B98-4C52-8C13-E01534061520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B98-4C52-8C13-E01534061520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B98-4C52-8C13-E01534061520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B98-4C52-8C13-E01534061520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B98-4C52-8C13-E01534061520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B98-4C52-8C13-E01534061520}"/>
              </c:ext>
            </c:extLst>
          </c:dPt>
          <c:dLbls>
            <c:dLbl>
              <c:idx val="4"/>
              <c:layout>
                <c:manualLayout>
                  <c:x val="-7.8431372549019607E-3"/>
                  <c:y val="-8.67678958785249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B98-4C52-8C13-E01534061520}"/>
                </c:ext>
              </c:extLst>
            </c:dLbl>
            <c:dLbl>
              <c:idx val="17"/>
              <c:layout>
                <c:manualLayout>
                  <c:x val="-1.071709834984111E-2"/>
                  <c:y val="-4.114363612286926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B98-4C52-8C13-E01534061520}"/>
                </c:ext>
              </c:extLst>
            </c:dLbl>
            <c:dLbl>
              <c:idx val="18"/>
              <c:layout>
                <c:manualLayout>
                  <c:x val="-2.2481858885286542E-2"/>
                  <c:y val="-1.24822791944933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B98-4C52-8C13-E01534061520}"/>
                </c:ext>
              </c:extLst>
            </c:dLbl>
            <c:dLbl>
              <c:idx val="19"/>
              <c:layout>
                <c:manualLayout>
                  <c:x val="-5.882352941176614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B98-4C52-8C13-E01534061520}"/>
                </c:ext>
              </c:extLst>
            </c:dLbl>
            <c:dLbl>
              <c:idx val="20"/>
              <c:layout>
                <c:manualLayout>
                  <c:x val="1.3920179095260152E-2"/>
                  <c:y val="4.4884736479523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B98-4C52-8C13-E01534061520}"/>
                </c:ext>
              </c:extLst>
            </c:dLbl>
            <c:dLbl>
              <c:idx val="23"/>
              <c:layout>
                <c:manualLayout>
                  <c:x val="1.1959394781534662E-2"/>
                  <c:y val="5.7845263919016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B98-4C52-8C13-E01534061520}"/>
                </c:ext>
              </c:extLst>
            </c:dLbl>
            <c:dLbl>
              <c:idx val="25"/>
              <c:layout>
                <c:manualLayout>
                  <c:x val="-1.3396372937301291E-2"/>
                  <c:y val="2.057181806143463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B98-4C52-8C13-E01534061520}"/>
                </c:ext>
              </c:extLst>
            </c:dLbl>
            <c:dLbl>
              <c:idx val="26"/>
              <c:layout>
                <c:manualLayout>
                  <c:x val="1.0717098349841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B98-4C52-8C13-E015340615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Planilha1!$A$3:$A$30</c:f>
              <c:strCache>
                <c:ptCount val="28"/>
                <c:pt idx="0">
                  <c:v>AC</c:v>
                </c:pt>
                <c:pt idx="1">
                  <c:v>AL</c:v>
                </c:pt>
                <c:pt idx="2">
                  <c:v>AP</c:v>
                </c:pt>
                <c:pt idx="3">
                  <c:v>AM</c:v>
                </c:pt>
                <c:pt idx="4">
                  <c:v>BA</c:v>
                </c:pt>
                <c:pt idx="5">
                  <c:v>CE</c:v>
                </c:pt>
                <c:pt idx="6">
                  <c:v>DF</c:v>
                </c:pt>
                <c:pt idx="7">
                  <c:v>ES</c:v>
                </c:pt>
                <c:pt idx="8">
                  <c:v>GO</c:v>
                </c:pt>
                <c:pt idx="9">
                  <c:v>MA</c:v>
                </c:pt>
                <c:pt idx="10">
                  <c:v>MT</c:v>
                </c:pt>
                <c:pt idx="11">
                  <c:v>MS</c:v>
                </c:pt>
                <c:pt idx="12">
                  <c:v>MG</c:v>
                </c:pt>
                <c:pt idx="13">
                  <c:v>PA</c:v>
                </c:pt>
                <c:pt idx="14">
                  <c:v>PB</c:v>
                </c:pt>
                <c:pt idx="15">
                  <c:v>PR</c:v>
                </c:pt>
                <c:pt idx="16">
                  <c:v>PE</c:v>
                </c:pt>
                <c:pt idx="17">
                  <c:v>PI</c:v>
                </c:pt>
                <c:pt idx="18">
                  <c:v>RJ</c:v>
                </c:pt>
                <c:pt idx="19">
                  <c:v>RN</c:v>
                </c:pt>
                <c:pt idx="20">
                  <c:v>RS</c:v>
                </c:pt>
                <c:pt idx="21">
                  <c:v>RO</c:v>
                </c:pt>
                <c:pt idx="22">
                  <c:v>RR</c:v>
                </c:pt>
                <c:pt idx="23">
                  <c:v>SC</c:v>
                </c:pt>
                <c:pt idx="24">
                  <c:v>SP</c:v>
                </c:pt>
                <c:pt idx="25">
                  <c:v>SE</c:v>
                </c:pt>
                <c:pt idx="26">
                  <c:v>TO</c:v>
                </c:pt>
                <c:pt idx="27">
                  <c:v>Brasil</c:v>
                </c:pt>
              </c:strCache>
            </c:strRef>
          </c:cat>
          <c:val>
            <c:numRef>
              <c:f>Planilha1!$D$3:$D$30</c:f>
              <c:numCache>
                <c:formatCode>0.00</c:formatCode>
                <c:ptCount val="28"/>
                <c:pt idx="0">
                  <c:v>100</c:v>
                </c:pt>
                <c:pt idx="1">
                  <c:v>69.607843137254903</c:v>
                </c:pt>
                <c:pt idx="2">
                  <c:v>31.25</c:v>
                </c:pt>
                <c:pt idx="3">
                  <c:v>43.548387096774192</c:v>
                </c:pt>
                <c:pt idx="4">
                  <c:v>83.693045563549163</c:v>
                </c:pt>
                <c:pt idx="5">
                  <c:v>79.347826086956516</c:v>
                </c:pt>
                <c:pt idx="6">
                  <c:v>100</c:v>
                </c:pt>
                <c:pt idx="7">
                  <c:v>67.948717948717956</c:v>
                </c:pt>
                <c:pt idx="8">
                  <c:v>62.601626016260155</c:v>
                </c:pt>
                <c:pt idx="9">
                  <c:v>76.958525345622121</c:v>
                </c:pt>
                <c:pt idx="10">
                  <c:v>62.411347517730498</c:v>
                </c:pt>
                <c:pt idx="11">
                  <c:v>92.405063291139243</c:v>
                </c:pt>
                <c:pt idx="12">
                  <c:v>71.277842907385704</c:v>
                </c:pt>
                <c:pt idx="13">
                  <c:v>29.861111111111111</c:v>
                </c:pt>
                <c:pt idx="14">
                  <c:v>58.744394618834086</c:v>
                </c:pt>
                <c:pt idx="15">
                  <c:v>95.238095238095227</c:v>
                </c:pt>
                <c:pt idx="16">
                  <c:v>40</c:v>
                </c:pt>
                <c:pt idx="17">
                  <c:v>72.767857142857139</c:v>
                </c:pt>
                <c:pt idx="18">
                  <c:v>81.521739130434781</c:v>
                </c:pt>
                <c:pt idx="19">
                  <c:v>81.437125748502993</c:v>
                </c:pt>
                <c:pt idx="20">
                  <c:v>84.104627766599592</c:v>
                </c:pt>
                <c:pt idx="21">
                  <c:v>73.076923076923066</c:v>
                </c:pt>
                <c:pt idx="22">
                  <c:v>86.666666666666671</c:v>
                </c:pt>
                <c:pt idx="23">
                  <c:v>85.423728813559322</c:v>
                </c:pt>
                <c:pt idx="24">
                  <c:v>67.906976744186039</c:v>
                </c:pt>
                <c:pt idx="25">
                  <c:v>100</c:v>
                </c:pt>
                <c:pt idx="26">
                  <c:v>98.561151079136692</c:v>
                </c:pt>
                <c:pt idx="27">
                  <c:v>74.272890484739676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B98-4C52-8C13-E015340615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3040512"/>
        <c:axId val="295677952"/>
      </c:barChart>
      <c:catAx>
        <c:axId val="23304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95677952"/>
        <c:crosses val="autoZero"/>
        <c:auto val="1"/>
        <c:lblAlgn val="ctr"/>
        <c:lblOffset val="100"/>
        <c:noMultiLvlLbl val="0"/>
      </c:catAx>
      <c:valAx>
        <c:axId val="295677952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2330405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cap="all" spc="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>
                <a:solidFill>
                  <a:sysClr val="windowText" lastClr="000000"/>
                </a:solidFill>
              </a:rPr>
              <a:t>GRÁFICO </a:t>
            </a:r>
            <a:r>
              <a:rPr lang="en-US" sz="1400" dirty="0">
                <a:solidFill>
                  <a:sysClr val="windowText" lastClr="000000"/>
                </a:solidFill>
              </a:rPr>
              <a:t>- ADESÃO À BUSCA ATIVA ESCOLAR: BRASIL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cap="all" spc="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E36-47A2-815C-7DD69F3B5C0F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E36-47A2-815C-7DD69F3B5C0F}"/>
              </c:ext>
            </c:extLst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E36-47A2-815C-7DD69F3B5C0F}"/>
              </c:ext>
            </c:extLst>
          </c:dPt>
          <c:dLbls>
            <c:dLbl>
              <c:idx val="0"/>
              <c:layout>
                <c:manualLayout>
                  <c:x val="-0.12283635573895102"/>
                  <c:y val="-0.1073203632893752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36-47A2-815C-7DD69F3B5C0F}"/>
                </c:ext>
              </c:extLst>
            </c:dLbl>
            <c:dLbl>
              <c:idx val="1"/>
              <c:layout>
                <c:manualLayout>
                  <c:x val="0.13063470090454127"/>
                  <c:y val="-0.139531575009096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68727743899675"/>
                      <c:h val="0.129064798535571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E36-47A2-815C-7DD69F3B5C0F}"/>
                </c:ext>
              </c:extLst>
            </c:dLbl>
            <c:dLbl>
              <c:idx val="2"/>
              <c:layout>
                <c:manualLayout>
                  <c:x val="5.1596734792991795E-2"/>
                  <c:y val="0.1507331690339056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36-47A2-815C-7DD69F3B5C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GRÁFICO!$A$31:$A$33</c:f>
              <c:strCache>
                <c:ptCount val="3"/>
                <c:pt idx="0">
                  <c:v>Não</c:v>
                </c:pt>
                <c:pt idx="1">
                  <c:v>Sim, em fase de implementação</c:v>
                </c:pt>
                <c:pt idx="2">
                  <c:v>Sim, mas não iniciou a implementação</c:v>
                </c:pt>
              </c:strCache>
            </c:strRef>
          </c:cat>
          <c:val>
            <c:numRef>
              <c:f>#REF!</c:f>
              <c:numCache>
                <c:formatCode>General</c:formatCode>
                <c:ptCount val="3"/>
                <c:pt idx="0">
                  <c:v>2232</c:v>
                </c:pt>
                <c:pt idx="1">
                  <c:v>954</c:v>
                </c:pt>
                <c:pt idx="2">
                  <c:v>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36-47A2-815C-7DD69F3B5C0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sz="1400" b="1" i="0" baseline="0" dirty="0" smtClean="0">
                <a:solidFill>
                  <a:sysClr val="windowText" lastClr="000000"/>
                </a:solidFill>
                <a:effectLst/>
              </a:rPr>
              <a:t>Gráfico: </a:t>
            </a:r>
            <a:r>
              <a:rPr lang="pt-BR" sz="1400" b="1" i="0" baseline="0" dirty="0">
                <a:solidFill>
                  <a:sysClr val="windowText" lastClr="000000"/>
                </a:solidFill>
                <a:effectLst/>
              </a:rPr>
              <a:t>Pesquisa Educação Infantil - resposta por UF em %</a:t>
            </a:r>
            <a:endParaRPr lang="pt-BR" sz="1400" dirty="0">
              <a:solidFill>
                <a:sysClr val="windowText" lastClr="000000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2.5549647484786348E-2"/>
          <c:y val="8.1463929341851746E-2"/>
          <c:w val="0.96739391234774097"/>
          <c:h val="0.833187312158466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18F-4326-B066-D5940837C6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27_08'!$A$2:$A$29</c:f>
              <c:strCache>
                <c:ptCount val="28"/>
                <c:pt idx="0">
                  <c:v>AC</c:v>
                </c:pt>
                <c:pt idx="1">
                  <c:v>AL </c:v>
                </c:pt>
                <c:pt idx="2">
                  <c:v>AP </c:v>
                </c:pt>
                <c:pt idx="3">
                  <c:v>AM </c:v>
                </c:pt>
                <c:pt idx="4">
                  <c:v>BA </c:v>
                </c:pt>
                <c:pt idx="5">
                  <c:v>CE </c:v>
                </c:pt>
                <c:pt idx="6">
                  <c:v>DF </c:v>
                </c:pt>
                <c:pt idx="7">
                  <c:v>ES </c:v>
                </c:pt>
                <c:pt idx="8">
                  <c:v>GO </c:v>
                </c:pt>
                <c:pt idx="9">
                  <c:v>MA </c:v>
                </c:pt>
                <c:pt idx="10">
                  <c:v>MT </c:v>
                </c:pt>
                <c:pt idx="11">
                  <c:v>MS </c:v>
                </c:pt>
                <c:pt idx="12">
                  <c:v>MG </c:v>
                </c:pt>
                <c:pt idx="13">
                  <c:v>PA </c:v>
                </c:pt>
                <c:pt idx="14">
                  <c:v>PB </c:v>
                </c:pt>
                <c:pt idx="15">
                  <c:v>PR</c:v>
                </c:pt>
                <c:pt idx="16">
                  <c:v>PE </c:v>
                </c:pt>
                <c:pt idx="17">
                  <c:v>PI </c:v>
                </c:pt>
                <c:pt idx="18">
                  <c:v>RJ </c:v>
                </c:pt>
                <c:pt idx="19">
                  <c:v>RN </c:v>
                </c:pt>
                <c:pt idx="20">
                  <c:v>RS </c:v>
                </c:pt>
                <c:pt idx="21">
                  <c:v>RO </c:v>
                </c:pt>
                <c:pt idx="22">
                  <c:v>RR </c:v>
                </c:pt>
                <c:pt idx="23">
                  <c:v>SC </c:v>
                </c:pt>
                <c:pt idx="24">
                  <c:v>SP </c:v>
                </c:pt>
                <c:pt idx="25">
                  <c:v>SE </c:v>
                </c:pt>
                <c:pt idx="26">
                  <c:v>TO </c:v>
                </c:pt>
                <c:pt idx="27">
                  <c:v>Brasil</c:v>
                </c:pt>
              </c:strCache>
            </c:strRef>
          </c:cat>
          <c:val>
            <c:numRef>
              <c:f>'Gráficos 27_08'!$D$2:$D$29</c:f>
              <c:numCache>
                <c:formatCode>0.00</c:formatCode>
                <c:ptCount val="28"/>
                <c:pt idx="0">
                  <c:v>86.36363636363636</c:v>
                </c:pt>
                <c:pt idx="1">
                  <c:v>45.098039215686278</c:v>
                </c:pt>
                <c:pt idx="2">
                  <c:v>0</c:v>
                </c:pt>
                <c:pt idx="3">
                  <c:v>8.064516129032258</c:v>
                </c:pt>
                <c:pt idx="4">
                  <c:v>44.60431654676259</c:v>
                </c:pt>
                <c:pt idx="5">
                  <c:v>33.695652173913047</c:v>
                </c:pt>
                <c:pt idx="6">
                  <c:v>0</c:v>
                </c:pt>
                <c:pt idx="7">
                  <c:v>12.820512820512819</c:v>
                </c:pt>
                <c:pt idx="8">
                  <c:v>37.804878048780488</c:v>
                </c:pt>
                <c:pt idx="9">
                  <c:v>10.599078341013826</c:v>
                </c:pt>
                <c:pt idx="10">
                  <c:v>26.24113475177305</c:v>
                </c:pt>
                <c:pt idx="11">
                  <c:v>78.48101265822784</c:v>
                </c:pt>
                <c:pt idx="12">
                  <c:v>26.143024618991795</c:v>
                </c:pt>
                <c:pt idx="13">
                  <c:v>23.611111111111111</c:v>
                </c:pt>
                <c:pt idx="14">
                  <c:v>29.596412556053814</c:v>
                </c:pt>
                <c:pt idx="15">
                  <c:v>50.375939849624061</c:v>
                </c:pt>
                <c:pt idx="16">
                  <c:v>2.7027027027027026</c:v>
                </c:pt>
                <c:pt idx="17">
                  <c:v>61.607142857142861</c:v>
                </c:pt>
                <c:pt idx="18">
                  <c:v>14.130434782608695</c:v>
                </c:pt>
                <c:pt idx="19">
                  <c:v>22.155688622754489</c:v>
                </c:pt>
                <c:pt idx="20">
                  <c:v>50.301810865191143</c:v>
                </c:pt>
                <c:pt idx="21">
                  <c:v>59.615384615384613</c:v>
                </c:pt>
                <c:pt idx="22">
                  <c:v>33.333333333333329</c:v>
                </c:pt>
                <c:pt idx="23">
                  <c:v>7.4576271186440684</c:v>
                </c:pt>
                <c:pt idx="24">
                  <c:v>41.085271317829459</c:v>
                </c:pt>
                <c:pt idx="25">
                  <c:v>48</c:v>
                </c:pt>
                <c:pt idx="26">
                  <c:v>53.956834532374096</c:v>
                </c:pt>
                <c:pt idx="27">
                  <c:v>34.901256732495511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8F-4326-B066-D5940837C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3423824"/>
        <c:axId val="272375744"/>
      </c:barChart>
      <c:catAx>
        <c:axId val="39342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375744"/>
        <c:crosses val="autoZero"/>
        <c:auto val="1"/>
        <c:lblAlgn val="ctr"/>
        <c:lblOffset val="100"/>
        <c:noMultiLvlLbl val="0"/>
      </c:catAx>
      <c:valAx>
        <c:axId val="272375744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39342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30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08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53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07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58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14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15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45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84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90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FBA7A-855A-4190-9FE0-364DE26554E0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276AA-948A-4615-9339-C4C0CE149A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57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6.sv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palestra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err="1" smtClean="0"/>
              <a:t>Planos</a:t>
            </a:r>
            <a:r>
              <a:rPr lang="en-US" b="1" i="1" dirty="0" smtClean="0"/>
              <a:t> </a:t>
            </a:r>
            <a:r>
              <a:rPr lang="en-US" b="1" i="1" dirty="0" err="1" smtClean="0"/>
              <a:t>subnacionais</a:t>
            </a:r>
            <a:r>
              <a:rPr lang="en-US" b="1" i="1" dirty="0" smtClean="0"/>
              <a:t> de Educação: </a:t>
            </a:r>
            <a:r>
              <a:rPr lang="en-US" b="1" i="1" dirty="0" err="1" smtClean="0"/>
              <a:t>desafios</a:t>
            </a:r>
            <a:r>
              <a:rPr lang="en-US" b="1" i="1" dirty="0" smtClean="0"/>
              <a:t> </a:t>
            </a:r>
            <a:r>
              <a:rPr lang="en-US" b="1" i="1" dirty="0" err="1" smtClean="0"/>
              <a:t>reais</a:t>
            </a:r>
            <a:r>
              <a:rPr lang="en-US" b="1" i="1" dirty="0" smtClean="0"/>
              <a:t> e </a:t>
            </a:r>
            <a:r>
              <a:rPr lang="en-US" b="1" i="1" dirty="0" err="1" smtClean="0"/>
              <a:t>diálogos</a:t>
            </a:r>
            <a:r>
              <a:rPr lang="en-US" b="1" i="1" dirty="0" smtClean="0"/>
              <a:t> </a:t>
            </a:r>
            <a:r>
              <a:rPr lang="en-US" b="1" i="1" dirty="0" err="1" smtClean="0"/>
              <a:t>necessários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Marcos Ozorio</a:t>
            </a:r>
            <a:endParaRPr lang="en-US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356" y="365126"/>
            <a:ext cx="7559040" cy="286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603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Espaço Reservado para Conteúdo 5" descr="Resultado de imagem para correntes">
            <a:extLst>
              <a:ext uri="{FF2B5EF4-FFF2-40B4-BE49-F238E27FC236}">
                <a16:creationId xmlns:a16="http://schemas.microsoft.com/office/drawing/2014/main" id="{298994FB-82C6-435A-B69A-9E029D7A2AA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365125"/>
            <a:ext cx="10989542" cy="6349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916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Imagem 2" descr="Resultado de imagem para correntes">
            <a:extLst>
              <a:ext uri="{FF2B5EF4-FFF2-40B4-BE49-F238E27FC236}">
                <a16:creationId xmlns:a16="http://schemas.microsoft.com/office/drawing/2014/main" id="{2F148C0C-A0BC-4A52-A790-44E46758F14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331" y="365126"/>
            <a:ext cx="8415337" cy="64928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174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5137" y="269842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7200" dirty="0" smtClean="0"/>
              <a:t>Muito obrigado!!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997397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916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Rede de Assistência </a:t>
            </a:r>
            <a:r>
              <a:rPr lang="pt-BR" dirty="0"/>
              <a:t>T</a:t>
            </a:r>
            <a:r>
              <a:rPr lang="pt-BR" dirty="0" smtClean="0"/>
              <a:t>écnica para Monitoramento e Avaliação dos Planos Subnacionais de Educação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838200" y="2028496"/>
            <a:ext cx="202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/>
          </a:p>
        </p:txBody>
      </p:sp>
      <p:pic>
        <p:nvPicPr>
          <p:cNvPr id="8" name="Espaço Reservado para Conteúdo 3" descr="Resultado de imagem para correntes">
            <a:extLst>
              <a:ext uri="{FF2B5EF4-FFF2-40B4-BE49-F238E27FC236}">
                <a16:creationId xmlns:a16="http://schemas.microsoft.com/office/drawing/2014/main" id="{61DF10A9-B9C8-4DE0-AF02-389753B5D629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1" r="5507"/>
          <a:stretch/>
        </p:blipFill>
        <p:spPr bwMode="auto">
          <a:xfrm>
            <a:off x="0" y="2238703"/>
            <a:ext cx="12192000" cy="25960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724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8248" y="-251809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dirty="0" smtClean="0"/>
              <a:t>Meta 1 do PNE: ações desenvolvidas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838200" y="782679"/>
            <a:ext cx="10163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dirty="0" smtClean="0"/>
              <a:t>Segundo semestre de 2017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38200" y="1312917"/>
            <a:ext cx="11606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b="1" dirty="0" smtClean="0"/>
              <a:t>Questionário sobre demanda manifesta da população de 0 a 3 anos de idade, aplicada em parceria com a SEB/MEC.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838200" y="1699620"/>
            <a:ext cx="11133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 smtClean="0"/>
              <a:t>Objetivos:</a:t>
            </a:r>
          </a:p>
          <a:p>
            <a:pPr marL="400050" indent="-400050">
              <a:buFont typeface="+mj-lt"/>
              <a:buAutoNum type="romanLcPeriod"/>
            </a:pPr>
            <a:r>
              <a:rPr lang="pt-BR" dirty="0" smtClean="0"/>
              <a:t>Levantamento da existência e forma de organização da lista de espera por creche nos municípios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pt-BR" dirty="0" smtClean="0"/>
              <a:t>Entendimento sobre existência de critérios de priorização para o atendimento da demanda</a:t>
            </a:r>
          </a:p>
          <a:p>
            <a:pPr marL="400050" indent="-400050">
              <a:buFont typeface="+mj-lt"/>
              <a:buAutoNum type="romanLcPeriod"/>
            </a:pPr>
            <a:r>
              <a:rPr lang="pt-BR" dirty="0" smtClean="0"/>
              <a:t>Identificação dos municípios que possuem sistema informatizado para gestão da demanda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838200" y="3008522"/>
            <a:ext cx="4680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 smtClean="0"/>
              <a:t>Resultados: 4.727 Municípios respondentes.</a:t>
            </a:r>
            <a:endParaRPr lang="pt-BR" b="1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994251"/>
              </p:ext>
            </p:extLst>
          </p:nvPr>
        </p:nvGraphicFramePr>
        <p:xfrm>
          <a:off x="1110154" y="3377855"/>
          <a:ext cx="10243646" cy="3256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7777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38200" y="512352"/>
            <a:ext cx="10163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dirty="0" smtClean="0"/>
              <a:t>Primeiro semestre de 2018</a:t>
            </a:r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838200" y="1143364"/>
            <a:ext cx="734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 smtClean="0"/>
              <a:t>Formação dos membros da Rede de Assistência Técnica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838200" y="1588661"/>
            <a:ext cx="10775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Objetivo:</a:t>
            </a:r>
          </a:p>
          <a:p>
            <a:pPr algn="just"/>
            <a:r>
              <a:rPr lang="pt-BR" dirty="0" smtClean="0"/>
              <a:t>Debater, alinhar e capacitar os membros da Rede quanto aos conceitos e metodologias de demanda </a:t>
            </a:r>
            <a:r>
              <a:rPr lang="pt-BR" dirty="0"/>
              <a:t>m</a:t>
            </a:r>
            <a:r>
              <a:rPr lang="pt-BR" dirty="0" smtClean="0"/>
              <a:t>anifesta na educação infantil e  Busca Ativa Escolar </a:t>
            </a:r>
          </a:p>
          <a:p>
            <a:pPr marL="400050" indent="-400050">
              <a:buFont typeface="+mj-lt"/>
              <a:buAutoNum type="romanLcPeriod"/>
            </a:pP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838200" y="2905273"/>
            <a:ext cx="10607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b="1" dirty="0" smtClean="0"/>
              <a:t>Formação dos membros das Comissões Coordenadoras e Equipes Técnicas responsáveis pelo processo de monitoramento e avaliação dos planos de educação</a:t>
            </a: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838200" y="3667888"/>
            <a:ext cx="106075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Objetivo:</a:t>
            </a:r>
          </a:p>
          <a:p>
            <a:pPr algn="just"/>
            <a:r>
              <a:rPr lang="pt-BR" dirty="0" smtClean="0"/>
              <a:t>Debater, alinhar e capacitar os membros destas comissões e equipes, quanto aos conceitos e metodologias trabalhadas com a Rede.</a:t>
            </a:r>
          </a:p>
          <a:p>
            <a:endParaRPr lang="pt-BR" dirty="0" smtClean="0"/>
          </a:p>
          <a:p>
            <a:pPr marL="400050" indent="-400050">
              <a:buFont typeface="+mj-lt"/>
              <a:buAutoNum type="romanLcPeriod"/>
            </a:pP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838200" y="4956820"/>
            <a:ext cx="10591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 smtClean="0"/>
              <a:t>Resultados:</a:t>
            </a:r>
          </a:p>
          <a:p>
            <a:pPr algn="just"/>
            <a:r>
              <a:rPr lang="pt-BR" dirty="0" smtClean="0"/>
              <a:t>Foram capacitados 10.551 membros das comissões e equipes técnicas, em relação aos temas supramencionados.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9537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12076" y="418150"/>
            <a:ext cx="7959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 smtClean="0"/>
              <a:t>Questionário sobre a metodologia da Busca Ativa Escolar do Unicef e parceiros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712076" y="879815"/>
            <a:ext cx="109859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b="1" dirty="0" smtClean="0"/>
              <a:t>Objetivos: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pt-BR" dirty="0" smtClean="0"/>
              <a:t>Identificar o percentual de municípios que realizam busca ativa escolar própria ou que implementaram a metodologia elaborada pelo Unicef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pt-BR" dirty="0" smtClean="0"/>
              <a:t>Entendimento dos principais motivos para não realização da busca ativa escolar</a:t>
            </a:r>
          </a:p>
          <a:p>
            <a:pPr marL="400050" indent="-400050" algn="just">
              <a:buFont typeface="+mj-lt"/>
              <a:buAutoNum type="romanLcPeriod"/>
            </a:pP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712076" y="2264810"/>
            <a:ext cx="4680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 smtClean="0"/>
              <a:t>Resultados: 4.137 Municípios respondentes.</a:t>
            </a:r>
            <a:endParaRPr lang="pt-BR" b="1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972276846"/>
              </p:ext>
            </p:extLst>
          </p:nvPr>
        </p:nvGraphicFramePr>
        <p:xfrm>
          <a:off x="1285910" y="2634142"/>
          <a:ext cx="9855056" cy="4665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2587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2584536201"/>
              </p:ext>
            </p:extLst>
          </p:nvPr>
        </p:nvGraphicFramePr>
        <p:xfrm>
          <a:off x="1995797" y="880785"/>
          <a:ext cx="8283320" cy="5299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748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38199" y="440355"/>
            <a:ext cx="10163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dirty="0" smtClean="0"/>
              <a:t>Segundo semestre de 2018</a:t>
            </a:r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846082" y="1051030"/>
            <a:ext cx="7349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 smtClean="0"/>
              <a:t>Pesquisa </a:t>
            </a:r>
            <a:r>
              <a:rPr lang="pt-BR" b="1" i="1" dirty="0" smtClean="0"/>
              <a:t>in loco </a:t>
            </a:r>
            <a:r>
              <a:rPr lang="pt-BR" b="1" dirty="0" smtClean="0"/>
              <a:t>sobre a organização da demanda por creche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838199" y="1569372"/>
            <a:ext cx="11006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Objetivo: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pt-BR" dirty="0" smtClean="0"/>
              <a:t>Entender como os municípios organizam a sua demanda por vagas na educação infantil;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pt-BR" dirty="0" smtClean="0"/>
              <a:t>Disponibilizar ferramentas para apoiar a organização da demanda por creche nos municípios.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Critérios para seleção dos municípios participantes da pesquisa: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pt-BR" b="1" dirty="0" smtClean="0"/>
              <a:t>Sistema: </a:t>
            </a:r>
            <a:r>
              <a:rPr lang="pt-BR" dirty="0" smtClean="0"/>
              <a:t>município utiliza sistema informatizado próprio para organizar a lista de espera/demanda por creche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pt-BR" b="1" dirty="0" smtClean="0"/>
              <a:t>Disponibilização</a:t>
            </a:r>
            <a:r>
              <a:rPr lang="pt-BR" dirty="0" smtClean="0"/>
              <a:t>: município tem interesse e possibilidade de disponibilizar a tecnologia para outros municípios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pt-BR" b="1" dirty="0" smtClean="0"/>
              <a:t>Diversidade</a:t>
            </a:r>
            <a:r>
              <a:rPr lang="pt-BR" dirty="0" smtClean="0"/>
              <a:t>: distribuição regional, tamanho do município e IDH</a:t>
            </a:r>
          </a:p>
          <a:p>
            <a:pPr algn="just"/>
            <a:endParaRPr lang="pt-BR" b="1" dirty="0"/>
          </a:p>
          <a:p>
            <a:pPr algn="just"/>
            <a:r>
              <a:rPr lang="pt-BR" b="1" dirty="0" smtClean="0"/>
              <a:t>Amostra final da pesquisa:</a:t>
            </a:r>
          </a:p>
          <a:p>
            <a:pPr algn="just"/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846082" y="4582514"/>
            <a:ext cx="25697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DF – Distrito Federal</a:t>
            </a:r>
          </a:p>
          <a:p>
            <a:r>
              <a:rPr lang="pt-BR" dirty="0" smtClean="0"/>
              <a:t>ES – Guarapari</a:t>
            </a:r>
          </a:p>
          <a:p>
            <a:r>
              <a:rPr lang="pt-BR" dirty="0" smtClean="0"/>
              <a:t>ES – Vitória</a:t>
            </a:r>
          </a:p>
          <a:p>
            <a:r>
              <a:rPr lang="pt-BR" dirty="0" smtClean="0"/>
              <a:t>GO – Anápolis</a:t>
            </a:r>
          </a:p>
          <a:p>
            <a:r>
              <a:rPr lang="pt-BR" dirty="0" smtClean="0"/>
              <a:t>GO – Formosa 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350171" y="4593023"/>
            <a:ext cx="25697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MG – </a:t>
            </a:r>
            <a:r>
              <a:rPr lang="pt-BR" dirty="0" err="1" smtClean="0"/>
              <a:t>Jampuruca</a:t>
            </a:r>
            <a:endParaRPr lang="pt-BR" dirty="0" smtClean="0"/>
          </a:p>
          <a:p>
            <a:r>
              <a:rPr lang="pt-BR" dirty="0" smtClean="0"/>
              <a:t>MS – Campo Grande</a:t>
            </a:r>
          </a:p>
          <a:p>
            <a:r>
              <a:rPr lang="pt-BR" dirty="0" smtClean="0"/>
              <a:t>RN – Monte Alegre</a:t>
            </a:r>
          </a:p>
          <a:p>
            <a:r>
              <a:rPr lang="pt-BR" dirty="0" smtClean="0"/>
              <a:t>RJ – Rio de Janeiro</a:t>
            </a:r>
          </a:p>
          <a:p>
            <a:r>
              <a:rPr lang="pt-BR" dirty="0" smtClean="0"/>
              <a:t>RS – Rio Grande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862142" y="4614047"/>
            <a:ext cx="2569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SC – Blumenau</a:t>
            </a:r>
          </a:p>
          <a:p>
            <a:r>
              <a:rPr lang="pt-BR" dirty="0" smtClean="0"/>
              <a:t>SP – Santos</a:t>
            </a:r>
          </a:p>
          <a:p>
            <a:r>
              <a:rPr lang="pt-BR" dirty="0" smtClean="0"/>
              <a:t>SP – Saltinho </a:t>
            </a:r>
          </a:p>
          <a:p>
            <a:r>
              <a:rPr lang="pt-BR" dirty="0" smtClean="0"/>
              <a:t>TO - Palmas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126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28149" y="264641"/>
            <a:ext cx="7333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 smtClean="0"/>
              <a:t>Metodologia da pesquisa: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46614" y="5437864"/>
            <a:ext cx="10889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b="1" dirty="0" smtClean="0"/>
              <a:t>Cronograma de execução:</a:t>
            </a:r>
          </a:p>
          <a:p>
            <a:r>
              <a:rPr lang="pt-BR" dirty="0" smtClean="0"/>
              <a:t>Entrega dos resultados consolidados da pesquisa, até o final de setembro.</a:t>
            </a: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D6F114F0-99FD-4352-8258-B7CD7D64B58C}"/>
              </a:ext>
            </a:extLst>
          </p:cNvPr>
          <p:cNvGrpSpPr/>
          <p:nvPr/>
        </p:nvGrpSpPr>
        <p:grpSpPr>
          <a:xfrm>
            <a:off x="4382181" y="1114094"/>
            <a:ext cx="816588" cy="811758"/>
            <a:chOff x="1211284" y="1360251"/>
            <a:chExt cx="1460294" cy="1775817"/>
          </a:xfrm>
        </p:grpSpPr>
        <p:sp>
          <p:nvSpPr>
            <p:cNvPr id="6" name="Sev01">
              <a:extLst>
                <a:ext uri="{FF2B5EF4-FFF2-40B4-BE49-F238E27FC236}">
                  <a16:creationId xmlns:a16="http://schemas.microsoft.com/office/drawing/2014/main" id="{69D842CB-D046-4F54-B64F-3C77874CCF7B}"/>
                </a:ext>
              </a:extLst>
            </p:cNvPr>
            <p:cNvSpPr/>
            <p:nvPr/>
          </p:nvSpPr>
          <p:spPr>
            <a:xfrm rot="18900000">
              <a:off x="1461831" y="1926321"/>
              <a:ext cx="1209747" cy="1209747"/>
            </a:xfrm>
            <a:prstGeom prst="rect">
              <a:avLst/>
            </a:prstGeom>
            <a:solidFill>
              <a:srgbClr val="014B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1">
                    <a:lumMod val="50000"/>
                  </a:schemeClr>
                </a:solidFill>
                <a:latin typeface="FontAwesome" pitchFamily="2" charset="0"/>
              </a:endParaRPr>
            </a:p>
          </p:txBody>
        </p:sp>
        <p:sp>
          <p:nvSpPr>
            <p:cNvPr id="7" name="Sev01">
              <a:extLst>
                <a:ext uri="{FF2B5EF4-FFF2-40B4-BE49-F238E27FC236}">
                  <a16:creationId xmlns:a16="http://schemas.microsoft.com/office/drawing/2014/main" id="{B50CF8F3-7B09-4978-B25F-B3CE6002D412}"/>
                </a:ext>
              </a:extLst>
            </p:cNvPr>
            <p:cNvSpPr/>
            <p:nvPr/>
          </p:nvSpPr>
          <p:spPr>
            <a:xfrm rot="18900000">
              <a:off x="1461831" y="1736253"/>
              <a:ext cx="1209747" cy="12097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14B9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1">
                    <a:lumMod val="50000"/>
                  </a:schemeClr>
                </a:solidFill>
                <a:latin typeface="FontAwesome" pitchFamily="2" charset="0"/>
              </a:endParaRPr>
            </a:p>
          </p:txBody>
        </p:sp>
        <p:sp>
          <p:nvSpPr>
            <p:cNvPr id="8" name="Freeform 35">
              <a:extLst>
                <a:ext uri="{FF2B5EF4-FFF2-40B4-BE49-F238E27FC236}">
                  <a16:creationId xmlns:a16="http://schemas.microsoft.com/office/drawing/2014/main" id="{3153590B-43AB-4D55-8AEE-D60435B158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64948" y="2064973"/>
              <a:ext cx="403512" cy="589508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0" y="35"/>
                </a:cxn>
                <a:cxn ang="0">
                  <a:pos x="16" y="74"/>
                </a:cxn>
                <a:cxn ang="0">
                  <a:pos x="35" y="102"/>
                </a:cxn>
                <a:cxn ang="0">
                  <a:pos x="54" y="74"/>
                </a:cxn>
                <a:cxn ang="0">
                  <a:pos x="70" y="35"/>
                </a:cxn>
                <a:cxn ang="0">
                  <a:pos x="35" y="0"/>
                </a:cxn>
                <a:cxn ang="0">
                  <a:pos x="43" y="87"/>
                </a:cxn>
                <a:cxn ang="0">
                  <a:pos x="27" y="89"/>
                </a:cxn>
                <a:cxn ang="0">
                  <a:pos x="26" y="83"/>
                </a:cxn>
                <a:cxn ang="0">
                  <a:pos x="26" y="83"/>
                </a:cxn>
                <a:cxn ang="0">
                  <a:pos x="45" y="80"/>
                </a:cxn>
                <a:cxn ang="0">
                  <a:pos x="44" y="83"/>
                </a:cxn>
                <a:cxn ang="0">
                  <a:pos x="43" y="87"/>
                </a:cxn>
                <a:cxn ang="0">
                  <a:pos x="25" y="79"/>
                </a:cxn>
                <a:cxn ang="0">
                  <a:pos x="23" y="73"/>
                </a:cxn>
                <a:cxn ang="0">
                  <a:pos x="47" y="73"/>
                </a:cxn>
                <a:cxn ang="0">
                  <a:pos x="46" y="77"/>
                </a:cxn>
                <a:cxn ang="0">
                  <a:pos x="25" y="79"/>
                </a:cxn>
                <a:cxn ang="0">
                  <a:pos x="35" y="96"/>
                </a:cxn>
                <a:cxn ang="0">
                  <a:pos x="29" y="92"/>
                </a:cxn>
                <a:cxn ang="0">
                  <a:pos x="42" y="90"/>
                </a:cxn>
                <a:cxn ang="0">
                  <a:pos x="35" y="96"/>
                </a:cxn>
                <a:cxn ang="0">
                  <a:pos x="50" y="67"/>
                </a:cxn>
                <a:cxn ang="0">
                  <a:pos x="20" y="67"/>
                </a:cxn>
                <a:cxn ang="0">
                  <a:pos x="15" y="57"/>
                </a:cxn>
                <a:cxn ang="0">
                  <a:pos x="6" y="35"/>
                </a:cxn>
                <a:cxn ang="0">
                  <a:pos x="35" y="6"/>
                </a:cxn>
                <a:cxn ang="0">
                  <a:pos x="64" y="35"/>
                </a:cxn>
                <a:cxn ang="0">
                  <a:pos x="55" y="57"/>
                </a:cxn>
                <a:cxn ang="0">
                  <a:pos x="50" y="67"/>
                </a:cxn>
                <a:cxn ang="0">
                  <a:pos x="50" y="67"/>
                </a:cxn>
                <a:cxn ang="0">
                  <a:pos x="50" y="67"/>
                </a:cxn>
              </a:cxnLst>
              <a:rect l="0" t="0" r="r" b="b"/>
              <a:pathLst>
                <a:path w="70" h="102">
                  <a:moveTo>
                    <a:pt x="35" y="0"/>
                  </a:moveTo>
                  <a:cubicBezTo>
                    <a:pt x="16" y="0"/>
                    <a:pt x="0" y="16"/>
                    <a:pt x="0" y="35"/>
                  </a:cubicBezTo>
                  <a:cubicBezTo>
                    <a:pt x="0" y="48"/>
                    <a:pt x="12" y="62"/>
                    <a:pt x="16" y="74"/>
                  </a:cubicBezTo>
                  <a:cubicBezTo>
                    <a:pt x="22" y="91"/>
                    <a:pt x="22" y="102"/>
                    <a:pt x="35" y="102"/>
                  </a:cubicBezTo>
                  <a:cubicBezTo>
                    <a:pt x="49" y="102"/>
                    <a:pt x="48" y="92"/>
                    <a:pt x="54" y="74"/>
                  </a:cubicBezTo>
                  <a:cubicBezTo>
                    <a:pt x="58" y="62"/>
                    <a:pt x="70" y="48"/>
                    <a:pt x="70" y="35"/>
                  </a:cubicBezTo>
                  <a:cubicBezTo>
                    <a:pt x="70" y="16"/>
                    <a:pt x="54" y="0"/>
                    <a:pt x="35" y="0"/>
                  </a:cubicBezTo>
                  <a:close/>
                  <a:moveTo>
                    <a:pt x="43" y="87"/>
                  </a:moveTo>
                  <a:cubicBezTo>
                    <a:pt x="27" y="89"/>
                    <a:pt x="27" y="89"/>
                    <a:pt x="27" y="89"/>
                  </a:cubicBezTo>
                  <a:cubicBezTo>
                    <a:pt x="27" y="87"/>
                    <a:pt x="26" y="85"/>
                    <a:pt x="26" y="83"/>
                  </a:cubicBezTo>
                  <a:cubicBezTo>
                    <a:pt x="26" y="83"/>
                    <a:pt x="26" y="83"/>
                    <a:pt x="26" y="83"/>
                  </a:cubicBezTo>
                  <a:cubicBezTo>
                    <a:pt x="45" y="80"/>
                    <a:pt x="45" y="80"/>
                    <a:pt x="45" y="80"/>
                  </a:cubicBezTo>
                  <a:cubicBezTo>
                    <a:pt x="45" y="81"/>
                    <a:pt x="45" y="82"/>
                    <a:pt x="44" y="83"/>
                  </a:cubicBezTo>
                  <a:cubicBezTo>
                    <a:pt x="44" y="84"/>
                    <a:pt x="44" y="86"/>
                    <a:pt x="43" y="87"/>
                  </a:cubicBezTo>
                  <a:close/>
                  <a:moveTo>
                    <a:pt x="25" y="79"/>
                  </a:moveTo>
                  <a:cubicBezTo>
                    <a:pt x="24" y="78"/>
                    <a:pt x="23" y="76"/>
                    <a:pt x="23" y="73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47" y="75"/>
                    <a:pt x="47" y="76"/>
                    <a:pt x="46" y="77"/>
                  </a:cubicBezTo>
                  <a:lnTo>
                    <a:pt x="25" y="79"/>
                  </a:lnTo>
                  <a:close/>
                  <a:moveTo>
                    <a:pt x="35" y="96"/>
                  </a:moveTo>
                  <a:cubicBezTo>
                    <a:pt x="32" y="96"/>
                    <a:pt x="30" y="95"/>
                    <a:pt x="29" y="92"/>
                  </a:cubicBezTo>
                  <a:cubicBezTo>
                    <a:pt x="42" y="90"/>
                    <a:pt x="42" y="90"/>
                    <a:pt x="42" y="90"/>
                  </a:cubicBezTo>
                  <a:cubicBezTo>
                    <a:pt x="40" y="95"/>
                    <a:pt x="39" y="96"/>
                    <a:pt x="35" y="96"/>
                  </a:cubicBezTo>
                  <a:close/>
                  <a:moveTo>
                    <a:pt x="50" y="67"/>
                  </a:moveTo>
                  <a:cubicBezTo>
                    <a:pt x="20" y="67"/>
                    <a:pt x="20" y="67"/>
                    <a:pt x="20" y="67"/>
                  </a:cubicBezTo>
                  <a:cubicBezTo>
                    <a:pt x="19" y="64"/>
                    <a:pt x="17" y="60"/>
                    <a:pt x="15" y="57"/>
                  </a:cubicBezTo>
                  <a:cubicBezTo>
                    <a:pt x="11" y="49"/>
                    <a:pt x="6" y="41"/>
                    <a:pt x="6" y="35"/>
                  </a:cubicBezTo>
                  <a:cubicBezTo>
                    <a:pt x="6" y="19"/>
                    <a:pt x="19" y="6"/>
                    <a:pt x="35" y="6"/>
                  </a:cubicBezTo>
                  <a:cubicBezTo>
                    <a:pt x="51" y="6"/>
                    <a:pt x="64" y="19"/>
                    <a:pt x="64" y="35"/>
                  </a:cubicBezTo>
                  <a:cubicBezTo>
                    <a:pt x="64" y="41"/>
                    <a:pt x="60" y="49"/>
                    <a:pt x="55" y="57"/>
                  </a:cubicBezTo>
                  <a:cubicBezTo>
                    <a:pt x="53" y="60"/>
                    <a:pt x="52" y="64"/>
                    <a:pt x="50" y="67"/>
                  </a:cubicBezTo>
                  <a:close/>
                  <a:moveTo>
                    <a:pt x="50" y="67"/>
                  </a:moveTo>
                  <a:cubicBezTo>
                    <a:pt x="50" y="67"/>
                    <a:pt x="50" y="67"/>
                    <a:pt x="50" y="67"/>
                  </a:cubicBezTo>
                </a:path>
              </a:pathLst>
            </a:custGeom>
            <a:solidFill>
              <a:srgbClr val="014B9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6292F5B4-C647-4BCF-8140-84290CD4EDDE}"/>
                </a:ext>
              </a:extLst>
            </p:cNvPr>
            <p:cNvSpPr txBox="1"/>
            <p:nvPr/>
          </p:nvSpPr>
          <p:spPr>
            <a:xfrm>
              <a:off x="1211284" y="1360251"/>
              <a:ext cx="506364" cy="68520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pt-BR"/>
              </a:defPPr>
              <a:lvl1pPr>
                <a:defRPr sz="2800" b="1">
                  <a:solidFill>
                    <a:prstClr val="black"/>
                  </a:solidFill>
                </a:defRPr>
              </a:lvl1pPr>
            </a:lstStyle>
            <a:p>
              <a:r>
                <a:rPr lang="pt-BR" sz="2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A1F9BAA-782E-4A64-B832-0175E54ABA1C}"/>
              </a:ext>
            </a:extLst>
          </p:cNvPr>
          <p:cNvSpPr txBox="1"/>
          <p:nvPr/>
        </p:nvSpPr>
        <p:spPr>
          <a:xfrm>
            <a:off x="3715641" y="1997706"/>
            <a:ext cx="2271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Definição do instrumento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0CD2FFE-A4E8-427D-A2EC-B33791A2C878}"/>
              </a:ext>
            </a:extLst>
          </p:cNvPr>
          <p:cNvSpPr txBox="1"/>
          <p:nvPr/>
        </p:nvSpPr>
        <p:spPr>
          <a:xfrm>
            <a:off x="6623244" y="1997702"/>
            <a:ext cx="1776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Aplicação e análises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EC7FD28C-636F-42D6-8027-32867774A146}"/>
              </a:ext>
            </a:extLst>
          </p:cNvPr>
          <p:cNvGrpSpPr/>
          <p:nvPr/>
        </p:nvGrpSpPr>
        <p:grpSpPr>
          <a:xfrm>
            <a:off x="7003578" y="1194334"/>
            <a:ext cx="921221" cy="683140"/>
            <a:chOff x="3823027" y="1360251"/>
            <a:chExt cx="1625370" cy="1794419"/>
          </a:xfrm>
        </p:grpSpPr>
        <p:sp>
          <p:nvSpPr>
            <p:cNvPr id="13" name="Sev02">
              <a:extLst>
                <a:ext uri="{FF2B5EF4-FFF2-40B4-BE49-F238E27FC236}">
                  <a16:creationId xmlns:a16="http://schemas.microsoft.com/office/drawing/2014/main" id="{005CD7D3-2141-4261-8C29-C8A51DCEC45B}"/>
                </a:ext>
              </a:extLst>
            </p:cNvPr>
            <p:cNvSpPr/>
            <p:nvPr/>
          </p:nvSpPr>
          <p:spPr>
            <a:xfrm rot="18900000">
              <a:off x="4238650" y="1944923"/>
              <a:ext cx="1209747" cy="1209747"/>
            </a:xfrm>
            <a:prstGeom prst="rect">
              <a:avLst/>
            </a:prstGeom>
            <a:solidFill>
              <a:srgbClr val="014B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accent2">
                    <a:lumMod val="50000"/>
                  </a:schemeClr>
                </a:solidFill>
                <a:latin typeface="FontAwesome" pitchFamily="2" charset="0"/>
              </a:endParaRPr>
            </a:p>
          </p:txBody>
        </p:sp>
        <p:sp>
          <p:nvSpPr>
            <p:cNvPr id="14" name="Sev02">
              <a:extLst>
                <a:ext uri="{FF2B5EF4-FFF2-40B4-BE49-F238E27FC236}">
                  <a16:creationId xmlns:a16="http://schemas.microsoft.com/office/drawing/2014/main" id="{9E2F16A0-95B6-4502-A8E7-9C59BC4EE790}"/>
                </a:ext>
              </a:extLst>
            </p:cNvPr>
            <p:cNvSpPr/>
            <p:nvPr/>
          </p:nvSpPr>
          <p:spPr>
            <a:xfrm rot="18900000">
              <a:off x="4226277" y="1754854"/>
              <a:ext cx="1209747" cy="12097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14B9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accent2">
                    <a:lumMod val="50000"/>
                  </a:schemeClr>
                </a:solidFill>
                <a:latin typeface="FontAwesome" pitchFamily="2" charset="0"/>
              </a:endParaRP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0BA3ABC5-6904-4E0F-BFD2-C4F66947C9FE}"/>
                </a:ext>
              </a:extLst>
            </p:cNvPr>
            <p:cNvSpPr txBox="1"/>
            <p:nvPr/>
          </p:nvSpPr>
          <p:spPr>
            <a:xfrm>
              <a:off x="3823027" y="1360251"/>
              <a:ext cx="506364" cy="68520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pt-BR"/>
              </a:defPPr>
              <a:lvl1pPr>
                <a:defRPr sz="2800" b="1">
                  <a:solidFill>
                    <a:prstClr val="black"/>
                  </a:solidFill>
                </a:defRPr>
              </a:lvl1pPr>
            </a:lstStyle>
            <a:p>
              <a:r>
                <a:rPr lang="pt-BR" sz="2000" dirty="0">
                  <a:solidFill>
                    <a:schemeClr val="tx1"/>
                  </a:solidFill>
                </a:rPr>
                <a:t>3</a:t>
              </a:r>
            </a:p>
          </p:txBody>
        </p:sp>
        <p:pic>
          <p:nvPicPr>
            <p:cNvPr id="16" name="Gráfico 4" descr="Chat">
              <a:extLst>
                <a:ext uri="{FF2B5EF4-FFF2-40B4-BE49-F238E27FC236}">
                  <a16:creationId xmlns:a16="http://schemas.microsoft.com/office/drawing/2014/main" id="{6C9D22CD-CFCD-4911-85C9-1621D52360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494395" y="2020924"/>
              <a:ext cx="673510" cy="673510"/>
            </a:xfrm>
            <a:prstGeom prst="rect">
              <a:avLst/>
            </a:prstGeom>
          </p:spPr>
        </p:pic>
      </p:grp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780E58E-64EF-43B7-9E1B-D87F4D352B5D}"/>
              </a:ext>
            </a:extLst>
          </p:cNvPr>
          <p:cNvSpPr txBox="1"/>
          <p:nvPr/>
        </p:nvSpPr>
        <p:spPr>
          <a:xfrm>
            <a:off x="9428180" y="2009808"/>
            <a:ext cx="1445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Resultados</a:t>
            </a:r>
          </a:p>
        </p:txBody>
      </p: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5AC9928-7EF6-4BDB-B61B-27958E78F706}"/>
              </a:ext>
            </a:extLst>
          </p:cNvPr>
          <p:cNvGrpSpPr/>
          <p:nvPr/>
        </p:nvGrpSpPr>
        <p:grpSpPr>
          <a:xfrm>
            <a:off x="9700326" y="1242876"/>
            <a:ext cx="694406" cy="644511"/>
            <a:chOff x="9378226" y="1360251"/>
            <a:chExt cx="1596663" cy="1794419"/>
          </a:xfrm>
        </p:grpSpPr>
        <p:sp>
          <p:nvSpPr>
            <p:cNvPr id="19" name="Sev03">
              <a:extLst>
                <a:ext uri="{FF2B5EF4-FFF2-40B4-BE49-F238E27FC236}">
                  <a16:creationId xmlns:a16="http://schemas.microsoft.com/office/drawing/2014/main" id="{C8A5CC22-430B-4290-8DA5-F39EEC950C3B}"/>
                </a:ext>
              </a:extLst>
            </p:cNvPr>
            <p:cNvSpPr/>
            <p:nvPr/>
          </p:nvSpPr>
          <p:spPr>
            <a:xfrm rot="18900000">
              <a:off x="9765142" y="1944923"/>
              <a:ext cx="1209747" cy="1209747"/>
            </a:xfrm>
            <a:prstGeom prst="rect">
              <a:avLst/>
            </a:prstGeom>
            <a:solidFill>
              <a:srgbClr val="014B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3">
                    <a:lumMod val="50000"/>
                  </a:schemeClr>
                </a:solidFill>
                <a:latin typeface="FontAwesome" pitchFamily="2" charset="0"/>
                <a:cs typeface="+mj-cs"/>
              </a:endParaRPr>
            </a:p>
          </p:txBody>
        </p:sp>
        <p:sp>
          <p:nvSpPr>
            <p:cNvPr id="20" name="Sev03">
              <a:extLst>
                <a:ext uri="{FF2B5EF4-FFF2-40B4-BE49-F238E27FC236}">
                  <a16:creationId xmlns:a16="http://schemas.microsoft.com/office/drawing/2014/main" id="{078FAD79-5510-44B7-B0A9-5606746A808A}"/>
                </a:ext>
              </a:extLst>
            </p:cNvPr>
            <p:cNvSpPr/>
            <p:nvPr/>
          </p:nvSpPr>
          <p:spPr>
            <a:xfrm rot="18900000">
              <a:off x="9765142" y="1754855"/>
              <a:ext cx="1209747" cy="12097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14B9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3">
                    <a:lumMod val="50000"/>
                  </a:schemeClr>
                </a:solidFill>
                <a:latin typeface="FontAwesome" pitchFamily="2" charset="0"/>
                <a:cs typeface="+mj-cs"/>
              </a:endParaRPr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id="{1E0F15C0-7A7A-4095-B3C3-30332F737B29}"/>
                </a:ext>
              </a:extLst>
            </p:cNvPr>
            <p:cNvSpPr txBox="1"/>
            <p:nvPr/>
          </p:nvSpPr>
          <p:spPr>
            <a:xfrm>
              <a:off x="9378226" y="1360251"/>
              <a:ext cx="506364" cy="68520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pt-BR"/>
              </a:defPPr>
              <a:lvl1pPr>
                <a:defRPr sz="2800" b="1">
                  <a:solidFill>
                    <a:prstClr val="black"/>
                  </a:solidFill>
                </a:defRPr>
              </a:lvl1pPr>
            </a:lstStyle>
            <a:p>
              <a:r>
                <a:rPr lang="pt-BR" sz="2000" dirty="0">
                  <a:solidFill>
                    <a:schemeClr val="tx1"/>
                  </a:solidFill>
                </a:rPr>
                <a:t>4</a:t>
              </a:r>
            </a:p>
          </p:txBody>
        </p:sp>
        <p:pic>
          <p:nvPicPr>
            <p:cNvPr id="22" name="Gráfico 6" descr="Professor">
              <a:extLst>
                <a:ext uri="{FF2B5EF4-FFF2-40B4-BE49-F238E27FC236}">
                  <a16:creationId xmlns:a16="http://schemas.microsoft.com/office/drawing/2014/main" id="{EFEC63F8-8D16-4F7E-A0C1-6E97C0951B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0011136" y="2064973"/>
              <a:ext cx="717755" cy="717755"/>
            </a:xfrm>
            <a:prstGeom prst="rect">
              <a:avLst/>
            </a:prstGeom>
          </p:spPr>
        </p:pic>
      </p:grp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D553C08E-D643-4370-AB98-78EFB8BBBB3A}"/>
              </a:ext>
            </a:extLst>
          </p:cNvPr>
          <p:cNvSpPr txBox="1"/>
          <p:nvPr/>
        </p:nvSpPr>
        <p:spPr>
          <a:xfrm>
            <a:off x="3878039" y="2215489"/>
            <a:ext cx="2109017" cy="1725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lnSpc>
                <a:spcPct val="150000"/>
              </a:lnSpc>
              <a:buFont typeface="+mj-lt"/>
              <a:buAutoNum type="romanLcPeriod"/>
            </a:pPr>
            <a:r>
              <a:rPr lang="pt-BR" sz="1200" i="1" dirty="0"/>
              <a:t>Construção do instrumento de pesquisa (Oficina com Pesquisadoras)</a:t>
            </a:r>
          </a:p>
          <a:p>
            <a:pPr marL="182563" indent="-182563">
              <a:lnSpc>
                <a:spcPct val="150000"/>
              </a:lnSpc>
              <a:buFont typeface="+mj-lt"/>
              <a:buAutoNum type="romanLcPeriod"/>
            </a:pPr>
            <a:r>
              <a:rPr lang="pt-BR" sz="1200" i="1" dirty="0"/>
              <a:t>Consenso do cronograma</a:t>
            </a:r>
          </a:p>
          <a:p>
            <a:pPr marL="182563" indent="-182563">
              <a:lnSpc>
                <a:spcPct val="150000"/>
              </a:lnSpc>
              <a:buFont typeface="+mj-lt"/>
              <a:buAutoNum type="romanLcPeriod"/>
            </a:pPr>
            <a:r>
              <a:rPr lang="pt-BR" sz="1200" i="1" dirty="0"/>
              <a:t>Validação final do instrumento de pesquisa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D5D63C18-30C5-4FD6-85E7-2693A1732177}"/>
              </a:ext>
            </a:extLst>
          </p:cNvPr>
          <p:cNvSpPr txBox="1"/>
          <p:nvPr/>
        </p:nvSpPr>
        <p:spPr>
          <a:xfrm>
            <a:off x="6577886" y="2215489"/>
            <a:ext cx="2047897" cy="1725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lnSpc>
                <a:spcPct val="150000"/>
              </a:lnSpc>
              <a:buFont typeface="+mj-lt"/>
              <a:buAutoNum type="romanLcPeriod"/>
            </a:pPr>
            <a:r>
              <a:rPr lang="pt-BR" sz="1200" i="1" dirty="0"/>
              <a:t>Articulação com os municípios</a:t>
            </a:r>
          </a:p>
          <a:p>
            <a:pPr marL="182563" indent="-182563">
              <a:lnSpc>
                <a:spcPct val="150000"/>
              </a:lnSpc>
              <a:buFont typeface="+mj-lt"/>
              <a:buAutoNum type="romanLcPeriod"/>
            </a:pPr>
            <a:r>
              <a:rPr lang="pt-BR" sz="1200" i="1" dirty="0"/>
              <a:t>Visitas das Pesquisadoras (formulário de visita)</a:t>
            </a:r>
          </a:p>
          <a:p>
            <a:pPr marL="182563" indent="-182563">
              <a:lnSpc>
                <a:spcPct val="150000"/>
              </a:lnSpc>
              <a:buFont typeface="+mj-lt"/>
              <a:buAutoNum type="romanLcPeriod"/>
            </a:pPr>
            <a:r>
              <a:rPr lang="pt-BR" sz="1200" i="1" dirty="0"/>
              <a:t>Elaboração dos relatórios analíticos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B1FEF742-CAF8-4E93-B9D9-E0076199B4BA}"/>
              </a:ext>
            </a:extLst>
          </p:cNvPr>
          <p:cNvSpPr txBox="1"/>
          <p:nvPr/>
        </p:nvSpPr>
        <p:spPr>
          <a:xfrm>
            <a:off x="9488525" y="2215489"/>
            <a:ext cx="2047897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lnSpc>
                <a:spcPct val="150000"/>
              </a:lnSpc>
              <a:buFont typeface="+mj-lt"/>
              <a:buAutoNum type="romanLcPeriod"/>
            </a:pPr>
            <a:r>
              <a:rPr lang="pt-BR" sz="1200" i="1" dirty="0"/>
              <a:t>Consolidação das análises de Processos e Sistema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30C71FB0-BA89-4614-B876-8152114A4C85}"/>
              </a:ext>
            </a:extLst>
          </p:cNvPr>
          <p:cNvSpPr txBox="1"/>
          <p:nvPr/>
        </p:nvSpPr>
        <p:spPr>
          <a:xfrm>
            <a:off x="1095382" y="1960411"/>
            <a:ext cx="1916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Levantamento inicial</a:t>
            </a:r>
          </a:p>
        </p:txBody>
      </p: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4F519E7F-6EDC-4C3C-9E6C-BF04296C658A}"/>
              </a:ext>
            </a:extLst>
          </p:cNvPr>
          <p:cNvGrpSpPr/>
          <p:nvPr/>
        </p:nvGrpSpPr>
        <p:grpSpPr>
          <a:xfrm>
            <a:off x="1622275" y="1114094"/>
            <a:ext cx="612324" cy="833343"/>
            <a:chOff x="841909" y="1570048"/>
            <a:chExt cx="862546" cy="1036944"/>
          </a:xfrm>
        </p:grpSpPr>
        <p:sp>
          <p:nvSpPr>
            <p:cNvPr id="28" name="Sev01">
              <a:extLst>
                <a:ext uri="{FF2B5EF4-FFF2-40B4-BE49-F238E27FC236}">
                  <a16:creationId xmlns:a16="http://schemas.microsoft.com/office/drawing/2014/main" id="{D199A68A-70FF-4971-8E4A-B326835EBDD3}"/>
                </a:ext>
              </a:extLst>
            </p:cNvPr>
            <p:cNvSpPr/>
            <p:nvPr/>
          </p:nvSpPr>
          <p:spPr>
            <a:xfrm rot="18900000">
              <a:off x="989899" y="1900590"/>
              <a:ext cx="714556" cy="706402"/>
            </a:xfrm>
            <a:prstGeom prst="rect">
              <a:avLst/>
            </a:prstGeom>
            <a:solidFill>
              <a:srgbClr val="014B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1">
                    <a:lumMod val="50000"/>
                  </a:schemeClr>
                </a:solidFill>
                <a:latin typeface="FontAwesome" pitchFamily="2" charset="0"/>
              </a:endParaRPr>
            </a:p>
          </p:txBody>
        </p:sp>
        <p:sp>
          <p:nvSpPr>
            <p:cNvPr id="29" name="Sev01">
              <a:extLst>
                <a:ext uri="{FF2B5EF4-FFF2-40B4-BE49-F238E27FC236}">
                  <a16:creationId xmlns:a16="http://schemas.microsoft.com/office/drawing/2014/main" id="{C60DF6DA-0D12-429D-AB42-C3839A21C7D1}"/>
                </a:ext>
              </a:extLst>
            </p:cNvPr>
            <p:cNvSpPr/>
            <p:nvPr/>
          </p:nvSpPr>
          <p:spPr>
            <a:xfrm rot="18900000">
              <a:off x="989899" y="1789605"/>
              <a:ext cx="714556" cy="7064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14B9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1">
                    <a:lumMod val="50000"/>
                  </a:schemeClr>
                </a:solidFill>
                <a:latin typeface="FontAwesome" pitchFamily="2" charset="0"/>
              </a:endParaRPr>
            </a:p>
          </p:txBody>
        </p:sp>
        <p:sp>
          <p:nvSpPr>
            <p:cNvPr id="30" name="CaixaDeTexto 29">
              <a:extLst>
                <a:ext uri="{FF2B5EF4-FFF2-40B4-BE49-F238E27FC236}">
                  <a16:creationId xmlns:a16="http://schemas.microsoft.com/office/drawing/2014/main" id="{73AA0370-4C95-4CA4-90D7-F4CF3F39B580}"/>
                </a:ext>
              </a:extLst>
            </p:cNvPr>
            <p:cNvSpPr txBox="1"/>
            <p:nvPr/>
          </p:nvSpPr>
          <p:spPr>
            <a:xfrm>
              <a:off x="841909" y="1570048"/>
              <a:ext cx="299092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pt-BR"/>
              </a:defPPr>
              <a:lvl1pPr>
                <a:defRPr sz="2800" b="1">
                  <a:solidFill>
                    <a:prstClr val="black"/>
                  </a:solidFill>
                </a:defRPr>
              </a:lvl1pPr>
            </a:lstStyle>
            <a:p>
              <a:r>
                <a:rPr lang="pt-BR" sz="2000" dirty="0">
                  <a:solidFill>
                    <a:schemeClr val="tx1"/>
                  </a:solidFill>
                </a:rPr>
                <a:t>1</a:t>
              </a:r>
            </a:p>
          </p:txBody>
        </p:sp>
        <p:pic>
          <p:nvPicPr>
            <p:cNvPr id="31" name="Gráfico 9" descr="Jornal">
              <a:extLst>
                <a:ext uri="{FF2B5EF4-FFF2-40B4-BE49-F238E27FC236}">
                  <a16:creationId xmlns:a16="http://schemas.microsoft.com/office/drawing/2014/main" id="{A4E54215-710B-4911-9088-18B76AD9B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093558" y="1908030"/>
              <a:ext cx="487207" cy="487207"/>
            </a:xfrm>
            <a:prstGeom prst="rect">
              <a:avLst/>
            </a:prstGeom>
          </p:spPr>
        </p:pic>
      </p:grp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3EA64A9F-EE09-41EC-B57F-D41AE1E516EC}"/>
              </a:ext>
            </a:extLst>
          </p:cNvPr>
          <p:cNvSpPr txBox="1"/>
          <p:nvPr/>
        </p:nvSpPr>
        <p:spPr>
          <a:xfrm>
            <a:off x="917841" y="2215489"/>
            <a:ext cx="2476538" cy="2833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lnSpc>
                <a:spcPct val="150000"/>
              </a:lnSpc>
              <a:buFont typeface="+mj-lt"/>
              <a:buAutoNum type="romanLcPeriod"/>
            </a:pPr>
            <a:r>
              <a:rPr lang="pt-BR" sz="1200" i="1" dirty="0"/>
              <a:t>Aplicação de questionário para todos os municípios do Brasil</a:t>
            </a:r>
          </a:p>
          <a:p>
            <a:pPr marL="182563" indent="-182563">
              <a:lnSpc>
                <a:spcPct val="150000"/>
              </a:lnSpc>
              <a:buFont typeface="+mj-lt"/>
              <a:buAutoNum type="romanLcPeriod"/>
            </a:pPr>
            <a:r>
              <a:rPr lang="pt-BR" sz="1200" i="1" dirty="0"/>
              <a:t>Análise das respostas dos questionários</a:t>
            </a:r>
          </a:p>
          <a:p>
            <a:pPr marL="182563" indent="-182563">
              <a:lnSpc>
                <a:spcPct val="150000"/>
              </a:lnSpc>
              <a:buFont typeface="+mj-lt"/>
              <a:buAutoNum type="romanLcPeriod"/>
            </a:pPr>
            <a:r>
              <a:rPr lang="pt-BR" sz="1200" i="1" dirty="0"/>
              <a:t>Seleção da amostra de municípios para pesquisa in loco considerando a dimensão sistema como recorte</a:t>
            </a:r>
          </a:p>
          <a:p>
            <a:pPr marL="182563" indent="-182563">
              <a:lnSpc>
                <a:spcPct val="150000"/>
              </a:lnSpc>
              <a:buFont typeface="+mj-lt"/>
              <a:buAutoNum type="romanLcPeriod"/>
            </a:pPr>
            <a:r>
              <a:rPr lang="pt-BR" sz="1200" i="1" dirty="0"/>
              <a:t>Definição da equipe de pesquisadoras</a:t>
            </a:r>
          </a:p>
        </p:txBody>
      </p:sp>
    </p:spTree>
    <p:extLst>
      <p:ext uri="{BB962C8B-B14F-4D97-AF65-F5344CB8AC3E}">
        <p14:creationId xmlns:p14="http://schemas.microsoft.com/office/powerpoint/2010/main" val="1095316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63071" y="370297"/>
            <a:ext cx="10609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b="1" dirty="0" smtClean="0"/>
              <a:t>Questionário sobre o atendimento da educação infantil, aplicado em parceria com a SEB/MEC.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763072" y="819240"/>
            <a:ext cx="10766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b="1" dirty="0" smtClean="0"/>
              <a:t>Objetivo:</a:t>
            </a:r>
          </a:p>
          <a:p>
            <a:pPr algn="just"/>
            <a:r>
              <a:rPr lang="pt-BR" dirty="0" smtClean="0"/>
              <a:t>Subsidiar o Ministério da Educação (MEC), na construção de ações que fomentem a implementação das estratégias da Meta 1 do Plano Nacional de Educação (PNE)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63072" y="1870606"/>
            <a:ext cx="4680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b="1" dirty="0" smtClean="0"/>
              <a:t>Resultados: 1.944 Municípios respondentes.</a:t>
            </a:r>
            <a:endParaRPr lang="pt-BR" b="1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077744"/>
              </p:ext>
            </p:extLst>
          </p:nvPr>
        </p:nvGraphicFramePr>
        <p:xfrm>
          <a:off x="763072" y="2367974"/>
          <a:ext cx="10293812" cy="3626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553096" y="6122032"/>
            <a:ext cx="8871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2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 smtClean="0"/>
              <a:t>Os dados deste gráfico referem-se à coleta realizada no dia 27/08/2018. A pesquisa está em andamento.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44152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610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FontAwesome</vt:lpstr>
      <vt:lpstr>Wingdings</vt:lpstr>
      <vt:lpstr>Tema do Office</vt:lpstr>
      <vt:lpstr>               palestra  Planos subnacionais de Educação: desafios reais e diálogos necessários  Marcos Ozorio</vt:lpstr>
      <vt:lpstr>Rede de Assistência Técnica para Monitoramento e Avaliação dos Planos Subnacionais de Educação</vt:lpstr>
      <vt:lpstr>Meta 1 do PNE: ações desenvolvidas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Muito obrigado!!</vt:lpstr>
    </vt:vector>
  </TitlesOfParts>
  <Company>Ministério da Educação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Jhonata Moreira Pereira</dc:creator>
  <cp:lastModifiedBy>Lucia Helena F. de Oliveira Pruja</cp:lastModifiedBy>
  <cp:revision>40</cp:revision>
  <dcterms:created xsi:type="dcterms:W3CDTF">2018-08-28T14:21:02Z</dcterms:created>
  <dcterms:modified xsi:type="dcterms:W3CDTF">2018-11-19T19:53:03Z</dcterms:modified>
</cp:coreProperties>
</file>