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542" r:id="rId2"/>
    <p:sldId id="441" r:id="rId3"/>
    <p:sldId id="444" r:id="rId4"/>
    <p:sldId id="522" r:id="rId5"/>
    <p:sldId id="532" r:id="rId6"/>
    <p:sldId id="534" r:id="rId7"/>
    <p:sldId id="535" r:id="rId8"/>
    <p:sldId id="539" r:id="rId9"/>
    <p:sldId id="554" r:id="rId10"/>
    <p:sldId id="540" r:id="rId11"/>
    <p:sldId id="446" r:id="rId12"/>
    <p:sldId id="512" r:id="rId13"/>
    <p:sldId id="513" r:id="rId14"/>
    <p:sldId id="511" r:id="rId15"/>
    <p:sldId id="448" r:id="rId16"/>
    <p:sldId id="503" r:id="rId17"/>
    <p:sldId id="508" r:id="rId18"/>
    <p:sldId id="555" r:id="rId19"/>
    <p:sldId id="502" r:id="rId20"/>
    <p:sldId id="465" r:id="rId21"/>
    <p:sldId id="557" r:id="rId22"/>
    <p:sldId id="469" r:id="rId23"/>
    <p:sldId id="470" r:id="rId24"/>
    <p:sldId id="471" r:id="rId25"/>
    <p:sldId id="505" r:id="rId26"/>
    <p:sldId id="473" r:id="rId27"/>
    <p:sldId id="472" r:id="rId28"/>
    <p:sldId id="474" r:id="rId29"/>
    <p:sldId id="475" r:id="rId30"/>
    <p:sldId id="476" r:id="rId31"/>
    <p:sldId id="464" r:id="rId32"/>
    <p:sldId id="556" r:id="rId33"/>
    <p:sldId id="544" r:id="rId34"/>
    <p:sldId id="543" r:id="rId35"/>
    <p:sldId id="459" r:id="rId36"/>
    <p:sldId id="531" r:id="rId37"/>
    <p:sldId id="550" r:id="rId38"/>
    <p:sldId id="553" r:id="rId39"/>
    <p:sldId id="549" r:id="rId40"/>
    <p:sldId id="548" r:id="rId41"/>
    <p:sldId id="451" r:id="rId42"/>
    <p:sldId id="506" r:id="rId43"/>
    <p:sldId id="491" r:id="rId44"/>
    <p:sldId id="510" r:id="rId45"/>
    <p:sldId id="521" r:id="rId46"/>
    <p:sldId id="551" r:id="rId47"/>
    <p:sldId id="552" r:id="rId48"/>
    <p:sldId id="523" r:id="rId49"/>
    <p:sldId id="445" r:id="rId50"/>
    <p:sldId id="541" r:id="rId51"/>
    <p:sldId id="507" r:id="rId52"/>
    <p:sldId id="456" r:id="rId53"/>
    <p:sldId id="514" r:id="rId54"/>
    <p:sldId id="527" r:id="rId55"/>
    <p:sldId id="524" r:id="rId56"/>
    <p:sldId id="452" r:id="rId57"/>
    <p:sldId id="515" r:id="rId58"/>
    <p:sldId id="529" r:id="rId59"/>
    <p:sldId id="516" r:id="rId60"/>
    <p:sldId id="518" r:id="rId61"/>
    <p:sldId id="519" r:id="rId62"/>
    <p:sldId id="412" r:id="rId6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91001" autoAdjust="0"/>
  </p:normalViewPr>
  <p:slideViewPr>
    <p:cSldViewPr>
      <p:cViewPr varScale="1">
        <p:scale>
          <a:sx n="80" d="100"/>
          <a:sy n="80" d="100"/>
        </p:scale>
        <p:origin x="140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041025F-C3DA-48BA-A513-685295C2DF2A}" type="datetimeFigureOut">
              <a:rPr lang="pt-BR"/>
              <a:pPr>
                <a:defRPr/>
              </a:pPr>
              <a:t>24/06/2016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6B6713-C239-4EC5-95B6-C3D2B23DDA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2264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CFC2E46E-D175-4B03-B18E-EB25D99E3ADD}" type="slidenum">
              <a:rPr lang="pt-BR" altLang="pt-BR" sz="1200"/>
              <a:pPr algn="r" eaLnBrk="1" hangingPunct="1"/>
              <a:t>22</a:t>
            </a:fld>
            <a:endParaRPr lang="pt-BR" altLang="pt-BR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3758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45C7534-F5D9-4669-9CC1-837E91435CD5}" type="slidenum">
              <a:rPr lang="pt-BR" altLang="pt-BR" sz="1200"/>
              <a:pPr algn="r" eaLnBrk="1" hangingPunct="1"/>
              <a:t>23</a:t>
            </a:fld>
            <a:endParaRPr lang="pt-BR" altLang="pt-BR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8962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7DECD2E1-20A1-47CC-AF74-B0C72CFDE079}" type="slidenum">
              <a:rPr lang="pt-BR" altLang="pt-BR" sz="1200"/>
              <a:pPr algn="r" eaLnBrk="1" hangingPunct="1"/>
              <a:t>24</a:t>
            </a:fld>
            <a:endParaRPr lang="pt-BR" altLang="pt-BR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43692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A37408A2-BA2D-4F74-862F-7DAED72677D0}" type="slidenum">
              <a:rPr lang="pt-BR" altLang="pt-BR" sz="1200"/>
              <a:pPr algn="r" eaLnBrk="1" hangingPunct="1"/>
              <a:t>26</a:t>
            </a:fld>
            <a:endParaRPr lang="pt-BR" altLang="pt-BR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832224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528424C-27CB-41C4-A364-83FA40A37F7E}" type="slidenum">
              <a:rPr lang="pt-BR" altLang="pt-BR" sz="1200"/>
              <a:pPr algn="r" eaLnBrk="1" hangingPunct="1"/>
              <a:t>27</a:t>
            </a:fld>
            <a:endParaRPr lang="pt-BR" altLang="pt-BR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297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5A0A1627-4C7F-4E56-9CD1-B70B858AB2CD}" type="slidenum">
              <a:rPr lang="pt-BR" altLang="pt-BR" sz="1200"/>
              <a:pPr algn="r" eaLnBrk="1" hangingPunct="1"/>
              <a:t>28</a:t>
            </a:fld>
            <a:endParaRPr lang="pt-BR" altLang="pt-BR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8986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568A532-A263-498A-9E10-7F09B169C1BB}" type="slidenum">
              <a:rPr lang="pt-BR" altLang="pt-BR" sz="1200"/>
              <a:pPr algn="r" eaLnBrk="1" hangingPunct="1"/>
              <a:t>29</a:t>
            </a:fld>
            <a:endParaRPr lang="pt-BR" altLang="pt-BR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8728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64CFCE84-4224-405E-8357-9641EAA15DF2}" type="slidenum">
              <a:rPr lang="pt-BR" altLang="pt-BR" sz="1200"/>
              <a:pPr algn="r" eaLnBrk="1" hangingPunct="1"/>
              <a:t>30</a:t>
            </a:fld>
            <a:endParaRPr lang="pt-BR" altLang="pt-BR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928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2FDE6B-7B4E-48AC-9BB1-B21CB5D2212F}" type="slidenum">
              <a:rPr lang="pt-BR" altLang="pt-BR" sz="1200" smtClean="0"/>
              <a:pPr/>
              <a:t>62</a:t>
            </a:fld>
            <a:endParaRPr lang="pt-BR" altLang="pt-BR" sz="120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160172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B7F0E-A24E-4BF0-8BE8-CC0A66ED3D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29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C9ED-4EF7-44AD-A9E4-2EE82D14A3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9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096C2-6716-44A1-B476-F5C9CB4AA9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84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B2B2A-3A44-4EB2-8E76-4E74F47FDF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39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DB28-C6CF-41FB-8776-36FBCDDB06C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54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6FAAE-F13B-4B67-B03F-2F4699A0A2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39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A63D-1285-43E9-97B0-8E5B5A4010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23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6CF6D-1614-436B-9BE2-B25A1AD23B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01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5A228-70B8-4805-9A9B-F46355EF6FC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03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80F2-DB95-41EF-8AD7-C347089AFA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0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0819-6BD8-44B5-92D3-F22D287C05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21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C05F5E6F-0D3C-4B25-B13D-99F0736E66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Excel_Worksheet1.xls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2.xlsx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01688"/>
            <a:ext cx="9144000" cy="5722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16788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Aft>
                <a:spcPts val="1800"/>
              </a:spcAft>
              <a:buFontTx/>
              <a:buNone/>
              <a:defRPr/>
            </a:pPr>
            <a:r>
              <a:rPr 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Outorga x Modicidade tarifária:</a:t>
            </a:r>
          </a:p>
          <a:p>
            <a:pPr marL="342900" lvl="3" indent="-342900" algn="just" eaLnBrk="1" hangingPunct="1">
              <a:buFontTx/>
              <a:buChar char="-"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 valor de outorga </a:t>
            </a:r>
            <a:r>
              <a:rPr lang="pt-BR" sz="2400" b="0" dirty="0" smtClean="0">
                <a:latin typeface="Arial" charset="0"/>
                <a:cs typeface="Arial" charset="0"/>
              </a:rPr>
              <a:t>onera </a:t>
            </a:r>
            <a:r>
              <a:rPr lang="pt-BR" sz="2400" b="0" dirty="0">
                <a:latin typeface="Arial" charset="0"/>
                <a:cs typeface="Arial" charset="0"/>
              </a:rPr>
              <a:t>a prestação do </a:t>
            </a:r>
            <a:r>
              <a:rPr lang="pt-BR" sz="2400" b="0" dirty="0" smtClean="0">
                <a:latin typeface="Arial" charset="0"/>
                <a:cs typeface="Arial" charset="0"/>
              </a:rPr>
              <a:t>serviço e pode conspirar </a:t>
            </a:r>
            <a:r>
              <a:rPr lang="pt-BR" sz="2400" b="0" dirty="0">
                <a:latin typeface="Arial" charset="0"/>
                <a:cs typeface="Arial" charset="0"/>
              </a:rPr>
              <a:t>contra a modicidade da </a:t>
            </a:r>
            <a:r>
              <a:rPr lang="pt-BR" sz="2400" b="0" dirty="0" smtClean="0">
                <a:latin typeface="Arial" charset="0"/>
                <a:cs typeface="Arial" charset="0"/>
              </a:rPr>
              <a:t>tarifa;</a:t>
            </a:r>
          </a:p>
          <a:p>
            <a:pPr marL="342900" lvl="3" indent="-342900" algn="just" eaLnBrk="1" hangingPunct="1">
              <a:buFontTx/>
              <a:buChar char="-"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Avaliar possibilidade de receitas acessórias (ex. aeroporto);</a:t>
            </a:r>
          </a:p>
          <a:p>
            <a:pPr marL="342900" lvl="3" indent="-342900" algn="just" eaLnBrk="1" hangingPunct="1"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Possibilidade para indenizar investimentos não amortizados em contratos outorgados antes da Lei de Concessões (art. 42, §6º);</a:t>
            </a:r>
          </a:p>
          <a:p>
            <a:pPr marL="14288" indent="0" algn="just" eaLnBrk="1" hangingPunct="1">
              <a:buFontTx/>
              <a:buNone/>
              <a:defRPr/>
            </a:pPr>
            <a:r>
              <a:rPr lang="pt-BR" sz="24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não pode para fazer “caixa”!!</a:t>
            </a:r>
          </a:p>
          <a:p>
            <a:pPr marL="342900" lvl="3" indent="-342900" algn="just" eaLnBrk="1" hangingPunct="1">
              <a:buFontTx/>
              <a:buChar char="-"/>
              <a:defRPr/>
            </a:pP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6D1253-1ADC-4146-9BDE-635D8797296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MODICIDADE TARIFÁRIA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611188" y="2852738"/>
            <a:ext cx="734536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0">
                <a:latin typeface="Arial" panose="020B0604020202020204" pitchFamily="34" charset="0"/>
                <a:cs typeface="Arial" panose="020B0604020202020204" pitchFamily="34" charset="0"/>
              </a:rPr>
              <a:t>BENS REVERSÍVEIS</a:t>
            </a:r>
          </a:p>
        </p:txBody>
      </p:sp>
      <p:sp>
        <p:nvSpPr>
          <p:cNvPr id="14339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FF37A8-BFF0-404C-A478-1A0654ADBDA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BENS REVERSÍVEIS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900113" y="1287463"/>
            <a:ext cx="7345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Lei nº 8.987/95 (Concessões):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Art. 18 </a:t>
            </a: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edital de licitação (...) e conterá, especialmente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- a indicação dos </a:t>
            </a:r>
            <a:r>
              <a:rPr lang="pt-BR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bens </a:t>
            </a:r>
            <a:r>
              <a:rPr 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reversíveis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- as características dos </a:t>
            </a:r>
            <a:r>
              <a:rPr lang="pt-BR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bens reversíveis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e as condições em que estes serão postos à disposição, nos casos em que houver sido extinta a concessão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E3FE55-AC14-4FC6-9186-A7F8339F14F9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BENS REVERSÍVEIS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900113" y="1257300"/>
            <a:ext cx="7345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Lei </a:t>
            </a: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11.079/04 (</a:t>
            </a:r>
            <a:r>
              <a:rPr lang="pt-BR" altLang="pt-BR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PPPs</a:t>
            </a: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1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. 5</a:t>
            </a:r>
            <a:r>
              <a:rPr lang="pt-BR" sz="1900" b="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 As cláusulas dos </a:t>
            </a:r>
            <a:r>
              <a:rPr lang="pt-BR" sz="1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contratos (...), </a:t>
            </a: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devendo também prever</a:t>
            </a:r>
            <a:r>
              <a:rPr lang="pt-BR" sz="1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1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X – a realização de vistoria dos </a:t>
            </a:r>
            <a:r>
              <a:rPr lang="pt-BR" sz="1900" b="0" u="sng" dirty="0">
                <a:latin typeface="Arial" panose="020B0604020202020204" pitchFamily="34" charset="0"/>
                <a:cs typeface="Arial" panose="020B0604020202020204" pitchFamily="34" charset="0"/>
              </a:rPr>
              <a:t>bens reversíveis</a:t>
            </a: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, podendo o parceiro público reter os pagamentos ao parceiro privado, no valor necessário para reparar as irregularidades eventualmente detectadas</a:t>
            </a:r>
            <a:r>
              <a:rPr lang="pt-BR" sz="1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sz="19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1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. 6</a:t>
            </a:r>
            <a:r>
              <a:rPr lang="pt-BR" sz="1900" b="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9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1900" b="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  Por ocasião da extinção do contrato, o parceiro privado não receberá indenização pelas parcelas de investimentos vinculados a </a:t>
            </a:r>
            <a:r>
              <a:rPr lang="pt-BR" sz="1900" b="0" u="sng" dirty="0">
                <a:latin typeface="Arial" panose="020B0604020202020204" pitchFamily="34" charset="0"/>
                <a:cs typeface="Arial" panose="020B0604020202020204" pitchFamily="34" charset="0"/>
              </a:rPr>
              <a:t>bens reversíveis </a:t>
            </a: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ainda não amortizadas ou depreciadas, quando tais investimentos houverem sido realizados com valores provenientes do aporte de recursos de que trata o § 2</a:t>
            </a:r>
            <a:r>
              <a:rPr lang="pt-BR" sz="1900" b="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1900" b="0" dirty="0"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endParaRPr lang="pt-BR" altLang="pt-BR" sz="19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8FFC51-546F-475C-8123-3970B6473D31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BENS REVERSÍVEIS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 txBox="1">
            <a:spLocks noChangeArrowheads="1"/>
          </p:cNvSpPr>
          <p:nvPr/>
        </p:nvSpPr>
        <p:spPr bwMode="auto">
          <a:xfrm>
            <a:off x="900113" y="1196975"/>
            <a:ext cx="7345362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É preciso avaliar:</a:t>
            </a: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Quais são os bens que reverterão (lembrar que a prestação do serviço é continuada e a Administração pode assumir); </a:t>
            </a: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Qual a condição para recebimento (previsão de reformas e manutenções perto do fim do contrato);</a:t>
            </a:r>
          </a:p>
          <a:p>
            <a:pPr algn="just" eaLnBrk="1" hangingPunct="1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Qual o tratamento aos que não revertem (ex.: valor residual ônibus);</a:t>
            </a:r>
          </a:p>
          <a:p>
            <a:pPr marL="360363" lvl="3" indent="-360363" algn="just" eaLnBrk="1" hangingPunct="1">
              <a:spcBef>
                <a:spcPts val="1200"/>
              </a:spcBef>
              <a:spcAft>
                <a:spcPts val="0"/>
              </a:spcAft>
              <a:buFontTx/>
              <a:buChar char="-"/>
              <a:tabLst>
                <a:tab pos="360363" algn="l"/>
              </a:tabLst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Indenização das parcelas não 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amortizadas ou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depreciadas;</a:t>
            </a:r>
          </a:p>
          <a:p>
            <a:pPr marL="360363" lvl="3" indent="-360363" algn="just" eaLnBrk="1" hangingPunct="1">
              <a:spcBef>
                <a:spcPts val="120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Contrato deve prever inventário desses bens, atualizado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periodicamente (fiscalização).</a:t>
            </a:r>
            <a:endParaRPr lang="pt-BR" altLang="pt-BR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11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BD52CF-CD96-4056-8A1F-B714D6599E2D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BENS REVERSÍVEIS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971550" y="2420938"/>
            <a:ext cx="73453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indent="0" algn="ctr" eaLnBrk="1" hangingPunct="1">
              <a:buFontTx/>
              <a:buNone/>
              <a:defRPr/>
            </a:pPr>
            <a:r>
              <a:rPr lang="pt-BR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ESTUDO DE VIABILIDADE ECONÔMICO-FINANCEIRA</a:t>
            </a:r>
          </a:p>
          <a:p>
            <a:pPr marL="0" lvl="3" algn="just" eaLnBrk="1" hangingPunct="1">
              <a:defRPr/>
            </a:pPr>
            <a:endParaRPr lang="pt-BR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237587-DCAA-4814-8208-C57801DE5D40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971550" y="1341438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indent="0" algn="just" eaLnBrk="1" hangingPunct="1"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Lei nº 8.987/95 (Lei de Concessões):</a:t>
            </a:r>
          </a:p>
          <a:p>
            <a:pPr marL="0" lvl="3" algn="just" eaLnBrk="1" hangingPunct="1">
              <a:spcBef>
                <a:spcPts val="1200"/>
              </a:spcBef>
              <a:defRPr/>
            </a:pP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 adequado: regularidade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, continuidade, </a:t>
            </a:r>
            <a:r>
              <a:rPr 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, segurança, atualidade, generalidade,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cortesia e </a:t>
            </a:r>
            <a:r>
              <a:rPr lang="pt-BR" sz="22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modicidade tarifária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art. 6º § 1º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lvl="3" algn="just" eaLnBrk="1" hangingPunct="1">
              <a:spcBef>
                <a:spcPts val="1200"/>
              </a:spcBef>
              <a:defRPr/>
            </a:pP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e prazo (art. 18, I);</a:t>
            </a:r>
          </a:p>
          <a:p>
            <a:pPr marL="0" lvl="3" algn="just" eaLnBrk="1" hangingPunct="1">
              <a:spcBef>
                <a:spcPts val="1200"/>
              </a:spcBef>
              <a:defRPr/>
            </a:pP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Possíveis fontes de </a:t>
            </a:r>
            <a:r>
              <a:rPr 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receitas alternativas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, complementares, acessórias ou de projetos associados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art. 18,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VI);</a:t>
            </a:r>
            <a:endParaRPr lang="pt-BR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ts val="1200"/>
              </a:spcBef>
              <a:defRPr/>
            </a:pP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Dados relativos à obra, dentre os quais os </a:t>
            </a:r>
            <a:r>
              <a:rPr 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elementos do projeto básico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 que permitam sua plena caracterização (art. 18,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XVI).</a:t>
            </a:r>
          </a:p>
          <a:p>
            <a:pPr marL="0" lvl="3" algn="just" eaLnBrk="1" hangingPunct="1"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ECE9C9-D754-4AF0-8709-7F37CC688AA1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971550" y="1341438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indent="0" algn="just" eaLnBrk="1" hangingPunct="1">
              <a:spcAft>
                <a:spcPts val="1800"/>
              </a:spcAft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Lei nº 11.079/97 (Lei de </a:t>
            </a:r>
            <a:r>
              <a:rPr lang="pt-B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PPPs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3" algn="just" eaLnBrk="1" hangingPunct="1">
              <a:buFontTx/>
              <a:buChar char="-"/>
              <a:defRPr/>
            </a:pP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Eficiência (art. 4º, I);</a:t>
            </a:r>
          </a:p>
          <a:p>
            <a:pPr lvl="3" algn="just" eaLnBrk="1" hangingPunct="1">
              <a:buFontTx/>
              <a:buChar char="-"/>
              <a:defRPr/>
            </a:pP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Repartição de riscos (art. 4º, VI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buFontTx/>
              <a:buChar char="-"/>
              <a:defRPr/>
            </a:pP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Sustentabilidade financeira (art. 4º, VII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buFontTx/>
              <a:buChar char="-"/>
              <a:defRPr/>
            </a:pP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Licença ambiental prévia ou diretrizes (art. 10, VII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buFontTx/>
              <a:buChar char="-"/>
              <a:defRPr/>
            </a:pP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Os estudos de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engenharia: detalhamento 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2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anteprojeto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art. 10 §4º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pt-BR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buFontTx/>
              <a:buChar char="-"/>
              <a:defRPr/>
            </a:pP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Valores 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de mercado do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setor: orçamento 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sintético, elaborado por meio de metodologia expedita ou paramétrica (art. 10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§4º).</a:t>
            </a:r>
            <a:endParaRPr lang="pt-BR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5BAB9A-B493-4AB0-A6CD-3046A50EAD1C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971550" y="2492375"/>
            <a:ext cx="73453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indent="0" algn="just" eaLnBrk="1" hangingPunct="1">
              <a:buFontTx/>
              <a:buNone/>
              <a:defRPr/>
            </a:pPr>
            <a:r>
              <a:rPr 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=&gt; Necessidade 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800" b="0" u="sng" dirty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considerar essa variáveis.</a:t>
            </a:r>
            <a:endParaRPr lang="pt-B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defRPr/>
            </a:pPr>
            <a:endParaRPr 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5D1E74-EF4B-44C5-8A4C-5F76EB956EB4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971550" y="1268413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indent="0" algn="just" eaLnBrk="1" hangingPunct="1">
              <a:buFontTx/>
              <a:buNone/>
              <a:defRPr/>
            </a:pP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Lei </a:t>
            </a:r>
            <a:r>
              <a:rPr 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9.491/97: Altera procedimentos relativos ao Programa Nacional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Desestatização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3" algn="just" eaLnBrk="1" hangingPunct="1">
              <a:buFontTx/>
              <a:buChar char="-"/>
              <a:defRPr/>
            </a:pPr>
            <a:endParaRPr lang="pt-BR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Decreto nº 2.594/98 -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Regulamenta a Lei nº 9.491/97:</a:t>
            </a:r>
            <a:endParaRPr lang="pt-BR" altLang="pt-BR" sz="2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Art. 30. A determinação do preço mínimo dos ativos incluídos no PND, para desestatização mediante as modalidades operacionais previstas ... levará em consideração os </a:t>
            </a:r>
            <a:r>
              <a:rPr lang="pt-BR" alt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estudos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elaborados com base na </a:t>
            </a:r>
            <a:r>
              <a:rPr lang="pt-BR" alt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detalhada das condições de mercado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da situação </a:t>
            </a:r>
            <a:r>
              <a:rPr lang="pt-BR" alt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econômico-financeira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 das perspectivas de rentabilidade da sociedade.</a:t>
            </a:r>
          </a:p>
          <a:p>
            <a:pPr marL="0" lvl="3" algn="just" eaLnBrk="1" hangingPunct="1">
              <a:defRPr/>
            </a:pPr>
            <a:endParaRPr lang="pt-BR" sz="18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F47DA4-2523-4FE2-9A97-079E5B529E25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 txBox="1">
            <a:spLocks noChangeArrowheads="1"/>
          </p:cNvSpPr>
          <p:nvPr/>
        </p:nvSpPr>
        <p:spPr bwMode="auto">
          <a:xfrm>
            <a:off x="827088" y="1484313"/>
            <a:ext cx="76311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buFontTx/>
              <a:buNone/>
            </a:pP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Modicidade </a:t>
            </a: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Tarifária;</a:t>
            </a:r>
          </a:p>
          <a:p>
            <a:pPr lvl="1">
              <a:buFontTx/>
              <a:buNone/>
            </a:pP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Bens reversíveis;</a:t>
            </a:r>
          </a:p>
          <a:p>
            <a:pPr lvl="1">
              <a:buFontTx/>
              <a:buNone/>
            </a:pP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Estudo de Viabilidade Econômico-financeira;</a:t>
            </a:r>
          </a:p>
          <a:p>
            <a:pPr lvl="1">
              <a:buFontTx/>
              <a:buNone/>
            </a:pP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Matriz de </a:t>
            </a: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risco e;</a:t>
            </a:r>
            <a:endParaRPr lang="pt-BR" alt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None/>
            </a:pP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Equilíbrio </a:t>
            </a: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Econômico-financeiro.</a:t>
            </a:r>
            <a:endParaRPr lang="pt-BR" altLang="pt-BR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3CF38-F5E0-4D49-BA0C-4C1DFA94BAA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SUMÁRIO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971550" y="1268412"/>
            <a:ext cx="7345363" cy="46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r>
              <a:rPr lang="pt-BR" alt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§ 3º Para os efeitos do disposto neste artigo, considera-se valor econômico da empresa aquele calculado a partir da projeção do seu </a:t>
            </a:r>
            <a:r>
              <a:rPr lang="pt-BR" alt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fluxo de caixa operacional </a:t>
            </a:r>
            <a:r>
              <a:rPr lang="pt-BR" altLang="pt-BR" sz="28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(...).</a:t>
            </a: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b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Art. 5º, II, alínea “g” da IN 22/2015.</a:t>
            </a: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F73D48-AE58-47F7-9607-040C1BFFBD9E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 txBox="1">
            <a:spLocks noChangeArrowheads="1"/>
          </p:cNvSpPr>
          <p:nvPr/>
        </p:nvSpPr>
        <p:spPr bwMode="auto">
          <a:xfrm>
            <a:off x="971550" y="1268412"/>
            <a:ext cx="7345363" cy="460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indent="0" algn="just" eaLnBrk="1" hangingPunct="1">
              <a:spcBef>
                <a:spcPct val="0"/>
              </a:spcBef>
              <a:buNone/>
              <a:defRPr/>
            </a:pPr>
            <a:r>
              <a:rPr lang="pt-BR" alt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FLUXO DE CAIXA:</a:t>
            </a: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Método mais utilizado em Concessões;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Análise de valores em função do prazo;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Ex.: compra a vista ou a prazo; 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Permite simulações;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Exigência para financiamentos.</a:t>
            </a:r>
            <a:endParaRPr lang="pt-BR" altLang="pt-BR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Art. 5º, II, alínea “g” da IN 22/2015.</a:t>
            </a: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F73D48-AE58-47F7-9607-040C1BFFBD9E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  <p:extLst>
      <p:ext uri="{BB962C8B-B14F-4D97-AF65-F5344CB8AC3E}">
        <p14:creationId xmlns:p14="http://schemas.microsoft.com/office/powerpoint/2010/main" val="26697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1268413"/>
            <a:ext cx="6191250" cy="3889375"/>
          </a:xfrm>
        </p:spPr>
        <p:txBody>
          <a:bodyPr/>
          <a:lstStyle/>
          <a:p>
            <a:pPr algn="just" eaLnBrk="1" hangingPunct="1"/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O </a:t>
            </a:r>
            <a:r>
              <a:rPr lang="pt-BR" altLang="pt-BR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fluxo de caixa</a:t>
            </a:r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, no caso de concessões, se confunde com o próprio </a:t>
            </a:r>
            <a:r>
              <a:rPr lang="pt-BR" altLang="pt-BR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orçamento básico </a:t>
            </a:r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previsto em lei, pois é fonte para </a:t>
            </a:r>
            <a:r>
              <a:rPr lang="pt-BR" altLang="pt-BR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avaliação de custos</a:t>
            </a:r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 das obras e serviços, além de outros parâmetros a serem considerados, como: tarifas, taxa de juros, depreciação, tributos etc.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850" y="1484313"/>
            <a:ext cx="18002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pt-BR" sz="2800" b="0" kern="0" dirty="0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Fluxo de Caixa: </a:t>
            </a:r>
            <a:endParaRPr lang="pt-BR" sz="2800" b="0" dirty="0">
              <a:solidFill>
                <a:srgbClr val="0033CC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 flipH="1">
            <a:off x="2051050" y="1412875"/>
            <a:ext cx="0" cy="3671888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82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37093F-03E1-4393-9D75-A9444D0E1DC1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BR" altLang="pt-BR" sz="14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75" y="1412875"/>
            <a:ext cx="5903913" cy="2808288"/>
          </a:xfrm>
        </p:spPr>
        <p:txBody>
          <a:bodyPr/>
          <a:lstStyle/>
          <a:p>
            <a:pPr algn="just" eaLnBrk="1" hangingPunct="1"/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Até mesmo a </a:t>
            </a:r>
            <a:r>
              <a:rPr lang="pt-BR" altLang="pt-BR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avaliação do prazo </a:t>
            </a:r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estabelecido para a concessão deve ser feita com base na avaliação de </a:t>
            </a:r>
            <a:r>
              <a:rPr lang="pt-BR" altLang="pt-BR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todas as receitas </a:t>
            </a:r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e </a:t>
            </a:r>
            <a:r>
              <a:rPr lang="pt-BR" altLang="pt-BR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despesas</a:t>
            </a:r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 envolvidas na execução do objeto licitado.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8313" y="1484313"/>
            <a:ext cx="1655762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pt-BR" sz="2800" b="0" kern="0" dirty="0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Fluxo de Caixa: </a:t>
            </a:r>
            <a:endParaRPr lang="pt-BR" sz="2800" b="0" dirty="0">
              <a:solidFill>
                <a:srgbClr val="0033CC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268538" y="1557338"/>
            <a:ext cx="0" cy="273526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30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E487B6-53AD-4E58-8E7A-A0CCCCCBD084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BR" altLang="pt-BR" sz="14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9975" y="1412875"/>
            <a:ext cx="6264275" cy="4537075"/>
          </a:xfrm>
        </p:spPr>
        <p:txBody>
          <a:bodyPr/>
          <a:lstStyle/>
          <a:p>
            <a:pPr algn="just">
              <a:tabLst>
                <a:tab pos="546100" algn="l"/>
              </a:tabLst>
            </a:pPr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O fluxo de caixa é constituído de </a:t>
            </a:r>
            <a:r>
              <a:rPr lang="pt-BR" altLang="pt-BR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entradas em caixa oriundas da tarifa e receitas acessórias </a:t>
            </a:r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e de </a:t>
            </a:r>
            <a:r>
              <a:rPr lang="pt-BR" altLang="pt-BR" sz="2800" b="1" smtClean="0">
                <a:solidFill>
                  <a:schemeClr val="tx1"/>
                </a:solidFill>
                <a:latin typeface="Arial" panose="020B0604020202020204" pitchFamily="34" charset="0"/>
              </a:rPr>
              <a:t>saída de caixa em função dos investimentos, tributos, custos administrativos e operacionais</a:t>
            </a:r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b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altLang="pt-BR" sz="100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altLang="pt-BR" sz="280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altLang="pt-BR" sz="2800" smtClean="0">
                <a:solidFill>
                  <a:srgbClr val="0033CC"/>
                </a:solidFill>
                <a:latin typeface="Arial" panose="020B0604020202020204" pitchFamily="34" charset="0"/>
              </a:rPr>
              <a:t>&gt;&gt; a análise desses parâmetros </a:t>
            </a:r>
            <a:br>
              <a:rPr lang="pt-BR" altLang="pt-BR" sz="2800" smtClean="0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pt-BR" altLang="pt-BR" sz="2800" smtClean="0">
                <a:solidFill>
                  <a:srgbClr val="0033CC"/>
                </a:solidFill>
                <a:latin typeface="Arial" panose="020B0604020202020204" pitchFamily="34" charset="0"/>
              </a:rPr>
              <a:t>       permite a verificação de </a:t>
            </a:r>
            <a:br>
              <a:rPr lang="pt-BR" altLang="pt-BR" sz="2800" smtClean="0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pt-BR" altLang="pt-BR" sz="2800" smtClean="0">
                <a:solidFill>
                  <a:srgbClr val="0033CC"/>
                </a:solidFill>
                <a:latin typeface="Arial" panose="020B0604020202020204" pitchFamily="34" charset="0"/>
              </a:rPr>
              <a:t>      viabilidade econômico-financeira </a:t>
            </a:r>
            <a:br>
              <a:rPr lang="pt-BR" altLang="pt-BR" sz="2800" smtClean="0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pt-BR" altLang="pt-BR" sz="2800" smtClean="0">
                <a:solidFill>
                  <a:srgbClr val="0033CC"/>
                </a:solidFill>
                <a:latin typeface="Arial" panose="020B0604020202020204" pitchFamily="34" charset="0"/>
              </a:rPr>
              <a:t>      da concessão proposta.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5288" y="1484313"/>
            <a:ext cx="1800225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pt-BR" sz="2800" b="0" kern="0" dirty="0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Fluxo de Caixa: </a:t>
            </a:r>
            <a:endParaRPr lang="pt-BR" sz="2800" b="0" dirty="0">
              <a:solidFill>
                <a:srgbClr val="0033CC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124075" y="1484313"/>
            <a:ext cx="0" cy="432117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78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B0F69A-E8CB-4D8E-A760-A2DB5D775361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BR" altLang="pt-BR" sz="14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066F80-FBF7-4A1D-BE60-1B22511BA57B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69950"/>
            <a:ext cx="8424862" cy="5438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59113" y="1268413"/>
            <a:ext cx="5940425" cy="4248150"/>
          </a:xfrm>
        </p:spPr>
        <p:txBody>
          <a:bodyPr/>
          <a:lstStyle/>
          <a:p>
            <a:pPr algn="just"/>
            <a:r>
              <a:rPr lang="pt-BR" altLang="pt-B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TIR </a:t>
            </a:r>
            <a:r>
              <a:rPr lang="pt-BR" alt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- é um método utilizado na análise de projetos de investimento. </a:t>
            </a:r>
            <a:br>
              <a:rPr lang="pt-BR" alt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alt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alt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alt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É definida como a taxa de desconto de um investimento que torna seu valor presente líquido nulo, ou seja, que faz com que o projeto pague o investimento inicial quando considerado o valor do dinheiro no tempo;</a:t>
            </a:r>
            <a:br>
              <a:rPr lang="pt-BR" alt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alt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alt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alt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►É o </a:t>
            </a:r>
            <a:r>
              <a:rPr lang="pt-BR" altLang="pt-BR" sz="2400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resultado do fluxo de caixa</a:t>
            </a:r>
            <a:r>
              <a:rPr lang="pt-BR" altLang="pt-BR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 (saída). 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0975" y="1395413"/>
            <a:ext cx="27352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pt-BR" sz="2800" b="0" kern="0" dirty="0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Indicadores de viabilidade: </a:t>
            </a:r>
            <a:endParaRPr lang="pt-BR" sz="2800" b="0" dirty="0">
              <a:solidFill>
                <a:srgbClr val="0033CC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843213" y="1412875"/>
            <a:ext cx="0" cy="40322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750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6411D6-9173-4719-A00A-4D8BA492CD2D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t-BR" altLang="pt-BR" sz="14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16238" y="1341438"/>
            <a:ext cx="5832475" cy="3959225"/>
          </a:xfrm>
        </p:spPr>
        <p:txBody>
          <a:bodyPr/>
          <a:lstStyle/>
          <a:p>
            <a:pPr algn="just"/>
            <a:r>
              <a:rPr lang="pt-BR" altLang="pt-BR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VPL </a:t>
            </a:r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- é uma função financeira utilizada na análise da viabilidade de um projeto de investimento. </a:t>
            </a:r>
            <a:b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altLang="pt-BR" sz="10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pt-BR" altLang="pt-BR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É definido como o somatório dos valores presentes dos fluxos estimados de uma aplicação, calculados a partir de uma taxa dada e de seu período de duração.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950" y="1484313"/>
            <a:ext cx="273526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pt-BR" sz="2800" b="0" kern="0" dirty="0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Indicadores de viabilidade: </a:t>
            </a:r>
            <a:endParaRPr lang="pt-BR" sz="2800" b="0" dirty="0">
              <a:solidFill>
                <a:srgbClr val="0033CC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771775" y="1484313"/>
            <a:ext cx="0" cy="3744912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798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8072AE-F2F5-4353-86EB-1E8EC260D7F1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BR" altLang="pt-BR" sz="14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1412875"/>
            <a:ext cx="6480175" cy="3744913"/>
          </a:xfrm>
        </p:spPr>
        <p:txBody>
          <a:bodyPr/>
          <a:lstStyle/>
          <a:p>
            <a:pPr algn="just"/>
            <a:r>
              <a:rPr lang="pt-BR" alt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- Método que avalia o tempo de recuperação do investimento;</a:t>
            </a:r>
            <a:br>
              <a:rPr lang="pt-BR" altLang="pt-BR" sz="2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smtClean="0"/>
              <a:t>- </a:t>
            </a:r>
            <a:r>
              <a:rPr lang="pt-BR" alt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É o prazo para que o saldo do caixa acumulado do projeto se torne positivo, ou seja, a partir do qual o investidor começa a ter retorno sobre os investimentos realizados.</a:t>
            </a:r>
            <a:endParaRPr lang="pt-BR" altLang="pt-BR" sz="280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950" y="1341438"/>
            <a:ext cx="18716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pt-BR" sz="2800" b="0" kern="0" dirty="0" err="1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Pay</a:t>
            </a:r>
            <a:r>
              <a:rPr lang="pt-BR" sz="2800" b="0" kern="0" dirty="0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 </a:t>
            </a:r>
            <a:r>
              <a:rPr lang="pt-BR" sz="2800" b="0" kern="0" dirty="0" err="1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back</a:t>
            </a:r>
            <a:r>
              <a:rPr lang="pt-BR" sz="2800" b="0" kern="0" dirty="0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: </a:t>
            </a:r>
            <a:endParaRPr lang="pt-BR" sz="2800" b="0" dirty="0">
              <a:solidFill>
                <a:srgbClr val="0033CC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051050" y="1412875"/>
            <a:ext cx="0" cy="3529013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6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678D7C-F913-4986-882B-2836261FF162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BR" altLang="pt-BR" sz="14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4075" y="1125538"/>
            <a:ext cx="6696075" cy="4319587"/>
          </a:xfrm>
        </p:spPr>
        <p:txBody>
          <a:bodyPr/>
          <a:lstStyle/>
          <a:p>
            <a:pPr algn="l"/>
            <a:r>
              <a:rPr lang="pt-BR" altLang="pt-BR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Custo Médio Ponderado de Capitais:</a:t>
            </a:r>
            <a:br>
              <a:rPr lang="pt-BR" altLang="pt-BR" sz="2800" dirty="0" smtClean="0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pt-BR" altLang="pt-BR" sz="1000" dirty="0" smtClean="0">
                <a:solidFill>
                  <a:srgbClr val="0033CC"/>
                </a:solidFill>
                <a:latin typeface="Arial" panose="020B0604020202020204" pitchFamily="34" charset="0"/>
              </a:rPr>
              <a:t>.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É a taxa a partir da qual o investidor considera que está obtendo </a:t>
            </a:r>
            <a:r>
              <a:rPr lang="pt-BR" altLang="pt-BR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ganhos financeiros;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Engloba a remuneração de todo o capital da concessionária e, como tal, abrange tanto a parcela da remuneração relativa ao </a:t>
            </a: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capital próprio 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quanto a de </a:t>
            </a: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terceiros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incluindo os </a:t>
            </a:r>
            <a:r>
              <a:rPr lang="pt-BR" alt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benefícios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fiscais gerados pelo endividamento.</a:t>
            </a:r>
            <a:endParaRPr lang="pt-BR" altLang="pt-BR" sz="2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850" y="1341438"/>
            <a:ext cx="1871663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pt-BR" sz="2800" b="0" kern="0" dirty="0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WACC: </a:t>
            </a:r>
            <a:endParaRPr lang="pt-BR" sz="2800" b="0" dirty="0">
              <a:solidFill>
                <a:srgbClr val="0033CC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908175" y="1268413"/>
            <a:ext cx="0" cy="424815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4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0A8369-3123-46E0-946F-D68D0B60839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BR" altLang="pt-BR" sz="14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ChangeArrowheads="1"/>
          </p:cNvSpPr>
          <p:nvPr/>
        </p:nvSpPr>
        <p:spPr bwMode="auto">
          <a:xfrm>
            <a:off x="971550" y="2781300"/>
            <a:ext cx="73453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MODICIDADE </a:t>
            </a:r>
            <a:r>
              <a:rPr lang="pt-BR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TARIFÁRIA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EC6566-E704-456D-9DF0-D1C3978E30FB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MODICIDADE TARIFÁRIA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1196975"/>
            <a:ext cx="6840537" cy="3095625"/>
          </a:xfrm>
        </p:spPr>
        <p:txBody>
          <a:bodyPr/>
          <a:lstStyle/>
          <a:p>
            <a:pPr algn="just">
              <a:spcBef>
                <a:spcPts val="1800"/>
              </a:spcBef>
            </a:pPr>
            <a:r>
              <a:rPr lang="pt-BR" altLang="pt-BR" sz="2800" dirty="0" smtClean="0">
                <a:solidFill>
                  <a:srgbClr val="0033CC"/>
                </a:solidFill>
                <a:latin typeface="Arial" panose="020B0604020202020204" pitchFamily="34" charset="0"/>
              </a:rPr>
              <a:t>Custo Médio Ponderado de Capitais:</a:t>
            </a:r>
            <a:br>
              <a:rPr lang="pt-BR" altLang="pt-BR" sz="2800" dirty="0" smtClean="0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pt-BR" altLang="pt-BR" sz="1000" dirty="0" smtClean="0">
                <a:solidFill>
                  <a:srgbClr val="0033CC"/>
                </a:solidFill>
                <a:latin typeface="Arial" panose="020B0604020202020204" pitchFamily="34" charset="0"/>
              </a:rPr>
              <a:t>.</a:t>
            </a:r>
            <a:r>
              <a:rPr lang="pt-BR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representa o </a:t>
            </a:r>
            <a:r>
              <a:rPr lang="pt-BR" altLang="pt-B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custo de oportunidade </a:t>
            </a:r>
            <a:r>
              <a:rPr lang="pt-BR" alt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 Projeto, ou seja, o valor para o retorno dos investimentos considerando custos, receitas, riscos, capital próprio e de terceiros, taxas de juros etc.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50825" y="1374775"/>
            <a:ext cx="18002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pt-BR" sz="2800" b="0" kern="0" dirty="0">
                <a:solidFill>
                  <a:srgbClr val="0033CC"/>
                </a:solidFill>
                <a:latin typeface="Arial" charset="0"/>
                <a:ea typeface="+mj-ea"/>
                <a:cs typeface="+mj-cs"/>
              </a:rPr>
              <a:t>WACC: </a:t>
            </a:r>
            <a:endParaRPr lang="pt-BR" sz="2800" b="0" dirty="0">
              <a:solidFill>
                <a:srgbClr val="0033CC"/>
              </a:solidFill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692275" y="1412875"/>
            <a:ext cx="0" cy="3095625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942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CE69B7-E51F-4736-A9D9-3A0BB0C3548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t-BR" altLang="pt-BR" sz="140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971550" y="1341438"/>
            <a:ext cx="7345363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t-BR" sz="28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+mj-cs"/>
              </a:rPr>
              <a:t>TIR x WACC (ou TMA)</a:t>
            </a:r>
          </a:p>
          <a:p>
            <a:pPr marL="0" indent="0" algn="just">
              <a:spcBef>
                <a:spcPts val="1800"/>
              </a:spcBef>
              <a:buFontTx/>
              <a:buNone/>
              <a:defRPr/>
            </a:pPr>
            <a:r>
              <a:rPr lang="pt-B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 TIR deve ser comparada com a TMA para a conclusão a respeito da aceitação ou não do projeto:</a:t>
            </a:r>
          </a:p>
          <a:p>
            <a:pPr marL="0" indent="0" algn="just">
              <a:buFontTx/>
              <a:buNone/>
              <a:defRPr/>
            </a:pPr>
            <a:r>
              <a:rPr lang="pt-B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 TIR &gt; TMA: projeto atrativo;</a:t>
            </a:r>
          </a:p>
          <a:p>
            <a:pPr marL="0" indent="0" algn="just">
              <a:buFontTx/>
              <a:buNone/>
              <a:defRPr/>
            </a:pPr>
            <a:r>
              <a:rPr lang="pt-B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 TIR &lt; TMA: projeto não interessante (PPP?);</a:t>
            </a:r>
          </a:p>
          <a:p>
            <a:pPr marL="0" indent="0" algn="just">
              <a:buFontTx/>
              <a:buNone/>
              <a:defRPr/>
            </a:pPr>
            <a:r>
              <a:rPr lang="pt-B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 TIR = TMA: retira excesso de lucratividade (modicidade).</a:t>
            </a:r>
          </a:p>
          <a:p>
            <a:pPr marL="0" lvl="3" indent="0" algn="just">
              <a:buFontTx/>
              <a:buNone/>
              <a:defRPr/>
            </a:pPr>
            <a:endParaRPr lang="pt-BR" altLang="pt-BR" sz="18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 algn="just">
              <a:buFontTx/>
              <a:buNone/>
              <a:defRPr/>
            </a:pP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Parâmetro equilíbrio: art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5º, II, alínea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“l” 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22/2015.</a:t>
            </a:r>
            <a:endParaRPr lang="pt-BR" alt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Tx/>
              <a:buNone/>
              <a:defRPr/>
            </a:pPr>
            <a:endParaRPr lang="pt-BR" alt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A51621-943B-4154-B84B-5655D9888DBE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ChangeArrowheads="1"/>
          </p:cNvSpPr>
          <p:nvPr/>
        </p:nvSpPr>
        <p:spPr bwMode="auto">
          <a:xfrm>
            <a:off x="971550" y="2708920"/>
            <a:ext cx="7345363" cy="309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pt-BR" altLang="pt-B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 que são os elementos do Projeto Básico?</a:t>
            </a:r>
          </a:p>
        </p:txBody>
      </p:sp>
      <p:sp>
        <p:nvSpPr>
          <p:cNvPr id="4198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A51621-943B-4154-B84B-5655D9888DBE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  <p:extLst>
      <p:ext uri="{BB962C8B-B14F-4D97-AF65-F5344CB8AC3E}">
        <p14:creationId xmlns:p14="http://schemas.microsoft.com/office/powerpoint/2010/main" val="8076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 txBox="1">
            <a:spLocks noChangeArrowheads="1"/>
          </p:cNvSpPr>
          <p:nvPr/>
        </p:nvSpPr>
        <p:spPr bwMode="auto">
          <a:xfrm>
            <a:off x="971550" y="1341438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Lei nº 8.666/93 (Lei de Licitações):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Art. 124.  Aplicam-se às licitações e aos contratos para permissão ou </a:t>
            </a:r>
            <a:r>
              <a:rPr lang="pt-BR" alt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concessão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 de serviços públicos os dispositivos desta Lei que não conflitem com a legislação específica sobre o assunto.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Parágrafo único.  As </a:t>
            </a:r>
            <a:r>
              <a:rPr lang="pt-BR" alt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exigências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 contidas nos incisos </a:t>
            </a:r>
            <a:r>
              <a:rPr lang="pt-BR" alt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II a IV 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do § 2</a:t>
            </a:r>
            <a:r>
              <a:rPr lang="pt-BR" altLang="pt-BR" sz="2200" b="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 do art. 7</a:t>
            </a:r>
            <a:r>
              <a:rPr lang="pt-BR" altLang="pt-BR" sz="2200" b="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 serão </a:t>
            </a:r>
            <a:r>
              <a:rPr lang="pt-BR" alt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dispensadas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 nas licitações para concessão de serviços com execução prévia de obras em que não foram previstos desembolso por parte da Administração Pública concedente.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1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E35229-65CF-4679-A2C7-D9744A785541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ChangeArrowheads="1"/>
          </p:cNvSpPr>
          <p:nvPr/>
        </p:nvSpPr>
        <p:spPr bwMode="auto">
          <a:xfrm>
            <a:off x="971550" y="1341438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Lei nº 8.666/93 (Lei de Licitações):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§ 2</a:t>
            </a:r>
            <a:r>
              <a:rPr lang="pt-BR" altLang="pt-BR" sz="1800" b="0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  As obras e os serviços somente poderão ser licitados quando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I - houver </a:t>
            </a:r>
            <a:r>
              <a:rPr lang="pt-BR" altLang="pt-BR" sz="1800" b="0" u="sng" dirty="0">
                <a:latin typeface="Arial" panose="020B0604020202020204" pitchFamily="34" charset="0"/>
                <a:cs typeface="Arial" panose="020B0604020202020204" pitchFamily="34" charset="0"/>
              </a:rPr>
              <a:t>projeto básico </a:t>
            </a:r>
            <a:r>
              <a:rPr lang="pt-BR" altLang="pt-BR" sz="1800" b="0" dirty="0">
                <a:latin typeface="Arial" panose="020B0604020202020204" pitchFamily="34" charset="0"/>
                <a:cs typeface="Arial" panose="020B0604020202020204" pitchFamily="34" charset="0"/>
              </a:rPr>
              <a:t>aprovado pela autoridade competente e disponível para exame dos interessados em participar do processo licitatório;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0" strike="sngStrike" dirty="0">
                <a:latin typeface="Arial" panose="020B0604020202020204" pitchFamily="34" charset="0"/>
                <a:cs typeface="Arial" panose="020B0604020202020204" pitchFamily="34" charset="0"/>
              </a:rPr>
              <a:t>II - existir </a:t>
            </a:r>
            <a:r>
              <a:rPr lang="pt-BR" altLang="pt-BR" sz="1800" b="0" strike="sngStrike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orçamento detalhado </a:t>
            </a:r>
            <a:r>
              <a:rPr lang="pt-BR" altLang="pt-BR" sz="1800" b="0" strike="sngStrike" dirty="0">
                <a:latin typeface="Arial" panose="020B0604020202020204" pitchFamily="34" charset="0"/>
                <a:cs typeface="Arial" panose="020B0604020202020204" pitchFamily="34" charset="0"/>
              </a:rPr>
              <a:t>em planilhas que expressem a composição de todos os seus custos unitários;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0" strike="sngStrike" dirty="0">
                <a:latin typeface="Arial" panose="020B0604020202020204" pitchFamily="34" charset="0"/>
                <a:cs typeface="Arial" panose="020B0604020202020204" pitchFamily="34" charset="0"/>
              </a:rPr>
              <a:t>III - houver previsão de recursos orçamentários que assegurem o pagamento das obrigações decorrentes de obras ou serviços a serem executadas no exercício financeiro em curso, de acordo com o respectivo cronograma;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1800" b="0" strike="sngStrike" dirty="0">
                <a:latin typeface="Arial" panose="020B0604020202020204" pitchFamily="34" charset="0"/>
                <a:cs typeface="Arial" panose="020B0604020202020204" pitchFamily="34" charset="0"/>
              </a:rPr>
              <a:t>IV - o produto dela esperado estiver contemplado nas metas estabelecidas no Plano Plurianual de que trata o art. 165 da Constituição Federal, quando for o caso.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3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1CC975-07C8-41FE-BF8B-916B06194042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 txBox="1">
            <a:spLocks noChangeArrowheads="1"/>
          </p:cNvSpPr>
          <p:nvPr/>
        </p:nvSpPr>
        <p:spPr bwMode="auto">
          <a:xfrm>
            <a:off x="971550" y="1341438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 b="0">
                <a:latin typeface="Arial" panose="020B0604020202020204" pitchFamily="34" charset="0"/>
                <a:cs typeface="Arial" panose="020B0604020202020204" pitchFamily="34" charset="0"/>
              </a:rPr>
              <a:t>Lei nº 8.987/95 (Concessões):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Art. 18. O edital de licitação será elaborado pelo poder concedente, observados, no que couber, os critérios e as normas gerais da legislação própria sobre licitações e contratos e conterá, especialmente: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XV - nos casos de </a:t>
            </a:r>
            <a:r>
              <a:rPr lang="pt-BR" altLang="pt-BR" b="0" u="sng">
                <a:latin typeface="Arial" panose="020B0604020202020204" pitchFamily="34" charset="0"/>
                <a:cs typeface="Arial" panose="020B0604020202020204" pitchFamily="34" charset="0"/>
              </a:rPr>
              <a:t>concessão</a:t>
            </a: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 de serviços públicos </a:t>
            </a:r>
            <a:r>
              <a:rPr lang="pt-BR" altLang="pt-BR" b="0" u="sng">
                <a:latin typeface="Arial" panose="020B0604020202020204" pitchFamily="34" charset="0"/>
                <a:cs typeface="Arial" panose="020B0604020202020204" pitchFamily="34" charset="0"/>
              </a:rPr>
              <a:t>precedida da execução de obra pública</a:t>
            </a: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, os dados relativos à obra, dentre os quais os </a:t>
            </a:r>
            <a:r>
              <a:rPr lang="pt-BR" altLang="pt-BR" b="0" u="sng">
                <a:latin typeface="Arial" panose="020B0604020202020204" pitchFamily="34" charset="0"/>
                <a:cs typeface="Arial" panose="020B0604020202020204" pitchFamily="34" charset="0"/>
              </a:rPr>
              <a:t>elementos do projeto básico </a:t>
            </a: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que permitam sua plena caracterização, bem assim as garantias exigidas para essa parte específica do contrato, adequadas a cada caso e limitadas ao valor da obra</a:t>
            </a:r>
          </a:p>
        </p:txBody>
      </p:sp>
      <p:sp>
        <p:nvSpPr>
          <p:cNvPr id="45059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741CABE-345E-4C24-901E-160652416526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971550" y="1341438"/>
            <a:ext cx="7345363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indent="0"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Considerações sobre elementos do Projeto Básico</a:t>
            </a: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Inexiste definição clara acerca desses elementos;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 Lei de Concessões flexibiliza a apresentação do Projeto;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Avaliar se Projeto é vinculativo ou indicativo. Se é indicativo, os riscos (do projeto) são privados;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Quanto mais vinculante o Projeto, mais detalhado deve ser; 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Quanto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maior a expectativa de ganho de eficiência pelo contratado, menor deve ser o detalhamento;</a:t>
            </a: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3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7440A5-6100-42FE-9353-440C0DAC2456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971550" y="1196975"/>
            <a:ext cx="7345363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indent="0"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Considerações</a:t>
            </a: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As obras nem sempre são a maior parcela dos investimentos;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Definir indicadores de </a:t>
            </a:r>
            <a:r>
              <a:rPr lang="pt-BR" altLang="pt-BR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desempenho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5º, II, alínea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“j” 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22/2015);</a:t>
            </a:r>
            <a:endParaRPr lang="pt-BR" altLang="pt-B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Analisar cada setor para estimar custos - fonte de informações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5º, I, alínea “f” da IN 22/2015);</a:t>
            </a:r>
            <a:endParaRPr lang="pt-BR" altLang="pt-BR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Avaliar a demanda em </a:t>
            </a:r>
            <a:r>
              <a:rPr 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premissas de mercado </a:t>
            </a:r>
            <a:r>
              <a:rPr 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5º, II,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alíneas “a” e “e” da 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22/2015);</a:t>
            </a:r>
            <a:endParaRPr lang="pt-BR" altLang="pt-BR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769713-DDE9-460E-A1DC-FCD56DD7EE99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971550" y="1196975"/>
            <a:ext cx="7345363" cy="505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indent="0"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Considerações</a:t>
            </a: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Estudos preliminares consistentes, que demonstrem a viabilidade técnica do empreendimento, garantindo a sua viabilidade ambiental</a:t>
            </a:r>
            <a:r>
              <a:rPr lang="pt-BR" altLang="pt-BR" sz="24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5º, II, alínea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“h” </a:t>
            </a:r>
            <a:r>
              <a:rPr lang="pt-BR" altLang="pt-BR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 </a:t>
            </a: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22/2015);</a:t>
            </a:r>
            <a:endParaRPr lang="pt-BR" altLang="pt-BR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Quanto menos detalhados os estudos, maior deve ser o prazo para apresentação de propostas.</a:t>
            </a:r>
          </a:p>
          <a:p>
            <a:pPr lvl="3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endParaRPr lang="pt-BR" alt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indent="0"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=&gt; Necessidade de EVTE e comprovante de viabilidade econômico-financeira.</a:t>
            </a: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CDB155-E3A1-494A-BDBD-5939F7F11C3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971550" y="1341438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Projeto Básico </a:t>
            </a:r>
            <a:r>
              <a:rPr lang="pt-BR" alt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mais detalhado</a:t>
            </a: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 deve conhecer o setor;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Reduz risco da Administração;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Maior precisão de custo (modicidade);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 projeto é risco Público, inclusive prazos;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Maior possibilidade de pleito de reequilíbrio;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Projeto estático ao longo dos anos;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“Engessa” a prestação do serviço (eficiência?).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15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3F4ED9-9448-42A2-A5A6-A6B877F52A41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buFontTx/>
              <a:buNone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Lei nº 8.987/95 (Lei de Concessões):</a:t>
            </a:r>
          </a:p>
          <a:p>
            <a:pPr marL="0" lvl="3" algn="just" eaLnBrk="1" hangingPunct="1">
              <a:spcBef>
                <a:spcPts val="1200"/>
              </a:spcBef>
              <a:buFontTx/>
              <a:buNone/>
            </a:pP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Art. 6º §1º: </a:t>
            </a:r>
            <a:r>
              <a:rPr lang="pt-BR" altLang="pt-BR" b="0" u="sng" dirty="0">
                <a:latin typeface="Arial" panose="020B0604020202020204" pitchFamily="34" charset="0"/>
                <a:cs typeface="Arial" panose="020B0604020202020204" pitchFamily="34" charset="0"/>
              </a:rPr>
              <a:t>Serviço adequado</a:t>
            </a: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: regularidade, continuidade, </a:t>
            </a:r>
            <a:r>
              <a:rPr lang="pt-BR" altLang="pt-BR" b="0" u="sng" dirty="0"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, segurança, atualidade, generalidade, cortesia e </a:t>
            </a:r>
            <a:r>
              <a:rPr lang="pt-BR" altLang="pt-BR" b="0" u="sng" dirty="0">
                <a:latin typeface="Arial" panose="020B0604020202020204" pitchFamily="34" charset="0"/>
                <a:cs typeface="Arial" panose="020B0604020202020204" pitchFamily="34" charset="0"/>
              </a:rPr>
              <a:t>modicidade tarifária </a:t>
            </a:r>
          </a:p>
          <a:p>
            <a:pPr marL="0" lvl="3" algn="just" eaLnBrk="1" hangingPunct="1">
              <a:spcBef>
                <a:spcPts val="1200"/>
              </a:spcBef>
              <a:buFontTx/>
              <a:buNone/>
            </a:pP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Art. 11. No atendimento às peculiaridades de cada serviço público, poderá o poder concedente prever, em favor da concessionária, no edital de licitação, a possibilidade de outras fontes provenientes de </a:t>
            </a:r>
            <a:r>
              <a:rPr lang="pt-BR" altLang="pt-BR" b="0" u="sng" dirty="0">
                <a:latin typeface="Arial" panose="020B0604020202020204" pitchFamily="34" charset="0"/>
                <a:cs typeface="Arial" panose="020B0604020202020204" pitchFamily="34" charset="0"/>
              </a:rPr>
              <a:t>receitas alternativas</a:t>
            </a: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, complementares, acessórias ou de projetos associados, com ou sem exclusividade, com vistas a </a:t>
            </a:r>
            <a:r>
              <a:rPr lang="pt-BR" altLang="pt-BR" b="0" u="sng" dirty="0">
                <a:latin typeface="Arial" panose="020B0604020202020204" pitchFamily="34" charset="0"/>
                <a:cs typeface="Arial" panose="020B0604020202020204" pitchFamily="34" charset="0"/>
              </a:rPr>
              <a:t>favorecer a modicidade </a:t>
            </a:r>
            <a:r>
              <a:rPr lang="pt-BR" altLang="pt-BR" b="0" dirty="0">
                <a:latin typeface="Arial" panose="020B0604020202020204" pitchFamily="34" charset="0"/>
                <a:cs typeface="Arial" panose="020B0604020202020204" pitchFamily="34" charset="0"/>
              </a:rPr>
              <a:t>das tarifas, observado o disposto no art. 17 desta Lei.</a:t>
            </a:r>
          </a:p>
        </p:txBody>
      </p:sp>
      <p:sp>
        <p:nvSpPr>
          <p:cNvPr id="7171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518404-04A7-4FE7-9EB5-4C5C25B277A1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MODICIDADE TARIFÁRIA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971550" y="1341438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Projeto Básico </a:t>
            </a:r>
            <a:r>
              <a:rPr lang="pt-BR" alt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menos detalhado</a:t>
            </a: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Projeto é risco privado;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Impossibilidade de reequilíbrio (pelo projeto);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da </a:t>
            </a:r>
            <a:r>
              <a:rPr lang="pt-BR" altLang="pt-BR" sz="2200" b="0" i="1" dirty="0" smtClean="0">
                <a:latin typeface="Arial" panose="020B0604020202020204" pitchFamily="34" charset="0"/>
                <a:cs typeface="Arial" panose="020B0604020202020204" pitchFamily="34" charset="0"/>
              </a:rPr>
              <a:t>expertise</a:t>
            </a: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 de maior eficiência;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Há margem de erro maior na estimativa de custo;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Licitação pode enquadrar preços ao mercado;</a:t>
            </a:r>
          </a:p>
          <a:p>
            <a:pPr marL="342900" lvl="3" indent="-342900" algn="just" eaLnBrk="1" hangingPunct="1">
              <a:spcBef>
                <a:spcPct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Adequação a novas tecnologias e ambiente </a:t>
            </a:r>
            <a:r>
              <a:rPr lang="pt-BR" altLang="pt-BR" sz="22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sócio-econômico</a:t>
            </a:r>
            <a:r>
              <a:rPr lang="pt-BR" altLang="pt-BR" sz="2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(prazo é longo);</a:t>
            </a:r>
          </a:p>
          <a:p>
            <a:pPr marL="342900" lvl="3" indent="-3429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79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DEFB00-8A96-46DC-852C-3277350B6BE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ESTUDO DE VIABILIDADE ECONÔMICO-FINANCEIRA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 txBox="1">
            <a:spLocks noChangeArrowheads="1"/>
          </p:cNvSpPr>
          <p:nvPr/>
        </p:nvSpPr>
        <p:spPr bwMode="auto">
          <a:xfrm>
            <a:off x="1082675" y="2852738"/>
            <a:ext cx="73453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pt-BR" altLang="pt-BR" b="0">
                <a:latin typeface="Arial" panose="020B0604020202020204" pitchFamily="34" charset="0"/>
                <a:cs typeface="Arial" panose="020B0604020202020204" pitchFamily="34" charset="0"/>
              </a:rPr>
              <a:t>MATRIZ DE RISCO</a:t>
            </a:r>
          </a:p>
        </p:txBody>
      </p:sp>
      <p:sp>
        <p:nvSpPr>
          <p:cNvPr id="51203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CAAE7B-2231-4A87-88D3-305588D781A9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 txBox="1">
            <a:spLocks noChangeArrowheads="1"/>
          </p:cNvSpPr>
          <p:nvPr/>
        </p:nvSpPr>
        <p:spPr bwMode="auto">
          <a:xfrm>
            <a:off x="900113" y="1341438"/>
            <a:ext cx="7345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Lei nº 8.987/95 (Concessões):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24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Art. 2º Para os fins do disposto nesta Lei, considera-se:...empresas que demonstre capacidade para a sua realização, por sua </a:t>
            </a:r>
            <a:r>
              <a:rPr lang="pt-BR" altLang="pt-BR" sz="2400" b="0" u="sng">
                <a:latin typeface="Arial" panose="020B0604020202020204" pitchFamily="34" charset="0"/>
                <a:cs typeface="Arial" panose="020B0604020202020204" pitchFamily="34" charset="0"/>
              </a:rPr>
              <a:t>conta e risco</a:t>
            </a: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, de forma que o investimento da concessionária seja remunerado e amortizado mediante a exploração do serviço ou da obra por prazo determinado;</a:t>
            </a:r>
          </a:p>
        </p:txBody>
      </p:sp>
      <p:sp>
        <p:nvSpPr>
          <p:cNvPr id="5222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0A15A6-D0CA-4BE3-81D2-D4F262934BF9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Lei 11.079/04 (</a:t>
            </a:r>
            <a:r>
              <a:rPr lang="pt-BR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PPPs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>
              <a:defRPr/>
            </a:pPr>
            <a:endParaRPr 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Art. 5</a:t>
            </a:r>
            <a:r>
              <a:rPr lang="pt-BR" sz="2400" b="0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 As cláusulas dos contratos de parceria público-privada atenderão (...):</a:t>
            </a:r>
          </a:p>
          <a:p>
            <a:pPr marL="0" indent="0"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marL="0" indent="0"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III – a </a:t>
            </a:r>
            <a:r>
              <a:rPr 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repartição de riscos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entre as partes, inclusive os referentes a caso fortuito, força maior, fato do príncipe e álea econômica extraordinária;</a:t>
            </a:r>
          </a:p>
        </p:txBody>
      </p:sp>
      <p:sp>
        <p:nvSpPr>
          <p:cNvPr id="53251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C6BCCC-3A89-4B9C-8695-6670CFE35F43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indent="0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2400" b="0" kern="0" dirty="0">
                <a:latin typeface="Arial" charset="0"/>
              </a:rPr>
              <a:t>Lei nº </a:t>
            </a:r>
            <a:r>
              <a:rPr lang="pt-BR" sz="2400" b="0" kern="0" dirty="0" smtClean="0">
                <a:latin typeface="Arial" charset="0"/>
              </a:rPr>
              <a:t>12.587/12 (Política </a:t>
            </a:r>
            <a:r>
              <a:rPr lang="pt-BR" sz="2400" b="0" kern="0" dirty="0">
                <a:latin typeface="Arial" charset="0"/>
              </a:rPr>
              <a:t>Nacional de Mobilidade </a:t>
            </a:r>
            <a:r>
              <a:rPr lang="pt-BR" sz="2400" b="0" kern="0" dirty="0" smtClean="0">
                <a:latin typeface="Arial" charset="0"/>
              </a:rPr>
              <a:t>Urbana):</a:t>
            </a:r>
            <a:endParaRPr lang="pt-BR" sz="2400" b="0" kern="0" dirty="0">
              <a:latin typeface="Arial" charset="0"/>
            </a:endParaRPr>
          </a:p>
          <a:p>
            <a:pPr marL="0" indent="0">
              <a:buFontTx/>
              <a:buNone/>
              <a:defRPr/>
            </a:pPr>
            <a:endParaRPr lang="pt-BR" sz="2400" b="0" kern="0" dirty="0" smtClean="0">
              <a:latin typeface="Arial" charset="0"/>
            </a:endParaRPr>
          </a:p>
          <a:p>
            <a:pPr marL="0" indent="0">
              <a:buFontTx/>
              <a:buNone/>
              <a:defRPr/>
            </a:pPr>
            <a:r>
              <a:rPr lang="pt-BR" sz="2400" b="0" kern="0" dirty="0" smtClean="0">
                <a:latin typeface="Arial" charset="0"/>
              </a:rPr>
              <a:t>Art</a:t>
            </a:r>
            <a:r>
              <a:rPr lang="pt-BR" sz="2400" b="0" kern="0" dirty="0">
                <a:latin typeface="Arial" charset="0"/>
              </a:rPr>
              <a:t>. 10.  A contratação dos serviços de transporte público coletivo será precedida de licitação e deverá observar as seguintes diretrizes: </a:t>
            </a:r>
          </a:p>
          <a:p>
            <a:pPr marL="0" indent="0">
              <a:buFontTx/>
              <a:buNone/>
              <a:defRPr/>
            </a:pPr>
            <a:r>
              <a:rPr lang="pt-BR" sz="2400" b="0" kern="0" dirty="0">
                <a:latin typeface="Arial" charset="0"/>
              </a:rPr>
              <a:t>[...]</a:t>
            </a:r>
          </a:p>
          <a:p>
            <a:pPr marL="0" indent="0">
              <a:buFontTx/>
              <a:buNone/>
              <a:defRPr/>
            </a:pPr>
            <a:r>
              <a:rPr lang="pt-BR" sz="2400" b="0" kern="0" dirty="0">
                <a:latin typeface="Arial" charset="0"/>
              </a:rPr>
              <a:t>III - </a:t>
            </a:r>
            <a:r>
              <a:rPr lang="pt-BR" sz="2400" b="0" u="sng" kern="0" dirty="0">
                <a:latin typeface="Arial" charset="0"/>
              </a:rPr>
              <a:t>alocação dos riscos econômicos e financeiros </a:t>
            </a:r>
            <a:r>
              <a:rPr lang="pt-BR" sz="2400" b="0" kern="0" dirty="0">
                <a:latin typeface="Arial" charset="0"/>
              </a:rPr>
              <a:t>entre os contratados e o poder concedente; </a:t>
            </a:r>
            <a:endParaRPr lang="pt-BR" sz="2400" dirty="0">
              <a:latin typeface="Arial" panose="020B0604020202020204" pitchFamily="34" charset="0"/>
            </a:endParaRPr>
          </a:p>
        </p:txBody>
      </p:sp>
      <p:sp>
        <p:nvSpPr>
          <p:cNvPr id="5427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B072EE-9935-4413-95DF-79371F2336E0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 txBox="1">
            <a:spLocks noChangeArrowheads="1"/>
          </p:cNvSpPr>
          <p:nvPr/>
        </p:nvSpPr>
        <p:spPr bwMode="auto">
          <a:xfrm>
            <a:off x="900113" y="1412875"/>
            <a:ext cx="7345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3429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Caracterização de Risco = </a:t>
            </a:r>
            <a:r>
              <a:rPr lang="pt-BR" alt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 (possível ocorrência) + </a:t>
            </a:r>
            <a:r>
              <a:rPr lang="pt-BR" alt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probabilidade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alt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impacto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 financeiro;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É possível mensurar, ao contrário da incerteza;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Situação arriscada x situação incerta;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A Matriz de Riscos registra os </a:t>
            </a:r>
            <a:r>
              <a:rPr lang="pt-BR" alt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riscos identificados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, documenta as suas características, além de determinar as respostas aos riscos e definir as responsabilidades (</a:t>
            </a:r>
            <a:r>
              <a:rPr lang="pt-BR" altLang="pt-BR" sz="2200" b="0" u="sng" dirty="0">
                <a:latin typeface="Arial" panose="020B0604020202020204" pitchFamily="34" charset="0"/>
                <a:cs typeface="Arial" panose="020B0604020202020204" pitchFamily="34" charset="0"/>
              </a:rPr>
              <a:t>mensurar e minimizar</a:t>
            </a:r>
            <a:r>
              <a:rPr lang="pt-BR" altLang="pt-BR" sz="2200" b="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1" algn="just">
              <a:spcAft>
                <a:spcPts val="1200"/>
              </a:spcAft>
              <a:buFontTx/>
              <a:buChar char="-"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Representa as cláusulas contratuais com objetivo de refletir a totalidade dos riscos mitigáveis;</a:t>
            </a:r>
          </a:p>
          <a:p>
            <a:pPr algn="just">
              <a:spcAft>
                <a:spcPts val="1200"/>
              </a:spcAft>
              <a:buFontTx/>
              <a:buChar char="-"/>
            </a:pPr>
            <a:endParaRPr lang="pt-BR" altLang="pt-BR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299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5330B-6A7E-4AC8-9D51-5267C5C760A5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Garantia para boa execução de contrato de longo prazo;</a:t>
            </a:r>
          </a:p>
          <a:p>
            <a:pPr lvl="1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da modelagem (capacitação dos envolvidos);</a:t>
            </a:r>
          </a:p>
          <a:p>
            <a:pPr lvl="1" algn="just">
              <a:lnSpc>
                <a:spcPts val="3000"/>
              </a:lnSpc>
              <a:spcBef>
                <a:spcPts val="1200"/>
              </a:spcBef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Segurança jurídica ao investidor;</a:t>
            </a:r>
          </a:p>
          <a:p>
            <a:pPr lvl="2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Prevenir</a:t>
            </a: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 imprecisões e obscuridades;</a:t>
            </a:r>
          </a:p>
          <a:p>
            <a:pPr lvl="2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Previsibilidade de regras institucionais justas, razoáveis a longo prazo.</a:t>
            </a:r>
          </a:p>
          <a:p>
            <a:pPr marL="84137" lvl="2" indent="0" algn="just">
              <a:lnSpc>
                <a:spcPts val="3000"/>
              </a:lnSpc>
              <a:buFontTx/>
              <a:buNone/>
              <a:defRPr/>
            </a:pPr>
            <a:endParaRPr lang="pt-BR" altLang="pt-BR" sz="1800" b="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7" lvl="2" indent="0" algn="just">
              <a:lnSpc>
                <a:spcPts val="3000"/>
              </a:lnSpc>
              <a:buFontTx/>
              <a:buNone/>
              <a:defRPr/>
            </a:pPr>
            <a:r>
              <a:rPr lang="pt-BR" altLang="pt-BR" sz="1800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5º, II, alínea “i” e V, alínea “b” da IN 22/2015.</a:t>
            </a:r>
            <a:endParaRPr lang="pt-BR" altLang="pt-BR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ts val="3000"/>
              </a:lnSpc>
              <a:buFontTx/>
              <a:buChar char="-"/>
              <a:defRPr/>
            </a:pPr>
            <a:endParaRPr lang="pt-BR" alt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764F99-CFD7-479B-844B-91E9ED445ECC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Mercado (Folha de São Paulo, de 19/06/2016):</a:t>
            </a:r>
          </a:p>
          <a:p>
            <a:pPr marL="0" indent="0">
              <a:spcBef>
                <a:spcPts val="600"/>
              </a:spcBef>
              <a:buFontTx/>
              <a:buNone/>
              <a:defRPr/>
            </a:pPr>
            <a:r>
              <a:rPr 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Entrevista com </a:t>
            </a:r>
            <a:r>
              <a:rPr 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Martin </a:t>
            </a:r>
            <a:r>
              <a:rPr lang="pt-BR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Raiser</a:t>
            </a:r>
            <a:r>
              <a:rPr 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 - diretor-geral para o Brasil do Banco </a:t>
            </a:r>
            <a:r>
              <a:rPr 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Mundial.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Assunto: Diagnóstico sobre o </a:t>
            </a:r>
            <a:r>
              <a:rPr lang="pt-BR" sz="2000" b="0" dirty="0">
                <a:latin typeface="Arial" panose="020B0604020202020204" pitchFamily="34" charset="0"/>
                <a:cs typeface="Arial" panose="020B0604020202020204" pitchFamily="34" charset="0"/>
              </a:rPr>
              <a:t>país - desafios para o desenvolvimento do Brasil, lançado em 24/05/2016</a:t>
            </a:r>
            <a:r>
              <a:rPr 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spcBef>
                <a:spcPts val="1800"/>
              </a:spcBef>
              <a:spcAft>
                <a:spcPts val="1800"/>
              </a:spcAft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(...) o banco pode auxiliar no que ele acha ser o problema que mais afasta estrangeiros: projetos de má qualidade. Para o executivo, o </a:t>
            </a:r>
            <a:r>
              <a:rPr 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nível dos projetos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apresentados no Brasil é "</a:t>
            </a:r>
            <a:r>
              <a:rPr 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abaixo do básico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", o que torna </a:t>
            </a:r>
            <a:r>
              <a:rPr lang="pt-BR" sz="24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impossível calcular riscos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reais.</a:t>
            </a:r>
          </a:p>
          <a:p>
            <a:pPr marL="0" indent="0"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=&gt; Risco de financiamento?</a:t>
            </a:r>
          </a:p>
          <a:p>
            <a:pPr marL="0" indent="0">
              <a:buFontTx/>
              <a:buNone/>
              <a:defRPr/>
            </a:pPr>
            <a:endParaRPr lang="pt-BR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ts val="3000"/>
              </a:lnSpc>
              <a:buFontTx/>
              <a:buChar char="-"/>
              <a:defRPr/>
            </a:pPr>
            <a:endParaRPr lang="pt-BR" altLang="pt-BR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4D0F65-A4AE-404F-BB52-B26190483C36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001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 quem distribuição os riscos (público ou privado)?: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Melhores condições de: Administrar, evitar, transferir.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a parte que tem custo mais baixo para </a:t>
            </a:r>
            <a:r>
              <a:rPr lang="pt-BR" altLang="pt-BR" sz="2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reduzir</a:t>
            </a: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chances de ocorrer </a:t>
            </a: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(ex.: atraso obra = privado);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Gerenciar consequências: a parte que melhor </a:t>
            </a:r>
            <a:r>
              <a:rPr lang="pt-BR" altLang="pt-BR" sz="2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mitigar</a:t>
            </a: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prejuízos</a:t>
            </a: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(ex.: interferências infraestrutura = privado);</a:t>
            </a:r>
          </a:p>
          <a:p>
            <a:pPr marL="342900" indent="-342900" algn="just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Eventos indesejáveis e possibilidade de repassar a terceiro (depende custo </a:t>
            </a:r>
            <a:r>
              <a:rPr lang="pt-BR" altLang="pt-BR" sz="2000" b="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). Se seguro muito alto, prever risco público para não onerar algo que pode não acontecer -modicidade (ex.: variações preços insumos no mercado).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pt-BR" altLang="pt-B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ex.: Portugal e estádios.</a:t>
            </a:r>
          </a:p>
          <a:p>
            <a:pPr marL="342900" indent="-342900" algn="just">
              <a:buFontTx/>
              <a:buChar char="-"/>
              <a:defRPr/>
            </a:pPr>
            <a:endParaRPr lang="pt-BR" altLang="pt-BR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371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7D7DBB-0453-4E06-88AB-757407EED33C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 algn="just">
              <a:lnSpc>
                <a:spcPts val="3000"/>
              </a:lnSpc>
              <a:buFontTx/>
              <a:buNone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Tipos de Riscos (exemplos):</a:t>
            </a:r>
          </a:p>
          <a:p>
            <a:pPr marL="342900" lvl="1" indent="-342900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 projeto de engenharia;</a:t>
            </a:r>
          </a:p>
          <a:p>
            <a:pPr marL="342900" lvl="1" indent="-342900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 construção;</a:t>
            </a:r>
          </a:p>
          <a:p>
            <a:pPr marL="342900" lvl="1" indent="-342900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operacionais;</a:t>
            </a:r>
          </a:p>
          <a:p>
            <a:pPr marL="342900" lvl="1" indent="-342900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 demanda;</a:t>
            </a:r>
          </a:p>
          <a:p>
            <a:pPr marL="342900" lvl="1" indent="-342900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 ambientais;</a:t>
            </a:r>
          </a:p>
          <a:p>
            <a:pPr marL="342900" lvl="1" indent="-342900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 greve;</a:t>
            </a:r>
          </a:p>
          <a:p>
            <a:pPr marL="342900" lvl="1" indent="-342900" algn="just">
              <a:lnSpc>
                <a:spcPts val="3000"/>
              </a:lnSpc>
              <a:buFontTx/>
              <a:buChar char="-"/>
              <a:defRPr/>
            </a:pP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evasão por competição com outras </a:t>
            </a: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modalidades.</a:t>
            </a:r>
          </a:p>
        </p:txBody>
      </p:sp>
      <p:sp>
        <p:nvSpPr>
          <p:cNvPr id="5939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84605F-C466-48B9-B015-36F258089C0C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16788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buFontTx/>
              <a:buNone/>
            </a:pPr>
            <a:r>
              <a:rPr lang="pt-BR" altLang="pt-BR" sz="2800" b="0">
                <a:latin typeface="Arial" panose="020B0604020202020204" pitchFamily="34" charset="0"/>
                <a:cs typeface="Arial" panose="020B0604020202020204" pitchFamily="34" charset="0"/>
              </a:rPr>
              <a:t>Lei nº 11.445/07 (Lei Saneamento Básico):</a:t>
            </a:r>
          </a:p>
          <a:p>
            <a:pPr marL="0" lvl="3" algn="just" eaLnBrk="1" hangingPunct="1">
              <a:spcBef>
                <a:spcPts val="1800"/>
              </a:spcBef>
              <a:buFontTx/>
              <a:buNone/>
            </a:pP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Art. 2</a:t>
            </a:r>
            <a:r>
              <a:rPr lang="pt-BR" altLang="pt-BR" sz="2400" b="0" u="sng" baseline="30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  Os serviços públicos de saneamento básico serão prestados com base nos seguintes princípios fundamentais:</a:t>
            </a:r>
          </a:p>
          <a:p>
            <a:pPr marL="0" lvl="3" algn="just" eaLnBrk="1" hangingPunct="1">
              <a:spcBef>
                <a:spcPts val="1200"/>
              </a:spcBef>
              <a:buFontTx/>
              <a:buNone/>
            </a:pP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marL="0" lvl="3" algn="just" eaLnBrk="1" hangingPunct="1">
              <a:spcBef>
                <a:spcPts val="1200"/>
              </a:spcBef>
              <a:buFontTx/>
              <a:buNone/>
            </a:pP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VIII - utilização de tecnologias apropriadas, considerando a </a:t>
            </a:r>
            <a:r>
              <a:rPr lang="pt-BR" altLang="pt-BR" sz="2400" b="0" u="sng">
                <a:latin typeface="Arial" panose="020B0604020202020204" pitchFamily="34" charset="0"/>
                <a:cs typeface="Arial" panose="020B0604020202020204" pitchFamily="34" charset="0"/>
              </a:rPr>
              <a:t>capacidade de pagamento </a:t>
            </a: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dos usuários e a adoção de soluções graduais e progressivas;</a:t>
            </a:r>
            <a:endParaRPr lang="pt-BR" altLang="pt-B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A68B46-AFE4-4A7A-8B20-B47EAC814853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MODICIDADE TARIFÁRIA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ChangeArrowheads="1"/>
          </p:cNvSpPr>
          <p:nvPr/>
        </p:nvSpPr>
        <p:spPr bwMode="auto">
          <a:xfrm>
            <a:off x="684213" y="1125538"/>
            <a:ext cx="7773987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indent="0" algn="just">
              <a:lnSpc>
                <a:spcPts val="3000"/>
              </a:lnSpc>
              <a:buFontTx/>
              <a:buNone/>
              <a:defRPr/>
            </a:pPr>
            <a:r>
              <a:rPr lang="pt-BR" altLang="pt-BR" b="0" dirty="0" smtClean="0">
                <a:latin typeface="Arial" panose="020B0604020202020204" pitchFamily="34" charset="0"/>
                <a:cs typeface="Arial" panose="020B0604020202020204" pitchFamily="34" charset="0"/>
              </a:rPr>
              <a:t>Exemplos de alocação de riscos:</a:t>
            </a:r>
          </a:p>
          <a:p>
            <a:pPr lvl="1" algn="just">
              <a:lnSpc>
                <a:spcPts val="3000"/>
              </a:lnSpc>
              <a:buFontTx/>
              <a:buChar char="-"/>
              <a:defRPr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ts val="3000"/>
              </a:lnSpc>
              <a:buFontTx/>
              <a:buChar char="-"/>
              <a:defRPr/>
            </a:pP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419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3BD4EF-FCDF-4C95-AADB-881B5CFDA164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827088" y="1773238"/>
          <a:ext cx="7486650" cy="4313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29"/>
                <a:gridCol w="1236233"/>
                <a:gridCol w="3514088"/>
              </a:tblGrid>
              <a:tr h="914366"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Prejuízo causado a terceiros em virtude de obra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privado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de seguro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57677"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Atraso na liberação de licenças ambientais por parte do agente público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público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recomposição de equilíbrio </a:t>
                      </a:r>
                      <a:r>
                        <a:rPr lang="pt-BR" altLang="pt-B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ecn-fin</a:t>
                      </a:r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revisão do cronograma de investimentos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3414"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Greves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privado 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 de seguro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4366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Desapropriação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público 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recomposição de equilíbrio </a:t>
                      </a:r>
                      <a:r>
                        <a:rPr lang="pt-BR" altLang="pt-BR" sz="18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ecn-fin</a:t>
                      </a:r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revisão do cronograma de investimentos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3414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Excesso de carga em rodovia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altLang="pt-BR" sz="18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público 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idem</a:t>
                      </a:r>
                      <a:endParaRPr lang="pt-BR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ChangeArrowheads="1"/>
          </p:cNvSpPr>
          <p:nvPr/>
        </p:nvSpPr>
        <p:spPr bwMode="auto">
          <a:xfrm>
            <a:off x="900113" y="1341438"/>
            <a:ext cx="7345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Decisão n.: 1623/2011 – sobre </a:t>
            </a:r>
            <a:r>
              <a:rPr lang="pt-BR" altLang="pt-BR" sz="2400" b="0" u="sng">
                <a:latin typeface="Arial" panose="020B0604020202020204" pitchFamily="34" charset="0"/>
                <a:cs typeface="Arial" panose="020B0604020202020204" pitchFamily="34" charset="0"/>
              </a:rPr>
              <a:t>risco de demanda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24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6.3.6. estabeleça </a:t>
            </a:r>
            <a:r>
              <a:rPr lang="pt-BR" altLang="pt-BR" sz="2400" b="0" u="sng">
                <a:latin typeface="Arial" panose="020B0604020202020204" pitchFamily="34" charset="0"/>
                <a:cs typeface="Arial" panose="020B0604020202020204" pitchFamily="34" charset="0"/>
              </a:rPr>
              <a:t>faixas</a:t>
            </a: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 de segurança na </a:t>
            </a:r>
            <a:r>
              <a:rPr lang="pt-BR" altLang="pt-BR" sz="2400" b="0" u="sng">
                <a:latin typeface="Arial" panose="020B0604020202020204" pitchFamily="34" charset="0"/>
                <a:cs typeface="Arial" panose="020B0604020202020204" pitchFamily="34" charset="0"/>
              </a:rPr>
              <a:t>variação</a:t>
            </a: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 das premissas definidas na proposta apresentada pela futura concessionária, a partir da qual não deve incidir a revisão tarifária em função da conta e risco a que se submete a empresa contratada, promovendo a revisão quando essas faixas forem ultrapassadas, considerando a periodicidade contratual dessas alterações contratuais e a modicidade tarifária;</a:t>
            </a:r>
          </a:p>
        </p:txBody>
      </p:sp>
      <p:sp>
        <p:nvSpPr>
          <p:cNvPr id="61443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236B70-F2EA-4E41-B3C8-170B3ACA20D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MATRIZ DE RISCO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971550" y="2492375"/>
            <a:ext cx="73453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ctr" eaLnBrk="1" hangingPunct="1">
              <a:spcBef>
                <a:spcPct val="0"/>
              </a:spcBef>
              <a:buFontTx/>
              <a:buNone/>
            </a:pPr>
            <a:r>
              <a:rPr lang="pt-BR" altLang="pt-BR" sz="3200" b="0">
                <a:latin typeface="Arial" panose="020B0604020202020204" pitchFamily="34" charset="0"/>
                <a:cs typeface="Arial" panose="020B0604020202020204" pitchFamily="34" charset="0"/>
              </a:rPr>
              <a:t>EQUILÍBRIO ECONÔMICO-FINANCEIRO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0756AC-F6E3-4006-9437-F5AF6E53E6C7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813" y="104775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EQUILÍBRIO ECONÔMICO-FINANCEIRO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900113" y="1349375"/>
            <a:ext cx="7345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Lei nº 8.987/95 (Concessões):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9</a:t>
            </a:r>
            <a:r>
              <a:rPr lang="pt-BR" altLang="pt-BR" sz="2400" b="0" u="sng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2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 tarifa do serviço público concedido será fixada pelo preço da proposta vencedora da licitação e preservada pelas </a:t>
            </a:r>
            <a:r>
              <a:rPr lang="pt-BR" altLang="pt-BR" sz="2400" b="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 de revisão </a:t>
            </a:r>
            <a:r>
              <a:rPr lang="pt-BR" altLang="pt-BR" sz="2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previstas nesta Lei, no edital e no </a:t>
            </a:r>
            <a:r>
              <a:rPr lang="pt-BR" altLang="pt-BR" sz="2400" b="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</a:t>
            </a:r>
            <a:r>
              <a:rPr lang="pt-BR" altLang="pt-BR" sz="2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O contrato pode prever as regras.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sz="2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10. Sempre que forem atendidas as </a:t>
            </a:r>
            <a:r>
              <a:rPr lang="pt-BR" sz="2400" b="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condições do contrato</a:t>
            </a:r>
            <a:r>
              <a:rPr lang="pt-BR" sz="24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considera-se mantido seu equilíbrio econômico-financeiro.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b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A prestação adequada deve ocorrer.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400" b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 algn="just" eaLnBrk="1" hangingPunct="1">
              <a:spcBef>
                <a:spcPct val="0"/>
              </a:spcBef>
              <a:buFont typeface="Symbol" panose="05050102010706020507" pitchFamily="18" charset="2"/>
              <a:buChar char="Þ"/>
              <a:defRPr/>
            </a:pP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1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2FF91D-184C-4034-91EC-C962254A25C5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813" y="104775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EQUILÍBRIO ECONÔMICO-FINANCEIRO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900113" y="1349375"/>
            <a:ext cx="7345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lvl="3" indent="-342900" algn="just" eaLnBrk="1" hangingPunct="1">
              <a:spcBef>
                <a:spcPts val="1200"/>
              </a:spcBef>
              <a:buFont typeface="Symbol" panose="05050102010706020507" pitchFamily="18" charset="2"/>
              <a:buChar char="Þ"/>
              <a:defRPr/>
            </a:pPr>
            <a:r>
              <a:rPr lang="pt-BR" altLang="pt-BR" sz="2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 tradicional: contrabalança;</a:t>
            </a:r>
          </a:p>
          <a:p>
            <a:pPr marL="342900" lvl="3" indent="-342900" algn="just" eaLnBrk="1" hangingPunct="1">
              <a:spcBef>
                <a:spcPts val="1200"/>
              </a:spcBef>
              <a:buFont typeface="Symbol" panose="05050102010706020507" pitchFamily="18" charset="2"/>
              <a:buChar char="Þ"/>
              <a:defRPr/>
            </a:pPr>
            <a:r>
              <a:rPr lang="pt-BR" altLang="pt-BR" sz="2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Ideia contemporânea: atualização das consequências da distribuição dos riscos;</a:t>
            </a:r>
          </a:p>
          <a:p>
            <a:pPr marL="342900" lvl="3" indent="-342900" algn="just" eaLnBrk="1" hangingPunct="1">
              <a:spcBef>
                <a:spcPts val="1200"/>
              </a:spcBef>
              <a:buFont typeface="Symbol" panose="05050102010706020507" pitchFamily="18" charset="2"/>
              <a:buChar char="Þ"/>
              <a:defRPr/>
            </a:pPr>
            <a:r>
              <a:rPr lang="pt-BR" altLang="pt-BR" sz="2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Regulação por incentivos (repartição ganhos);</a:t>
            </a:r>
          </a:p>
          <a:p>
            <a:pPr marL="342900" lvl="3" indent="-342900" algn="just" eaLnBrk="1" hangingPunct="1">
              <a:spcBef>
                <a:spcPts val="1200"/>
              </a:spcBef>
              <a:buFont typeface="Symbol" panose="05050102010706020507" pitchFamily="18" charset="2"/>
              <a:buChar char="Þ"/>
              <a:defRPr/>
            </a:pPr>
            <a:r>
              <a:rPr lang="pt-BR" altLang="pt-BR" sz="2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Permitir alterações quantitativas e qualitativas, visando a prestação adequada do serviço (contratos de longo prazos, incertezas);</a:t>
            </a:r>
          </a:p>
          <a:p>
            <a:pPr marL="342900" lvl="3" indent="-342900" algn="just" eaLnBrk="1" hangingPunct="1">
              <a:spcBef>
                <a:spcPts val="1200"/>
              </a:spcBef>
              <a:buFont typeface="Symbol" panose="05050102010706020507" pitchFamily="18" charset="2"/>
              <a:buChar char="Þ"/>
              <a:defRPr/>
            </a:pPr>
            <a:r>
              <a:rPr lang="pt-BR" altLang="pt-BR" sz="2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Avaliar Matriz de Riscos e critérios de distribuição;</a:t>
            </a:r>
          </a:p>
          <a:p>
            <a:pPr marL="342900" lvl="3" indent="-342900" algn="just" eaLnBrk="1" hangingPunct="1">
              <a:spcBef>
                <a:spcPts val="1200"/>
              </a:spcBef>
              <a:buFont typeface="Symbol" panose="05050102010706020507" pitchFamily="18" charset="2"/>
              <a:buChar char="Þ"/>
              <a:defRPr/>
            </a:pPr>
            <a:r>
              <a:rPr lang="pt-BR" sz="22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função do sistema de equilíbrio é cumprir a matriz de riscos do </a:t>
            </a:r>
            <a:r>
              <a:rPr lang="pt-BR" sz="22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contrato.</a:t>
            </a:r>
            <a:endParaRPr lang="pt-BR" altLang="pt-BR" sz="22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3" indent="-342900" algn="just" eaLnBrk="1" hangingPunct="1">
              <a:spcBef>
                <a:spcPct val="0"/>
              </a:spcBef>
              <a:buFont typeface="Symbol" panose="05050102010706020507" pitchFamily="18" charset="2"/>
              <a:buChar char="Þ"/>
              <a:defRPr/>
            </a:pPr>
            <a:endParaRPr lang="pt-BR" alt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Bef>
                <a:spcPct val="0"/>
              </a:spcBef>
              <a:buFontTx/>
              <a:buChar char="-"/>
              <a:defRPr/>
            </a:pPr>
            <a:endParaRPr lang="pt-BR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B787D3-3812-4F80-A474-E5B6BF20C5E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813" y="104775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EQUILÍBRIO ECONÔMICO-FINANCEIRO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 txBox="1">
            <a:spLocks noChangeArrowheads="1"/>
          </p:cNvSpPr>
          <p:nvPr/>
        </p:nvSpPr>
        <p:spPr bwMode="auto">
          <a:xfrm>
            <a:off x="900113" y="1349375"/>
            <a:ext cx="73453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pt-BR" alt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Avaliações periódicas:</a:t>
            </a:r>
          </a:p>
          <a:p>
            <a:pPr marL="514350" lvl="3" indent="-514350" algn="just" eaLnBrk="1" hangingPunct="1">
              <a:spcBef>
                <a:spcPts val="1200"/>
              </a:spcBef>
              <a:buFontTx/>
              <a:buAutoNum type="arabicParenR"/>
              <a:defRPr/>
            </a:pPr>
            <a:r>
              <a:rPr lang="pt-BR" altLang="pt-B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Despesas Operacionais (gerenciáveis, ligados à eficiência e ganhos de produtividade);</a:t>
            </a:r>
          </a:p>
          <a:p>
            <a:pPr marL="514350" lvl="3" indent="-514350" algn="just" eaLnBrk="1" hangingPunct="1">
              <a:spcBef>
                <a:spcPts val="1200"/>
              </a:spcBef>
              <a:buFontTx/>
              <a:buAutoNum type="arabicParenR"/>
              <a:defRPr/>
            </a:pPr>
            <a:r>
              <a:rPr lang="pt-BR" altLang="pt-B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Investimentos (suficientes à prestação adequada?);</a:t>
            </a:r>
          </a:p>
          <a:p>
            <a:pPr marL="514350" lvl="3" indent="-514350" algn="just" eaLnBrk="1" hangingPunct="1">
              <a:spcBef>
                <a:spcPts val="1200"/>
              </a:spcBef>
              <a:buFontTx/>
              <a:buAutoNum type="arabicParenR"/>
              <a:defRPr/>
            </a:pPr>
            <a:r>
              <a:rPr lang="pt-BR" altLang="pt-BR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Receitas obtidas.</a:t>
            </a:r>
          </a:p>
          <a:p>
            <a:pPr marL="0" lvl="3" algn="just" eaLnBrk="1" hangingPunct="1">
              <a:spcBef>
                <a:spcPts val="1800"/>
              </a:spcBef>
              <a:buFontTx/>
              <a:buNone/>
              <a:defRPr/>
            </a:pP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=&gt; importância da fiscalização/regulação.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  <a:defRPr/>
            </a:pPr>
            <a:endParaRPr lang="pt-BR" alt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39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6CBD16-FCD7-4C67-9CDE-4373E796FCA7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813" y="104775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EQUILÍBRIO ECONÔMICO-FINANCEIRO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 txBox="1">
            <a:spLocks noChangeArrowheads="1"/>
          </p:cNvSpPr>
          <p:nvPr/>
        </p:nvSpPr>
        <p:spPr bwMode="auto">
          <a:xfrm>
            <a:off x="611188" y="981075"/>
            <a:ext cx="79216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>
                <a:latin typeface="Arial" panose="020B0604020202020204" pitchFamily="34" charset="0"/>
                <a:cs typeface="Arial" panose="020B0604020202020204" pitchFamily="34" charset="0"/>
              </a:rPr>
              <a:t>Decisão n.: 0295/2016 TCE/SC: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2200" b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b="0">
                <a:latin typeface="Arial" panose="020B0604020202020204" pitchFamily="34" charset="0"/>
                <a:cs typeface="Arial" panose="020B0604020202020204" pitchFamily="34" charset="0"/>
              </a:rPr>
              <a:t>6.2. Determinar:</a:t>
            </a:r>
          </a:p>
          <a:p>
            <a:pPr marL="0" lvl="3" algn="just" eaLnBrk="1" hangingPunct="1">
              <a:spcBef>
                <a:spcPct val="0"/>
              </a:spcBef>
              <a:buFontTx/>
              <a:buNone/>
            </a:pPr>
            <a:r>
              <a:rPr lang="pt-BR" altLang="pt-BR" sz="2200" b="0">
                <a:latin typeface="Arial" panose="020B0604020202020204" pitchFamily="34" charset="0"/>
                <a:cs typeface="Arial" panose="020B0604020202020204" pitchFamily="34" charset="0"/>
              </a:rPr>
              <a:t>6.2.1.1. Faça um adendo na cláusula 18.5 da minuta contratual, que passará a ter a seguinte redação: "18.5 A recomposição do equilíbrio econômico-financeiro do Contrato de Concessão será implementada tomando por base a Taxa Intima de Retorno - TIR do projeto, considerada na Proposta Comercial vencedora, desde que sejam considerados os </a:t>
            </a:r>
            <a:r>
              <a:rPr lang="pt-BR" altLang="pt-BR" sz="2200" b="0" u="sng">
                <a:latin typeface="Arial" panose="020B0604020202020204" pitchFamily="34" charset="0"/>
                <a:cs typeface="Arial" panose="020B0604020202020204" pitchFamily="34" charset="0"/>
              </a:rPr>
              <a:t>ganhos decorrentes de produtividade </a:t>
            </a:r>
            <a:r>
              <a:rPr lang="pt-BR" altLang="pt-BR" sz="2200" b="0">
                <a:latin typeface="Arial" panose="020B0604020202020204" pitchFamily="34" charset="0"/>
                <a:cs typeface="Arial" panose="020B0604020202020204" pitchFamily="34" charset="0"/>
              </a:rPr>
              <a:t>e da </a:t>
            </a:r>
            <a:r>
              <a:rPr lang="pt-BR" altLang="pt-BR" sz="2200" b="0" u="sng"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r>
              <a:rPr lang="pt-BR" altLang="pt-BR" sz="2200" b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200" b="0" u="sng">
                <a:latin typeface="Arial" panose="020B0604020202020204" pitchFamily="34" charset="0"/>
                <a:cs typeface="Arial" panose="020B0604020202020204" pitchFamily="34" charset="0"/>
              </a:rPr>
              <a:t>tecnológica</a:t>
            </a:r>
            <a:r>
              <a:rPr lang="pt-BR" altLang="pt-BR" sz="2200" b="0">
                <a:latin typeface="Arial" panose="020B0604020202020204" pitchFamily="34" charset="0"/>
                <a:cs typeface="Arial" panose="020B0604020202020204" pitchFamily="34" charset="0"/>
              </a:rPr>
              <a:t>, o aumento ou a redução extraordinária dos custos e/ou despesas da concessionária, bem como as </a:t>
            </a:r>
            <a:r>
              <a:rPr lang="pt-BR" altLang="pt-BR" sz="2200" b="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alterações ocorridas no custo de oportunidade do negócio</a:t>
            </a:r>
            <a:r>
              <a:rPr lang="pt-BR" altLang="pt-BR" sz="2200" b="0">
                <a:latin typeface="Arial" panose="020B0604020202020204" pitchFamily="34" charset="0"/>
                <a:cs typeface="Arial" panose="020B0604020202020204" pitchFamily="34" charset="0"/>
              </a:rPr>
              <a:t>, de acordo com o § 2º do artigo 9º e inciso V do artigo 29 da Lei de Concessões.</a:t>
            </a:r>
          </a:p>
        </p:txBody>
      </p:sp>
      <p:sp>
        <p:nvSpPr>
          <p:cNvPr id="66563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5A6744-D00E-4FF4-8D34-F2C0EB50E3E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813" y="104775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EQUILÍBRIO ECONÔMICO-FINANCEIRO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4572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 algn="just" eaLnBrk="1" hangingPunct="1">
              <a:spcBef>
                <a:spcPct val="0"/>
              </a:spcBef>
              <a:buFontTx/>
              <a:buChar char="-"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Isso considera mudanças das condições macroeconômicas, impedindo ganhos ou perdas da concessionária (reduz risco);</a:t>
            </a:r>
          </a:p>
          <a:p>
            <a:pPr lvl="3" algn="just" eaLnBrk="1" hangingPunct="1">
              <a:spcBef>
                <a:spcPct val="0"/>
              </a:spcBef>
              <a:buFontTx/>
              <a:buChar char="-"/>
            </a:pPr>
            <a:endParaRPr lang="pt-BR" altLang="pt-BR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 algn="just" eaLnBrk="1" hangingPunct="1">
              <a:spcBef>
                <a:spcPct val="0"/>
              </a:spcBef>
              <a:buFontTx/>
              <a:buChar char="-"/>
            </a:pPr>
            <a:r>
              <a:rPr lang="pt-BR" alt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Impede que concessionária tenha garantida uma rentabilidade específica (custo pelo serviço, ao contrário do que prevê o </a:t>
            </a:r>
            <a:r>
              <a:rPr lang="pt-BR" altLang="pt-BR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9</a:t>
            </a:r>
            <a:r>
              <a:rPr lang="pt-BR" altLang="pt-BR" sz="2800" b="0" u="sng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2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da Lei de Concessões: riscos e eficiência).</a:t>
            </a: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58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3817DA-CC35-40CC-AA57-2ADE572442E6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813" y="104775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EQUILÍBRIO ECONÔMICO-FINANCEIRO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 txBox="1">
            <a:spLocks noChangeArrowheads="1"/>
          </p:cNvSpPr>
          <p:nvPr/>
        </p:nvSpPr>
        <p:spPr bwMode="auto">
          <a:xfrm>
            <a:off x="971550" y="2636838"/>
            <a:ext cx="734536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 b="0">
                <a:latin typeface="Arial" panose="020B0604020202020204" pitchFamily="34" charset="0"/>
                <a:cs typeface="Arial" panose="020B0604020202020204" pitchFamily="34" charset="0"/>
              </a:rPr>
              <a:t>Exemplo de avaliações na execução de contratos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611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4E78A0-7E83-4AC5-87E3-2811C43A770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813" y="104775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EQUILÍBRIO ECONÔMICO-FINANCEIRO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5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278A6C-38F1-4F7C-BEC5-AC6577845A42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813" y="104775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EQUILÍBRIO ECONÔMICO-FINANCEIRO</a:t>
            </a:r>
          </a:p>
        </p:txBody>
      </p:sp>
      <p:graphicFrame>
        <p:nvGraphicFramePr>
          <p:cNvPr id="69637" name="Objeto 3"/>
          <p:cNvGraphicFramePr>
            <a:graphicFrameLocks noChangeAspect="1"/>
          </p:cNvGraphicFramePr>
          <p:nvPr/>
        </p:nvGraphicFramePr>
        <p:xfrm>
          <a:off x="15875" y="844550"/>
          <a:ext cx="9128125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2" name="Worksheet" r:id="rId4" imgW="10220210" imgH="5934060" progId="Excel.Sheet.12">
                  <p:embed/>
                </p:oleObj>
              </mc:Choice>
              <mc:Fallback>
                <p:oleObj name="Worksheet" r:id="rId4" imgW="10220210" imgH="5934060" progId="Excel.Sheet.12">
                  <p:embed/>
                  <p:pic>
                    <p:nvPicPr>
                      <p:cNvPr id="0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" y="844550"/>
                        <a:ext cx="9128125" cy="525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16788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Aft>
                <a:spcPts val="1800"/>
              </a:spcAft>
              <a:buFontTx/>
              <a:buNone/>
            </a:pPr>
            <a:r>
              <a:rPr lang="pt-BR" altLang="pt-BR" sz="2800" b="0">
                <a:latin typeface="Arial" panose="020B0604020202020204" pitchFamily="34" charset="0"/>
                <a:cs typeface="Arial" panose="020B0604020202020204" pitchFamily="34" charset="0"/>
              </a:rPr>
              <a:t>Lei nº 12.587/12 (Lei Mobilidade Urbana):</a:t>
            </a:r>
          </a:p>
          <a:p>
            <a:pPr marL="0" lvl="3" algn="just" eaLnBrk="1" hangingPunct="1">
              <a:spcBef>
                <a:spcPts val="1200"/>
              </a:spcBef>
              <a:buFontTx/>
              <a:buNone/>
            </a:pP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Art. 8</a:t>
            </a:r>
            <a:r>
              <a:rPr lang="pt-BR" altLang="pt-BR" sz="2400" b="0" u="sng" baseline="3000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  A política tarifária do serviço de transporte público coletivo é orientada pelas seguintes diretrizes: </a:t>
            </a:r>
          </a:p>
          <a:p>
            <a:pPr marL="0" lvl="3" algn="just" eaLnBrk="1" hangingPunct="1">
              <a:spcBef>
                <a:spcPts val="1200"/>
              </a:spcBef>
              <a:buFontTx/>
              <a:buNone/>
            </a:pP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[...]</a:t>
            </a:r>
          </a:p>
          <a:p>
            <a:pPr marL="0" lvl="3" algn="just" eaLnBrk="1" hangingPunct="1">
              <a:spcBef>
                <a:spcPts val="1200"/>
              </a:spcBef>
              <a:buFontTx/>
              <a:buNone/>
            </a:pP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VI - </a:t>
            </a:r>
            <a:r>
              <a:rPr lang="pt-BR" altLang="pt-BR" sz="2400" b="0" u="sng">
                <a:latin typeface="Arial" panose="020B0604020202020204" pitchFamily="34" charset="0"/>
                <a:cs typeface="Arial" panose="020B0604020202020204" pitchFamily="34" charset="0"/>
              </a:rPr>
              <a:t>modicidade da tarifa </a:t>
            </a:r>
            <a:r>
              <a:rPr lang="pt-BR" altLang="pt-BR" sz="2400" b="0">
                <a:latin typeface="Arial" panose="020B0604020202020204" pitchFamily="34" charset="0"/>
                <a:cs typeface="Arial" panose="020B0604020202020204" pitchFamily="34" charset="0"/>
              </a:rPr>
              <a:t>para o usuário; </a:t>
            </a:r>
          </a:p>
        </p:txBody>
      </p:sp>
      <p:sp>
        <p:nvSpPr>
          <p:cNvPr id="9219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510D3C-D427-47D4-A3BF-2169744DC673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MODICIDADE TARIFÁRIA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453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269E46-F63E-496F-B341-F535F0693D20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813" y="104775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EQUILÍBRIO ECONÔMICO-FINANCEIRO</a:t>
            </a:r>
          </a:p>
        </p:txBody>
      </p:sp>
      <p:graphicFrame>
        <p:nvGraphicFramePr>
          <p:cNvPr id="70661" name="Objeto 5"/>
          <p:cNvGraphicFramePr>
            <a:graphicFrameLocks noChangeAspect="1"/>
          </p:cNvGraphicFramePr>
          <p:nvPr/>
        </p:nvGraphicFramePr>
        <p:xfrm>
          <a:off x="36513" y="874713"/>
          <a:ext cx="9056687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7" name="Worksheet" r:id="rId4" imgW="10220210" imgH="5848470" progId="Excel.Sheet.12">
                  <p:embed/>
                </p:oleObj>
              </mc:Choice>
              <mc:Fallback>
                <p:oleObj name="Worksheet" r:id="rId4" imgW="10220210" imgH="5848470" progId="Excel.Sheet.12">
                  <p:embed/>
                  <p:pic>
                    <p:nvPicPr>
                      <p:cNvPr id="0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3" y="874713"/>
                        <a:ext cx="9056687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Seta em curva para baixo 6"/>
          <p:cNvSpPr>
            <a:spLocks noChangeArrowheads="1"/>
          </p:cNvSpPr>
          <p:nvPr/>
        </p:nvSpPr>
        <p:spPr bwMode="auto">
          <a:xfrm>
            <a:off x="3635375" y="3455988"/>
            <a:ext cx="1223963" cy="684212"/>
          </a:xfrm>
          <a:prstGeom prst="curvedDownArrow">
            <a:avLst>
              <a:gd name="adj1" fmla="val 24994"/>
              <a:gd name="adj2" fmla="val 49972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ChangeArrowheads="1"/>
          </p:cNvSpPr>
          <p:nvPr/>
        </p:nvSpPr>
        <p:spPr bwMode="auto">
          <a:xfrm>
            <a:off x="107950" y="852488"/>
            <a:ext cx="90360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3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5A6556-A1D2-4F8E-B000-9548495C7E5C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47813" y="104775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EQUILÍBRIO ECONÔMICO-FINANCEIRO</a:t>
            </a:r>
          </a:p>
        </p:txBody>
      </p:sp>
      <p:pic>
        <p:nvPicPr>
          <p:cNvPr id="71685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19163"/>
            <a:ext cx="84582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Seta em curva para a esquerda 1"/>
          <p:cNvSpPr>
            <a:spLocks noChangeArrowheads="1"/>
          </p:cNvSpPr>
          <p:nvPr/>
        </p:nvSpPr>
        <p:spPr bwMode="auto">
          <a:xfrm>
            <a:off x="4225925" y="5861050"/>
            <a:ext cx="400050" cy="360363"/>
          </a:xfrm>
          <a:prstGeom prst="curvedLeftArrow">
            <a:avLst>
              <a:gd name="adj1" fmla="val 25000"/>
              <a:gd name="adj2" fmla="val 50000"/>
              <a:gd name="adj3" fmla="val 2494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  <p:sp>
        <p:nvSpPr>
          <p:cNvPr id="71687" name="Elipse 1"/>
          <p:cNvSpPr>
            <a:spLocks noChangeArrowheads="1"/>
          </p:cNvSpPr>
          <p:nvPr/>
        </p:nvSpPr>
        <p:spPr bwMode="auto">
          <a:xfrm>
            <a:off x="5838825" y="6049963"/>
            <a:ext cx="903288" cy="2682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613" y="1989138"/>
            <a:ext cx="5545137" cy="1608137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solidFill>
                  <a:schemeClr val="tx1"/>
                </a:solidFill>
                <a:latin typeface="Arial" panose="020B0604020202020204" pitchFamily="34" charset="0"/>
              </a:rPr>
              <a:t>MUITO OBRIGADO!!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827088" y="4868863"/>
            <a:ext cx="37449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Azor El Achkar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0" i="1">
                <a:latin typeface="Arial" panose="020B0604020202020204" pitchFamily="34" charset="0"/>
              </a:rPr>
              <a:t>(48) 3221-3659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0" i="1">
                <a:latin typeface="Arial" panose="020B0604020202020204" pitchFamily="34" charset="0"/>
              </a:rPr>
              <a:t>azor@tce.sc.gov.br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2944813" y="326072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/>
              <a:t> </a:t>
            </a:r>
          </a:p>
        </p:txBody>
      </p:sp>
      <p:sp>
        <p:nvSpPr>
          <p:cNvPr id="78853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59A0BF-1230-4DBB-8CC9-1B3B52727AA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pt-BR" altLang="pt-BR" sz="1400" smtClean="0"/>
          </a:p>
        </p:txBody>
      </p:sp>
      <p:sp>
        <p:nvSpPr>
          <p:cNvPr id="78854" name="Text Box 3"/>
          <p:cNvSpPr txBox="1">
            <a:spLocks noChangeArrowheads="1"/>
          </p:cNvSpPr>
          <p:nvPr/>
        </p:nvSpPr>
        <p:spPr bwMode="auto">
          <a:xfrm>
            <a:off x="4932363" y="4868863"/>
            <a:ext cx="37433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800">
                <a:latin typeface="Arial" panose="020B0604020202020204" pitchFamily="34" charset="0"/>
              </a:rPr>
              <a:t>Rogério Loch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0" i="1">
                <a:latin typeface="Arial" panose="020B0604020202020204" pitchFamily="34" charset="0"/>
              </a:rPr>
              <a:t>(48) 3221-3727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pt-BR" altLang="pt-BR" sz="2400" b="0" i="1">
                <a:latin typeface="Arial" panose="020B0604020202020204" pitchFamily="34" charset="0"/>
              </a:rPr>
              <a:t>rogeriol@tce.sc.gov.br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4866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Aft>
                <a:spcPts val="1800"/>
              </a:spcAft>
              <a:buFontTx/>
              <a:buNone/>
              <a:defRPr/>
            </a:pPr>
            <a:r>
              <a:rPr 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Modicidade tarifária x Serviço adequado</a:t>
            </a:r>
          </a:p>
          <a:p>
            <a:pPr marL="457200" lvl="3" indent="-457200" algn="just" eaLnBrk="1" hangingPunct="1">
              <a:buFontTx/>
              <a:buChar char="-"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Conceitos relacionados;</a:t>
            </a:r>
          </a:p>
          <a:p>
            <a:pPr marL="457200" lvl="3" indent="-457200" algn="just" eaLnBrk="1" hangingPunct="1">
              <a:buFontTx/>
              <a:buChar char="-"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Avaliar a modicidade em comparação com os custos previstos;</a:t>
            </a:r>
          </a:p>
          <a:p>
            <a:pPr marL="457200" lvl="3" indent="-457200" algn="just" eaLnBrk="1" hangingPunct="1">
              <a:buFontTx/>
              <a:buChar char="-"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Não analisar isoladamente a lucratividade da concessionária ou exigências individuais dos usuários;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buFontTx/>
              <a:buChar char="-"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tarifa deve assegurar rentabilidade ao projeto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lvl="3" indent="-457200" algn="just" eaLnBrk="1" hangingPunct="1"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Se restar muito alta, o projeto pode ser inviável (redução da demanda ou aumento da inadimplência);</a:t>
            </a:r>
          </a:p>
          <a:p>
            <a:pPr marL="457200" lvl="3" indent="-457200" algn="just" eaLnBrk="1" hangingPunct="1">
              <a:buFontTx/>
              <a:buChar char="-"/>
              <a:defRPr/>
            </a:pP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buFontTx/>
              <a:buChar char="-"/>
              <a:defRPr/>
            </a:pPr>
            <a:endParaRPr 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447EA1-B44B-44D3-B44F-3F9BA38A88E7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MODICIDADE TARIFÁRIA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ChangeArrowheads="1"/>
          </p:cNvSpPr>
          <p:nvPr/>
        </p:nvSpPr>
        <p:spPr bwMode="auto">
          <a:xfrm>
            <a:off x="971550" y="1412875"/>
            <a:ext cx="7316788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spcAft>
                <a:spcPts val="1800"/>
              </a:spcAft>
              <a:buFontTx/>
              <a:buNone/>
              <a:defRPr/>
            </a:pPr>
            <a:r>
              <a:rPr 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Modicidade tarifária x Serviço adequado</a:t>
            </a:r>
          </a:p>
          <a:p>
            <a:pPr marL="457200" lvl="3" indent="-457200" algn="just" eaLnBrk="1" hangingPunct="1">
              <a:spcAft>
                <a:spcPts val="1200"/>
              </a:spcAft>
              <a:buFontTx/>
              <a:buChar char="-"/>
              <a:defRPr/>
            </a:pP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eficiência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da prestação do serviço </a:t>
            </a:r>
            <a:r>
              <a:rPr lang="pt-BR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traduz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modicidade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tarifária (licitação);</a:t>
            </a: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Aft>
                <a:spcPts val="1200"/>
              </a:spcAft>
              <a:buFontTx/>
              <a:buChar char="-"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equilíbrio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econômico-financeiro é o meio de </a:t>
            </a:r>
            <a:r>
              <a:rPr lang="pt-BR" sz="2400" b="0" u="sng" dirty="0">
                <a:latin typeface="Arial" panose="020B0604020202020204" pitchFamily="34" charset="0"/>
                <a:cs typeface="Arial" panose="020B0604020202020204" pitchFamily="34" charset="0"/>
              </a:rPr>
              <a:t>assegurar</a:t>
            </a:r>
            <a:r>
              <a:rPr 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modicidade (execução);</a:t>
            </a: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spcAft>
                <a:spcPts val="1200"/>
              </a:spcAft>
              <a:buFontTx/>
              <a:buChar char="-"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É uma questão que vai além do contrato de concessão: política pública, sobretudo em monopólios naturais (prazos Planos Saneamento, subsídios);</a:t>
            </a:r>
          </a:p>
          <a:p>
            <a:pPr marL="457200" lvl="3" indent="-457200" algn="just" eaLnBrk="1" hangingPunct="1">
              <a:buFontTx/>
              <a:buChar char="-"/>
              <a:defRPr/>
            </a:pPr>
            <a:endParaRPr lang="pt-BR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buFontTx/>
              <a:buChar char="-"/>
              <a:defRPr/>
            </a:pPr>
            <a:endParaRPr 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 algn="just" eaLnBrk="1" hangingPunct="1">
              <a:buFontTx/>
              <a:buChar char="-"/>
              <a:defRPr/>
            </a:pPr>
            <a:endParaRPr 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F0A650-C5B7-4C0B-9C28-0411859883C2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MODICIDADE TARIFÁRIA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 txBox="1">
            <a:spLocks noChangeArrowheads="1"/>
          </p:cNvSpPr>
          <p:nvPr/>
        </p:nvSpPr>
        <p:spPr bwMode="auto">
          <a:xfrm>
            <a:off x="971550" y="2492375"/>
            <a:ext cx="7316788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3" algn="just" eaLnBrk="1" hangingPunct="1">
              <a:buFontTx/>
              <a:buNone/>
              <a:defRPr/>
            </a:pPr>
            <a:r>
              <a:rPr 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Tarifa 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módica não </a:t>
            </a:r>
            <a:r>
              <a:rPr 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é a 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mais barata, mas a que remunera honestamente o investidor e </a:t>
            </a:r>
            <a:r>
              <a:rPr 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que cubra os </a:t>
            </a:r>
            <a:r>
              <a:rPr lang="pt-BR" sz="2800" b="0" dirty="0">
                <a:latin typeface="Arial" panose="020B0604020202020204" pitchFamily="34" charset="0"/>
                <a:cs typeface="Arial" panose="020B0604020202020204" pitchFamily="34" charset="0"/>
              </a:rPr>
              <a:t>custos de um projeto com </a:t>
            </a:r>
            <a:r>
              <a:rPr lang="pt-BR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qualidade.</a:t>
            </a:r>
          </a:p>
          <a:p>
            <a:pPr marL="457200" lvl="3" indent="-457200" algn="just" eaLnBrk="1" hangingPunct="1">
              <a:buFontTx/>
              <a:buChar char="-"/>
              <a:defRPr/>
            </a:pPr>
            <a:endParaRPr lang="pt-B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Espaço Reservado para Número de Slide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02F008-0816-4160-99D0-CFF58A01D79E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92275" y="44450"/>
            <a:ext cx="7200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defPPr>
              <a:defRPr lang="pt-BR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pt-BR" sz="1600" kern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MODICIDADE TARIFÁRIA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4874</TotalTime>
  <Words>2724</Words>
  <Application>Microsoft Office PowerPoint</Application>
  <PresentationFormat>Apresentação na tela (4:3)</PresentationFormat>
  <Paragraphs>417</Paragraphs>
  <Slides>62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62</vt:i4>
      </vt:variant>
    </vt:vector>
  </HeadingPairs>
  <TitlesOfParts>
    <vt:vector size="68" baseType="lpstr">
      <vt:lpstr>Arial</vt:lpstr>
      <vt:lpstr>Calibri</vt:lpstr>
      <vt:lpstr>Symbol</vt:lpstr>
      <vt:lpstr>Times New Roman</vt:lpstr>
      <vt:lpstr>Estrutura padrão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fluxo de caixa, no caso de concessões, se confunde com o próprio orçamento básico previsto em lei, pois é fonte para avaliação de custos das obras e serviços, além de outros parâmetros a serem considerados, como: tarifas, taxa de juros, depreciação, tributos etc.</vt:lpstr>
      <vt:lpstr>Até mesmo a avaliação do prazo estabelecido para a concessão deve ser feita com base na avaliação de todas as receitas e despesas envolvidas na execução do objeto licitado.</vt:lpstr>
      <vt:lpstr>O fluxo de caixa é constituído de entradas em caixa oriundas da tarifa e receitas acessórias e de saída de caixa em função dos investimentos, tributos, custos administrativos e operacionais. . &gt;&gt; a análise desses parâmetros         permite a verificação de        viabilidade econômico-financeira        da concessão proposta.</vt:lpstr>
      <vt:lpstr>Apresentação do PowerPoint</vt:lpstr>
      <vt:lpstr>TIR - é um método utilizado na análise de projetos de investimento.   É definida como a taxa de desconto de um investimento que torna seu valor presente líquido nulo, ou seja, que faz com que o projeto pague o investimento inicial quando considerado o valor do dinheiro no tempo;  ►É o resultado do fluxo de caixa (saída). </vt:lpstr>
      <vt:lpstr>VPL - é uma função financeira utilizada na análise da viabilidade de um projeto de investimento.  . É definido como o somatório dos valores presentes dos fluxos estimados de uma aplicação, calculados a partir de uma taxa dada e de seu período de duração. </vt:lpstr>
      <vt:lpstr>- Método que avalia o tempo de recuperação do investimento;  - É o prazo para que o saldo do caixa acumulado do projeto se torne positivo, ou seja, a partir do qual o investidor começa a ter retorno sobre os investimentos realizados.</vt:lpstr>
      <vt:lpstr>Custo Médio Ponderado de Capitais: . - É a taxa a partir da qual o investidor considera que está obtendo ganhos financeiros;  - Engloba a remuneração de todo o capital da concessionária e, como tal, abrange tanto a parcela da remuneração relativa ao capital próprio quanto a de terceiros, incluindo os benefícios fiscais gerados pelo endividamento.</vt:lpstr>
      <vt:lpstr>Custo Médio Ponderado de Capitais: . - representa o custo de oportunidade do Projeto, ou seja, o valor para o retorno dos investimentos considerando custos, receitas, riscos, capital próprio e de terceiros, taxas de juros etc.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OBRIGADO!!</vt:lpstr>
    </vt:vector>
  </TitlesOfParts>
  <Company>TCSC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Mister Kormick</dc:creator>
  <cp:lastModifiedBy>Rogério Loch</cp:lastModifiedBy>
  <cp:revision>513</cp:revision>
  <dcterms:created xsi:type="dcterms:W3CDTF">2002-04-17T16:51:02Z</dcterms:created>
  <dcterms:modified xsi:type="dcterms:W3CDTF">2016-06-24T15:35:43Z</dcterms:modified>
</cp:coreProperties>
</file>