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handoutMasterIdLst>
    <p:handoutMasterId r:id="rId14"/>
  </p:handoutMasterIdLst>
  <p:sldIdLst>
    <p:sldId id="3298" r:id="rId4"/>
    <p:sldId id="3297" r:id="rId5"/>
    <p:sldId id="3304" r:id="rId6"/>
    <p:sldId id="3305" r:id="rId7"/>
    <p:sldId id="3306" r:id="rId8"/>
    <p:sldId id="3302" r:id="rId9"/>
    <p:sldId id="3303" r:id="rId10"/>
    <p:sldId id="3307" r:id="rId11"/>
    <p:sldId id="3308" r:id="rId12"/>
  </p:sldIdLst>
  <p:sldSz cx="12192000" cy="6858000"/>
  <p:notesSz cx="6858000" cy="9144000"/>
  <p:embeddedFontLst>
    <p:embeddedFont>
      <p:font typeface="Abadi" panose="020B0604020104020204" pitchFamily="34" charset="0"/>
      <p:regular r:id="rId15"/>
    </p:embeddedFont>
    <p:embeddedFont>
      <p:font typeface="Wingdings 3" panose="05040102010807070707" pitchFamily="18" charset="2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j8Y3fMRqHIiQiFiNdOYR4BNtKs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FD1"/>
    <a:srgbClr val="C89800"/>
    <a:srgbClr val="FFFF5B"/>
    <a:srgbClr val="FFFF81"/>
    <a:srgbClr val="091071"/>
    <a:srgbClr val="003B68"/>
    <a:srgbClr val="111B79"/>
    <a:srgbClr val="191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6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10" Type="http://schemas.openxmlformats.org/officeDocument/2006/relationships/slide" Target="slides/slide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64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2FA633C-580E-89DF-E27B-91F0CB0D54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7C1509-8CB6-4C73-1177-2B3D8279D8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DC88-A0B8-49D5-9961-FA3726B95DE1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EE0FCE-C6B9-B1C2-F721-AC38B110F5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182989-3047-1A13-5FC4-8A2729CCD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DB58-5F2A-408B-B2BC-218E4C710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01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303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6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3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4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44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48" name="Google Shape;148;p4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5AFE5-B3D8-3115-7AAF-44B520076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47537E-DA3B-FBE8-B809-D010A690F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69C708-1FB0-4C14-99A8-3286A27B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82DB50-8BEC-3C8F-3C2C-3CAE7A0D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CFE15-D2A0-A2EA-9B10-88C5F658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954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C37AB-6E00-9A82-0A26-6EBE8D1E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DC27B0-D1B0-6D4F-F6BF-ECD3CB19C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FC779F-B096-98D7-F475-4608B056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493010-F671-665F-6995-D3E0CA5D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3836C1-D946-8CF1-6670-70955E0A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641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C4232-939B-1D2F-F065-AA872F97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FD1C81-7CBF-5800-43A8-59885D376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657E5B-1448-25B7-FC89-531D7851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F62D4E-990A-93E0-795A-0AD5758F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90DF61-8C4C-B4E2-24EC-4E3EF05A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7730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84A6E-A9E3-9CA6-C489-6CF75FD1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DB6FE-DC0B-53D5-337E-72AEFE747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18B0E5-43BC-FC1B-ED6F-49DB7C3CF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C3BCBF-86F4-5E4B-E945-C4EFE433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D9F9E9-0B3D-BDD3-2B0F-F604C503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8F7CCB-1990-9416-CA22-2437A957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1861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6E0AB-9DF3-DBDA-8E46-BC421552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09D1B3-6DCA-4407-9E80-DF61C7511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F86EC1-A5A0-2B3B-1FB1-F165C52C1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EEF457-D809-D113-3ECF-D9D1800E3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004425-EDA8-92CB-2E1A-EF0B68B54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B3EF83F-CBCE-275D-8637-34B8B458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73135A-E4C4-319E-5A43-CABECBDB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D6613EF-A0AD-EAF5-25A3-FAC4374B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290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ABECC-4755-B1B3-05F3-65D80EE2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4A3B7AC-AA78-F44F-C361-73F8DCA90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0E5CA5-9C8C-DB51-09D0-0C3767E7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07F5DE-4377-541B-B77A-AE0B613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250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305C1E1-4AC6-8020-1C66-DA5FF99D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42D6-9507-4C77-A389-62D947204336}" type="datetimeFigureOut">
              <a:rPr lang="pt-BR" smtClean="0"/>
              <a:t>29/10/2025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18E092-ABA0-B988-B177-2DCFC2A0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FACED-BC03-A9F4-93E4-32F9A86E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B97B-18AA-4548-8175-275E21F7F3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01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607DE-C926-2F77-A94F-4671420C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44867B-00EC-83CB-DC9E-77D2FC224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74C044-AC86-3DBA-7CEC-33ECBAC7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DEE5B3-9E20-E80C-FE99-3B07A875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90605C-C7E9-F207-46CB-3B278999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9F391F-F926-524F-96C1-C141E11C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1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98BC8-BA00-A533-BABE-F76DA8D9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AF4D9E-1A38-C163-34E1-AC9280221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65A784-72F8-36F5-3CE2-A454E30C9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D2FFE3-3B7E-3498-5971-5365DBDB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8F644E-C9E3-30C4-C8F1-C0780E89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203B53-0F0D-4E9D-9579-D3EB6039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117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0D6BE-A26B-212D-17FB-BE46A00A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2CE3A2-251F-8811-8C22-161EDA13D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DE107B-0963-B063-3695-DDF8778C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D1B157-171C-8887-F403-6E8A8E76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9EE0F9-12F4-65BC-FF73-D1F6352C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38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DADB0C-A4C8-8A04-540E-966D4B108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333E70-27E2-6E8C-A4AD-182C99768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C545F-95B1-036C-199A-1444EC2D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55A368-8C26-4F4F-137C-0AF53DE0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3EACB-5292-8B1C-F2A0-4527253B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5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928C82F-A8A3-F961-A8B7-37C09AF6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9C3334-FD0C-4B93-C124-4683E9E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BA783A-ACF2-A4DD-7711-38A93F5FC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95B2C8-ADA2-31C3-6A88-0142EDB10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0EA746-13C7-8384-2982-025ECF057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7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BFA25006-241A-DE17-CD40-45ADD8D7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25" t="34064" r="6493" b="33700"/>
          <a:stretch>
            <a:fillRect/>
          </a:stretch>
        </p:blipFill>
        <p:spPr>
          <a:xfrm>
            <a:off x="643467" y="674284"/>
            <a:ext cx="10905066" cy="2754716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134AB061-1EBB-D30C-84C9-CCCCA025A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149" y="4237183"/>
            <a:ext cx="5518674" cy="12075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793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tabLst>
                <a:tab pos="274638" algn="l"/>
              </a:tabLst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1793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1793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1793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1793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1793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1793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1793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1793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defTabSz="179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>
                <a:tab pos="274638" algn="l"/>
              </a:tabLst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Roberto Moraes Cruz, Dr.</a:t>
            </a:r>
          </a:p>
          <a:p>
            <a:pPr marL="0" marR="0" lvl="0" indent="0" defTabSz="179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>
                <a:tab pos="274638" algn="l"/>
              </a:tabLst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Universidade Federal de Santa Catarina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altLang="pt-BR" sz="2400" dirty="0">
                <a:solidFill>
                  <a:prstClr val="black"/>
                </a:solidFill>
                <a:latin typeface="Abadi" panose="020B0604020104020204" pitchFamily="34" charset="0"/>
              </a:rPr>
              <a:t>roberto.cruz@ufsc.br</a:t>
            </a:r>
          </a:p>
          <a:p>
            <a:pPr marL="0" marR="0" lvl="0" indent="0" defTabSz="179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>
                <a:tab pos="274638" algn="l"/>
              </a:tabLst>
              <a:defRPr/>
            </a:pP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28793ED-ED0B-E0B0-4ADC-B0071ACFEEB5}"/>
              </a:ext>
            </a:extLst>
          </p:cNvPr>
          <p:cNvGrpSpPr/>
          <p:nvPr/>
        </p:nvGrpSpPr>
        <p:grpSpPr>
          <a:xfrm>
            <a:off x="1358427" y="4051139"/>
            <a:ext cx="3699710" cy="1393614"/>
            <a:chOff x="4008930" y="586159"/>
            <a:chExt cx="4003597" cy="1472958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901B08F8-B0B5-E13C-062D-544DF33B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959"/>
            <a:stretch/>
          </p:blipFill>
          <p:spPr>
            <a:xfrm>
              <a:off x="6634731" y="586159"/>
              <a:ext cx="1377796" cy="1472958"/>
            </a:xfrm>
            <a:prstGeom prst="rect">
              <a:avLst/>
            </a:prstGeom>
          </p:spPr>
        </p:pic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DE56B9DC-EB04-44A4-51F2-496B1F3FDCDD}"/>
                </a:ext>
              </a:extLst>
            </p:cNvPr>
            <p:cNvSpPr/>
            <p:nvPr/>
          </p:nvSpPr>
          <p:spPr>
            <a:xfrm>
              <a:off x="4008930" y="937506"/>
              <a:ext cx="2350243" cy="928227"/>
            </a:xfrm>
            <a:custGeom>
              <a:avLst/>
              <a:gdLst/>
              <a:ahLst/>
              <a:cxnLst/>
              <a:rect l="l" t="t" r="r" b="b"/>
              <a:pathLst>
                <a:path w="3655861" h="1538508">
                  <a:moveTo>
                    <a:pt x="0" y="0"/>
                  </a:moveTo>
                  <a:lnTo>
                    <a:pt x="3655862" y="0"/>
                  </a:lnTo>
                  <a:lnTo>
                    <a:pt x="3655862" y="1538508"/>
                  </a:lnTo>
                  <a:lnTo>
                    <a:pt x="0" y="1538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5045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 que é a arte abstrata? | Céu Galeria">
            <a:extLst>
              <a:ext uri="{FF2B5EF4-FFF2-40B4-BE49-F238E27FC236}">
                <a16:creationId xmlns:a16="http://schemas.microsoft.com/office/drawing/2014/main" id="{66FD8328-7148-53D9-8CC5-8A1FA65C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4" b="782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7" name="Rectangle 208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45FCDCD-E7D0-B2DF-A8EC-2126250ECF62}"/>
              </a:ext>
            </a:extLst>
          </p:cNvPr>
          <p:cNvSpPr txBox="1"/>
          <p:nvPr/>
        </p:nvSpPr>
        <p:spPr>
          <a:xfrm>
            <a:off x="523875" y="53519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0" kern="1200" dirty="0">
                <a:solidFill>
                  <a:srgbClr val="111FD1"/>
                </a:solidFill>
                <a:effectLst/>
                <a:latin typeface="+mj-lt"/>
                <a:ea typeface="+mj-ea"/>
                <a:cs typeface="+mj-cs"/>
              </a:rPr>
              <a:t>SAÚDE MENTAL EM PERSPECTIVAS</a:t>
            </a:r>
            <a:r>
              <a:rPr lang="en-US" sz="4800" b="1" kern="1200" dirty="0">
                <a:solidFill>
                  <a:srgbClr val="111FD1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cxnSp>
        <p:nvCxnSpPr>
          <p:cNvPr id="2098" name="Straight Connector 208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9" name="Straight Connector 208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5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D59EE-E6D7-2065-B2F3-7ECFACCEF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BEBB5E5-AA0F-289B-546A-1445CCB36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Fiz a Escolha Errada. E Agora? Como Fazer Boas Escolhas">
            <a:extLst>
              <a:ext uri="{FF2B5EF4-FFF2-40B4-BE49-F238E27FC236}">
                <a16:creationId xmlns:a16="http://schemas.microsoft.com/office/drawing/2014/main" id="{6F148FE0-A8BE-A624-8FD8-689A07ECC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-1" r="5882" b="-1"/>
          <a:stretch>
            <a:fillRect/>
          </a:stretch>
        </p:blipFill>
        <p:spPr bwMode="auto">
          <a:xfrm>
            <a:off x="11569" y="10"/>
            <a:ext cx="85121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2B02690-ED97-775D-911A-6E617A1F3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F6AC040-A657-4EF3-767A-A6FA123FF2A4}"/>
              </a:ext>
            </a:extLst>
          </p:cNvPr>
          <p:cNvSpPr txBox="1"/>
          <p:nvPr/>
        </p:nvSpPr>
        <p:spPr>
          <a:xfrm>
            <a:off x="7326775" y="106839"/>
            <a:ext cx="4143736" cy="497444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b="1" i="0" kern="1200" dirty="0" err="1">
                <a:solidFill>
                  <a:schemeClr val="tx1"/>
                </a:solidFill>
                <a:effectLst/>
                <a:latin typeface="Verdana Pro" panose="020B0604030504040204" pitchFamily="34" charset="0"/>
                <a:ea typeface="+mj-ea"/>
                <a:cs typeface="+mj-cs"/>
              </a:rPr>
              <a:t>Saúde</a:t>
            </a:r>
            <a:r>
              <a:rPr lang="en-US" sz="4800" b="1" i="0" kern="1200" dirty="0">
                <a:solidFill>
                  <a:schemeClr val="tx1"/>
                </a:solidFill>
                <a:effectLst/>
                <a:latin typeface="Verdana Pro" panose="020B0604030504040204" pitchFamily="34" charset="0"/>
                <a:ea typeface="+mj-ea"/>
                <a:cs typeface="+mj-cs"/>
              </a:rPr>
              <a:t> </a:t>
            </a:r>
            <a:r>
              <a:rPr lang="en-US" sz="4800" b="1" kern="1200" dirty="0">
                <a:solidFill>
                  <a:schemeClr val="tx1"/>
                </a:solidFill>
                <a:latin typeface="Verdana Pro" panose="020B0604030504040204" pitchFamily="34" charset="0"/>
                <a:ea typeface="+mj-ea"/>
                <a:cs typeface="+mj-cs"/>
              </a:rPr>
              <a:t>M</a:t>
            </a:r>
            <a:r>
              <a:rPr lang="en-US" sz="4800" b="1" i="0" kern="1200" dirty="0">
                <a:solidFill>
                  <a:schemeClr val="tx1"/>
                </a:solidFill>
                <a:effectLst/>
                <a:latin typeface="Verdana Pro" panose="020B0604030504040204" pitchFamily="34" charset="0"/>
                <a:ea typeface="+mj-ea"/>
                <a:cs typeface="+mj-cs"/>
              </a:rPr>
              <a:t>ental e as </a:t>
            </a:r>
            <a:r>
              <a:rPr lang="en-US" sz="4800" b="1" kern="1200" dirty="0" err="1">
                <a:solidFill>
                  <a:srgbClr val="111FD1"/>
                </a:solidFill>
                <a:latin typeface="Verdana Pro" panose="020B0604030504040204" pitchFamily="34" charset="0"/>
                <a:ea typeface="+mj-ea"/>
                <a:cs typeface="+mj-cs"/>
              </a:rPr>
              <a:t>D</a:t>
            </a:r>
            <a:r>
              <a:rPr lang="en-US" sz="4800" b="1" i="0" kern="1200" dirty="0" err="1">
                <a:solidFill>
                  <a:srgbClr val="111FD1"/>
                </a:solidFill>
                <a:effectLst/>
                <a:latin typeface="Verdana Pro" panose="020B0604030504040204" pitchFamily="34" charset="0"/>
                <a:ea typeface="+mj-ea"/>
                <a:cs typeface="+mj-cs"/>
              </a:rPr>
              <a:t>ecisões</a:t>
            </a:r>
            <a:r>
              <a:rPr lang="en-US" sz="4800" b="1" i="0" kern="1200" dirty="0">
                <a:solidFill>
                  <a:srgbClr val="111FD1"/>
                </a:solidFill>
                <a:effectLst/>
                <a:latin typeface="Verdana Pro" panose="020B0604030504040204" pitchFamily="34" charset="0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111FD1"/>
                </a:solidFill>
                <a:latin typeface="Verdana Pro" panose="020B0604030504040204" pitchFamily="34" charset="0"/>
                <a:ea typeface="+mj-ea"/>
                <a:cs typeface="+mj-cs"/>
              </a:rPr>
              <a:t>D</a:t>
            </a:r>
            <a:r>
              <a:rPr lang="en-US" sz="4800" b="1" i="0" kern="1200" dirty="0" err="1">
                <a:solidFill>
                  <a:srgbClr val="111FD1"/>
                </a:solidFill>
                <a:effectLst/>
                <a:latin typeface="Verdana Pro" panose="020B0604030504040204" pitchFamily="34" charset="0"/>
                <a:ea typeface="+mj-ea"/>
                <a:cs typeface="+mj-cs"/>
              </a:rPr>
              <a:t>ifíceis</a:t>
            </a:r>
            <a:r>
              <a:rPr lang="en-US" sz="4800" b="1" kern="1200" dirty="0">
                <a:solidFill>
                  <a:schemeClr val="tx1"/>
                </a:solidFill>
                <a:latin typeface="Verdana Pro" panose="020B0604030504040204" pitchFamily="34" charset="0"/>
                <a:ea typeface="+mj-ea"/>
                <a:cs typeface="+mj-c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2311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etores de Batimento cardiaco - Baixe vetores grátis de alta qualidade do  Freepik | Freepik">
            <a:extLst>
              <a:ext uri="{FF2B5EF4-FFF2-40B4-BE49-F238E27FC236}">
                <a16:creationId xmlns:a16="http://schemas.microsoft.com/office/drawing/2014/main" id="{D8D9BA77-888E-85EC-4EB8-85D99D404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1" r="4805" b="42074"/>
          <a:stretch>
            <a:fillRect/>
          </a:stretch>
        </p:blipFill>
        <p:spPr bwMode="auto">
          <a:xfrm>
            <a:off x="-3047" y="10"/>
            <a:ext cx="8855937" cy="35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5E18D1-9A64-B24B-11D8-08CC7E7389EE}"/>
              </a:ext>
            </a:extLst>
          </p:cNvPr>
          <p:cNvSpPr txBox="1"/>
          <p:nvPr/>
        </p:nvSpPr>
        <p:spPr>
          <a:xfrm>
            <a:off x="4768770" y="2090563"/>
            <a:ext cx="6516546" cy="27129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111FD1"/>
                </a:solidFill>
                <a:latin typeface="+mj-lt"/>
                <a:ea typeface="+mj-ea"/>
                <a:cs typeface="+mj-cs"/>
              </a:rPr>
              <a:t>EMOÇÕES REVELAM O QUE É IMPORTANTE E O QUE INCOMODA...</a:t>
            </a:r>
          </a:p>
        </p:txBody>
      </p:sp>
    </p:spTree>
    <p:extLst>
      <p:ext uri="{BB962C8B-B14F-4D97-AF65-F5344CB8AC3E}">
        <p14:creationId xmlns:p14="http://schemas.microsoft.com/office/powerpoint/2010/main" val="348189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AEDE09-462E-F774-9CC3-27C86CA0B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311B9134-D88C-5121-B45B-33A93F1D8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5C802B1-3A34-8E3C-B5A7-0E93186DF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713FDEB-30B0-AAAC-9E09-EE371EE5C4F3}"/>
              </a:ext>
            </a:extLst>
          </p:cNvPr>
          <p:cNvSpPr txBox="1"/>
          <p:nvPr/>
        </p:nvSpPr>
        <p:spPr>
          <a:xfrm>
            <a:off x="6601444" y="2836549"/>
            <a:ext cx="4730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t-BR" sz="4800" b="1" i="0" dirty="0">
                <a:solidFill>
                  <a:srgbClr val="111FD1"/>
                </a:solidFill>
                <a:effectLst/>
                <a:latin typeface="Verdana Pro" panose="020B0604030504040204" pitchFamily="34" charset="0"/>
                <a:ea typeface="Yu Gothic" panose="020B0400000000000000" pitchFamily="34" charset="-128"/>
                <a:cs typeface="Aharoni" panose="02010803020104030203" pitchFamily="2" charset="-79"/>
              </a:rPr>
              <a:t>Autonomia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321C3B9-16EC-B4CC-238F-6FB79E4666B6}"/>
              </a:ext>
            </a:extLst>
          </p:cNvPr>
          <p:cNvSpPr txBox="1"/>
          <p:nvPr/>
        </p:nvSpPr>
        <p:spPr>
          <a:xfrm>
            <a:off x="7570797" y="3810429"/>
            <a:ext cx="37608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262626"/>
                </a:solidFill>
                <a:effectLst/>
                <a:latin typeface="Verdana Pro" panose="020B0604030504040204" pitchFamily="34" charset="0"/>
              </a:rPr>
              <a:t>Arrependimento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Verdana Pro" panose="020B0604030504040204" pitchFamily="34" charset="0"/>
              </a:rPr>
              <a:t>Culpa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62626"/>
                </a:solidFill>
                <a:latin typeface="Verdana Pro" panose="020B0604030504040204" pitchFamily="34" charset="0"/>
              </a:rPr>
              <a:t>Impulsividade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262626"/>
                </a:solidFill>
                <a:effectLst/>
                <a:latin typeface="Verdana Pro" panose="020B0604030504040204" pitchFamily="34" charset="0"/>
              </a:rPr>
              <a:t>Desgastes Relacionais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3519BAD-85EC-BE40-07FC-783CAB463789}"/>
              </a:ext>
            </a:extLst>
          </p:cNvPr>
          <p:cNvSpPr txBox="1"/>
          <p:nvPr/>
        </p:nvSpPr>
        <p:spPr>
          <a:xfrm>
            <a:off x="8156848" y="1834720"/>
            <a:ext cx="2919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62626"/>
                </a:solidFill>
                <a:effectLst/>
                <a:latin typeface="Verdana Pro" panose="020B0604030504040204" pitchFamily="34" charset="0"/>
              </a:defRPr>
            </a:lvl1pPr>
          </a:lstStyle>
          <a:p>
            <a:r>
              <a:rPr lang="pt-BR" sz="2400" dirty="0"/>
              <a:t>Coerência</a:t>
            </a:r>
            <a:r>
              <a:rPr lang="pt-BR" dirty="0"/>
              <a:t> </a:t>
            </a:r>
          </a:p>
        </p:txBody>
      </p:sp>
      <p:sp>
        <p:nvSpPr>
          <p:cNvPr id="5" name="Sinal de Adição 4">
            <a:extLst>
              <a:ext uri="{FF2B5EF4-FFF2-40B4-BE49-F238E27FC236}">
                <a16:creationId xmlns:a16="http://schemas.microsoft.com/office/drawing/2014/main" id="{F8F05079-8FA9-A5DD-8A24-09DFA2733D62}"/>
              </a:ext>
            </a:extLst>
          </p:cNvPr>
          <p:cNvSpPr/>
          <p:nvPr/>
        </p:nvSpPr>
        <p:spPr>
          <a:xfrm>
            <a:off x="6475506" y="1661803"/>
            <a:ext cx="1164093" cy="1031863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inal de Subtração 5">
            <a:extLst>
              <a:ext uri="{FF2B5EF4-FFF2-40B4-BE49-F238E27FC236}">
                <a16:creationId xmlns:a16="http://schemas.microsoft.com/office/drawing/2014/main" id="{31D05D15-7926-6C2F-9875-5E68AB74266E}"/>
              </a:ext>
            </a:extLst>
          </p:cNvPr>
          <p:cNvSpPr/>
          <p:nvPr/>
        </p:nvSpPr>
        <p:spPr>
          <a:xfrm>
            <a:off x="6601445" y="3730377"/>
            <a:ext cx="912216" cy="72735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030391-89D7-4640-630C-4B05EAE09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90469">
            <a:off x="-1650320" y="600992"/>
            <a:ext cx="9541067" cy="6133108"/>
          </a:xfrm>
          <a:prstGeom prst="rect">
            <a:avLst/>
          </a:prstGeom>
        </p:spPr>
      </p:pic>
      <p:pic>
        <p:nvPicPr>
          <p:cNvPr id="8" name="Picture 2" descr="O que é a arte abstrata? | Céu Galeria">
            <a:extLst>
              <a:ext uri="{FF2B5EF4-FFF2-40B4-BE49-F238E27FC236}">
                <a16:creationId xmlns:a16="http://schemas.microsoft.com/office/drawing/2014/main" id="{A467218A-BF61-600A-D590-E8DD5302C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3" b="7820"/>
          <a:stretch>
            <a:fillRect/>
          </a:stretch>
        </p:blipFill>
        <p:spPr bwMode="auto">
          <a:xfrm>
            <a:off x="20" y="6504094"/>
            <a:ext cx="12191980" cy="3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3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28FDED-027C-5908-20C7-3901582BD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3" name="Picture 105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4" descr="A regra 80-20: o segredo para trabalhar melhor em menos tempo – Club Design">
            <a:extLst>
              <a:ext uri="{FF2B5EF4-FFF2-40B4-BE49-F238E27FC236}">
                <a16:creationId xmlns:a16="http://schemas.microsoft.com/office/drawing/2014/main" id="{FDF4130C-8CA3-F790-742C-5FAC5014E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807" y="1704892"/>
            <a:ext cx="5468347" cy="34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290500-30BC-3653-169A-92596ACE5097}"/>
              </a:ext>
            </a:extLst>
          </p:cNvPr>
          <p:cNvSpPr txBox="1"/>
          <p:nvPr/>
        </p:nvSpPr>
        <p:spPr>
          <a:xfrm>
            <a:off x="6371419" y="1815547"/>
            <a:ext cx="4821300" cy="29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Agir</a:t>
            </a:r>
            <a:r>
              <a:rPr lang="en-US" sz="4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4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800" b="1" i="0" kern="1200" dirty="0" err="1">
                <a:solidFill>
                  <a:srgbClr val="111FD1"/>
                </a:solidFill>
                <a:effectLst/>
                <a:latin typeface="+mn-lt"/>
                <a:ea typeface="+mn-ea"/>
                <a:cs typeface="+mn-cs"/>
              </a:rPr>
              <a:t>direção</a:t>
            </a:r>
            <a:r>
              <a:rPr lang="en-US" sz="4800" b="1" i="0" kern="1200" dirty="0">
                <a:solidFill>
                  <a:srgbClr val="111FD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800" b="1" kern="1200" dirty="0" err="1">
                <a:solidFill>
                  <a:srgbClr val="111FD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4800" b="1" kern="1200" dirty="0">
                <a:solidFill>
                  <a:srgbClr val="111FD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800" b="1" i="0" kern="1200" dirty="0" err="1">
                <a:solidFill>
                  <a:srgbClr val="111FD1"/>
                </a:solidFill>
                <a:effectLst/>
                <a:latin typeface="+mn-lt"/>
                <a:ea typeface="+mn-ea"/>
                <a:cs typeface="+mn-cs"/>
              </a:rPr>
              <a:t>propósito</a:t>
            </a:r>
            <a:r>
              <a:rPr lang="en-US" sz="4800" b="1" i="0" kern="1200" dirty="0">
                <a:solidFill>
                  <a:srgbClr val="111FD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US" sz="4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US" sz="4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apenas</a:t>
            </a:r>
            <a:r>
              <a:rPr lang="en-US" sz="4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4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4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reação</a:t>
            </a:r>
            <a:r>
              <a:rPr lang="en-US" sz="4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4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impulso</a:t>
            </a:r>
            <a:r>
              <a:rPr lang="en-US" sz="4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4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59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0BF87-1692-5A6F-D6CD-38C2EEE7D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5D599F-199F-D3AA-37C7-E7F47AD073C5}"/>
              </a:ext>
            </a:extLst>
          </p:cNvPr>
          <p:cNvSpPr txBox="1"/>
          <p:nvPr/>
        </p:nvSpPr>
        <p:spPr>
          <a:xfrm>
            <a:off x="6809774" y="2528963"/>
            <a:ext cx="5154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262626"/>
                </a:solidFill>
                <a:effectLst/>
                <a:latin typeface="Verdana Pro" panose="020B0604030504040204" pitchFamily="34" charset="0"/>
              </a:rPr>
              <a:t>Remissão de sintomas</a:t>
            </a:r>
            <a:endParaRPr lang="pt-BR" sz="3200" b="1" dirty="0">
              <a:latin typeface="Verdana Pro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6EE11C-F2B8-B97B-AF52-9DB4578966B6}"/>
              </a:ext>
            </a:extLst>
          </p:cNvPr>
          <p:cNvSpPr txBox="1"/>
          <p:nvPr/>
        </p:nvSpPr>
        <p:spPr>
          <a:xfrm>
            <a:off x="6809774" y="4047541"/>
            <a:ext cx="5154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262626"/>
                </a:solidFill>
                <a:effectLst/>
                <a:latin typeface="Verdana Pro" panose="020B0604030504040204" pitchFamily="34" charset="0"/>
              </a:rPr>
              <a:t>Cura</a:t>
            </a:r>
            <a:endParaRPr lang="pt-BR" sz="3200" b="1" dirty="0">
              <a:latin typeface="Verdana Pro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D11CB3-1A25-40D6-F984-86B7AE7314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07"/>
          <a:stretch>
            <a:fillRect/>
          </a:stretch>
        </p:blipFill>
        <p:spPr>
          <a:xfrm>
            <a:off x="0" y="0"/>
            <a:ext cx="6490299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ECC60E-C7FF-63D3-47D6-125A2B43E7E7}"/>
              </a:ext>
            </a:extLst>
          </p:cNvPr>
          <p:cNvSpPr txBox="1"/>
          <p:nvPr/>
        </p:nvSpPr>
        <p:spPr>
          <a:xfrm>
            <a:off x="2419109" y="723695"/>
            <a:ext cx="935234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rgbClr val="111FD1"/>
                </a:solidFill>
                <a:effectLst/>
                <a:latin typeface="Verdana Pro" panose="020B0604030504040204" pitchFamily="34" charset="0"/>
              </a:rPr>
              <a:t>Problemas de Saúde </a:t>
            </a:r>
            <a:r>
              <a:rPr lang="pt-BR" sz="4000" b="1" dirty="0">
                <a:solidFill>
                  <a:srgbClr val="111FD1"/>
                </a:solidFill>
                <a:latin typeface="Verdana Pro" panose="020B0604030504040204" pitchFamily="34" charset="0"/>
              </a:rPr>
              <a:t>M</a:t>
            </a:r>
            <a:r>
              <a:rPr lang="pt-BR" sz="4000" b="1" i="0" dirty="0">
                <a:solidFill>
                  <a:srgbClr val="111FD1"/>
                </a:solidFill>
                <a:effectLst/>
                <a:latin typeface="Verdana Pro" panose="020B0604030504040204" pitchFamily="34" charset="0"/>
              </a:rPr>
              <a:t>ental...</a:t>
            </a:r>
            <a:endParaRPr lang="pt-BR" sz="4000" b="1" dirty="0">
              <a:solidFill>
                <a:srgbClr val="111FD1"/>
              </a:solidFill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3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05015-DFE1-8840-61C3-7B1886835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39D7F6-61D6-E13C-A31C-0BE94D0D1AF9}"/>
              </a:ext>
            </a:extLst>
          </p:cNvPr>
          <p:cNvSpPr txBox="1"/>
          <p:nvPr/>
        </p:nvSpPr>
        <p:spPr>
          <a:xfrm>
            <a:off x="2422969" y="3015099"/>
            <a:ext cx="5154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262626"/>
                </a:solidFill>
                <a:effectLst/>
                <a:latin typeface="Verdana Pro" panose="020B0604030504040204" pitchFamily="34" charset="0"/>
              </a:rPr>
              <a:t>Cuidado</a:t>
            </a:r>
            <a:endParaRPr lang="pt-BR" sz="3200" b="1" dirty="0">
              <a:latin typeface="Verdana Pro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E75100-E6DA-E923-969F-1B13E25DCA35}"/>
              </a:ext>
            </a:extLst>
          </p:cNvPr>
          <p:cNvSpPr txBox="1"/>
          <p:nvPr/>
        </p:nvSpPr>
        <p:spPr>
          <a:xfrm>
            <a:off x="6474108" y="3015099"/>
            <a:ext cx="4510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262626"/>
                </a:solidFill>
                <a:effectLst/>
                <a:latin typeface="Verdana Pro" panose="020B0604030504040204" pitchFamily="34" charset="0"/>
              </a:rPr>
              <a:t>Autocuidado</a:t>
            </a:r>
            <a:endParaRPr lang="pt-BR" sz="3200" b="1" dirty="0">
              <a:latin typeface="Verdana Pro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1E674D-CBFF-723A-A5E0-1F699A67E7B8}"/>
              </a:ext>
            </a:extLst>
          </p:cNvPr>
          <p:cNvSpPr txBox="1"/>
          <p:nvPr/>
        </p:nvSpPr>
        <p:spPr>
          <a:xfrm>
            <a:off x="1458410" y="1521991"/>
            <a:ext cx="935234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i="0" dirty="0">
                <a:solidFill>
                  <a:srgbClr val="111FD1"/>
                </a:solidFill>
                <a:effectLst/>
                <a:latin typeface="Verdana Pro" panose="020B0604030504040204" pitchFamily="34" charset="0"/>
              </a:rPr>
              <a:t>Prevenção em Saúde </a:t>
            </a:r>
            <a:r>
              <a:rPr lang="pt-BR" sz="4000" b="1" dirty="0">
                <a:solidFill>
                  <a:srgbClr val="111FD1"/>
                </a:solidFill>
                <a:latin typeface="Verdana Pro" panose="020B0604030504040204" pitchFamily="34" charset="0"/>
              </a:rPr>
              <a:t>M</a:t>
            </a:r>
            <a:r>
              <a:rPr lang="pt-BR" sz="4000" b="1" i="0" dirty="0">
                <a:solidFill>
                  <a:srgbClr val="111FD1"/>
                </a:solidFill>
                <a:effectLst/>
                <a:latin typeface="Verdana Pro" panose="020B0604030504040204" pitchFamily="34" charset="0"/>
              </a:rPr>
              <a:t>ental...</a:t>
            </a:r>
            <a:endParaRPr lang="pt-BR" sz="4000" b="1" dirty="0">
              <a:solidFill>
                <a:srgbClr val="111FD1"/>
              </a:solidFill>
              <a:latin typeface="Verdana Pro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1DFE4B-DD1F-7B97-5823-1D05B6D61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t="527" r="17173" b="7095"/>
          <a:stretch>
            <a:fillRect/>
          </a:stretch>
        </p:blipFill>
        <p:spPr bwMode="auto">
          <a:xfrm>
            <a:off x="5000265" y="2744001"/>
            <a:ext cx="1270921" cy="136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 que é a arte abstrata? | Céu Galeria">
            <a:extLst>
              <a:ext uri="{FF2B5EF4-FFF2-40B4-BE49-F238E27FC236}">
                <a16:creationId xmlns:a16="http://schemas.microsoft.com/office/drawing/2014/main" id="{50D84819-2FEB-BFC9-2389-D3FBFF162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3" b="7820"/>
          <a:stretch>
            <a:fillRect/>
          </a:stretch>
        </p:blipFill>
        <p:spPr bwMode="auto">
          <a:xfrm>
            <a:off x="20" y="6504094"/>
            <a:ext cx="12191980" cy="3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F2DC0-8319-E344-E473-70CCF33AC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0D3DFD21-D365-D5FA-9220-BA942498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25" t="34064" r="6493" b="33700"/>
          <a:stretch>
            <a:fillRect/>
          </a:stretch>
        </p:blipFill>
        <p:spPr>
          <a:xfrm>
            <a:off x="643467" y="674284"/>
            <a:ext cx="10905066" cy="2754716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29183BA4-4BDC-13BA-AC23-1403C3F0D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149" y="4237183"/>
            <a:ext cx="5518674" cy="12075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793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tabLst>
                <a:tab pos="274638" algn="l"/>
              </a:tabLst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1793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1793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1793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179388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1793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1793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1793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179388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"/>
              <a:tabLst>
                <a:tab pos="274638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defTabSz="179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>
                <a:tab pos="274638" algn="l"/>
              </a:tabLst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Roberto Moraes Cruz, Dr.</a:t>
            </a:r>
          </a:p>
          <a:p>
            <a:pPr marL="0" marR="0" lvl="0" indent="0" defTabSz="179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>
                <a:tab pos="274638" algn="l"/>
              </a:tabLst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Universidade Federal de Santa Catarina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altLang="pt-BR" sz="2400" dirty="0">
                <a:solidFill>
                  <a:prstClr val="black"/>
                </a:solidFill>
                <a:latin typeface="Abadi" panose="020B0604020104020204" pitchFamily="34" charset="0"/>
              </a:rPr>
              <a:t>roberto.cruz@ufsc.br</a:t>
            </a:r>
          </a:p>
          <a:p>
            <a:pPr marL="0" marR="0" lvl="0" indent="0" defTabSz="179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>
                <a:tab pos="274638" algn="l"/>
              </a:tabLst>
              <a:defRPr/>
            </a:pP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B5BDC50-043A-D9D4-01DC-C0679466F0F7}"/>
              </a:ext>
            </a:extLst>
          </p:cNvPr>
          <p:cNvGrpSpPr/>
          <p:nvPr/>
        </p:nvGrpSpPr>
        <p:grpSpPr>
          <a:xfrm>
            <a:off x="1358427" y="4051139"/>
            <a:ext cx="3699710" cy="1393614"/>
            <a:chOff x="4008930" y="586159"/>
            <a:chExt cx="4003597" cy="1472958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08E86EA9-684E-6088-055F-76539A410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959"/>
            <a:stretch/>
          </p:blipFill>
          <p:spPr>
            <a:xfrm>
              <a:off x="6634731" y="586159"/>
              <a:ext cx="1377796" cy="1472958"/>
            </a:xfrm>
            <a:prstGeom prst="rect">
              <a:avLst/>
            </a:prstGeom>
          </p:spPr>
        </p:pic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ABCE4BD8-B366-0FEC-0F51-C774A858B7CB}"/>
                </a:ext>
              </a:extLst>
            </p:cNvPr>
            <p:cNvSpPr/>
            <p:nvPr/>
          </p:nvSpPr>
          <p:spPr>
            <a:xfrm>
              <a:off x="4008930" y="937506"/>
              <a:ext cx="2350243" cy="928227"/>
            </a:xfrm>
            <a:custGeom>
              <a:avLst/>
              <a:gdLst/>
              <a:ahLst/>
              <a:cxnLst/>
              <a:rect l="l" t="t" r="r" b="b"/>
              <a:pathLst>
                <a:path w="3655861" h="1538508">
                  <a:moveTo>
                    <a:pt x="0" y="0"/>
                  </a:moveTo>
                  <a:lnTo>
                    <a:pt x="3655862" y="0"/>
                  </a:lnTo>
                  <a:lnTo>
                    <a:pt x="3655862" y="1538508"/>
                  </a:lnTo>
                  <a:lnTo>
                    <a:pt x="0" y="1538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1560190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95</Words>
  <Application>Microsoft Office PowerPoint</Application>
  <PresentationFormat>Widescreen</PresentationFormat>
  <Paragraphs>22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Wingdings 3</vt:lpstr>
      <vt:lpstr>Aptos</vt:lpstr>
      <vt:lpstr>Abadi</vt:lpstr>
      <vt:lpstr>Wingdings</vt:lpstr>
      <vt:lpstr>Arial</vt:lpstr>
      <vt:lpstr>Verdana Pro</vt:lpstr>
      <vt:lpstr>Aptos Display</vt:lpstr>
      <vt:lpstr>Calibri</vt:lpstr>
      <vt:lpstr>1_Tema do Office</vt:lpstr>
      <vt:lpstr>2_Tema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Roberto Cruz</cp:lastModifiedBy>
  <cp:revision>27</cp:revision>
  <dcterms:created xsi:type="dcterms:W3CDTF">2023-08-19T13:43:16Z</dcterms:created>
  <dcterms:modified xsi:type="dcterms:W3CDTF">2025-10-30T13:47:13Z</dcterms:modified>
</cp:coreProperties>
</file>