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8"/>
  </p:notesMasterIdLst>
  <p:sldIdLst>
    <p:sldId id="256" r:id="rId2"/>
    <p:sldId id="368" r:id="rId3"/>
    <p:sldId id="367" r:id="rId4"/>
    <p:sldId id="359" r:id="rId5"/>
    <p:sldId id="371" r:id="rId6"/>
    <p:sldId id="337" r:id="rId7"/>
  </p:sldIdLst>
  <p:sldSz cx="12192000" cy="6858000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8" autoAdjust="0"/>
    <p:restoredTop sz="96405"/>
  </p:normalViewPr>
  <p:slideViewPr>
    <p:cSldViewPr snapToGrid="0">
      <p:cViewPr varScale="1">
        <p:scale>
          <a:sx n="75" d="100"/>
          <a:sy n="75" d="100"/>
        </p:scale>
        <p:origin x="414" y="3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BE11A-8B83-41E1-8259-86E597638F6F}" type="datetimeFigureOut">
              <a:rPr lang="pt-BR" smtClean="0"/>
              <a:t>04/08/2022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2C9B1-18DF-4EDC-9F33-6004F81A374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0927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2C9B1-18DF-4EDC-9F33-6004F81A3747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1401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2C9B1-18DF-4EDC-9F33-6004F81A3747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9009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2C9B1-18DF-4EDC-9F33-6004F81A3747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5414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Clique para editar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7484-34A9-4470-A970-DF457E92490A}" type="datetime1">
              <a:rPr lang="pt-BR" smtClean="0"/>
              <a:t>04/08/2022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739BB-56EE-41BF-B259-A7790A110D0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796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 para editar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05459-EB25-43D3-B7AA-E33711857196}" type="datetime1">
              <a:rPr lang="pt-BR" smtClean="0"/>
              <a:t>04/08/2022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739BB-56EE-41BF-B259-A7790A110D0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5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Clique para editar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43D7-A78B-4CD9-883E-0E5FE07BBF41}" type="datetime1">
              <a:rPr lang="pt-BR" smtClean="0"/>
              <a:t>04/08/2022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739BB-56EE-41BF-B259-A7790A110D0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3614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 para editar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5190B-6A79-427B-AF60-4720B0F54215}" type="datetime1">
              <a:rPr lang="pt-BR" smtClean="0"/>
              <a:t>04/08/2022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739BB-56EE-41BF-B259-A7790A110D0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88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Clique para editar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E5F6-D293-4F11-BC78-CAF46782F7F8}" type="datetime1">
              <a:rPr lang="pt-BR" smtClean="0"/>
              <a:t>04/08/2022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739BB-56EE-41BF-B259-A7790A110D0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631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 para editar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51E2-619F-4B91-B649-035AA1C3223E}" type="datetime1">
              <a:rPr lang="pt-BR" smtClean="0"/>
              <a:t>04/08/2022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739BB-56EE-41BF-B259-A7790A110D0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40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Clique para editar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AD89-01E8-4A08-8158-213B4E24ABD2}" type="datetime1">
              <a:rPr lang="pt-BR" smtClean="0"/>
              <a:t>04/08/2022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739BB-56EE-41BF-B259-A7790A110D0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46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 para editar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01A5A-988E-4955-8606-C74C2066A06F}" type="datetime1">
              <a:rPr lang="pt-BR" smtClean="0"/>
              <a:t>04/08/2022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739BB-56EE-41BF-B259-A7790A110D0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0359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9CDE-DDE8-4680-9FD5-D2660D670A8E}" type="datetime1">
              <a:rPr lang="pt-BR" smtClean="0"/>
              <a:t>04/08/2022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739BB-56EE-41BF-B259-A7790A110D0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1035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Clique para editar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898FB-4179-46A8-8614-4623978EF82A}" type="datetime1">
              <a:rPr lang="pt-BR" smtClean="0"/>
              <a:t>04/08/2022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739BB-56EE-41BF-B259-A7790A110D0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10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Clique para editar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7CF8-93DA-44B6-963E-E007D29A338A}" type="datetime1">
              <a:rPr lang="pt-BR" smtClean="0"/>
              <a:t>04/08/2022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739BB-56EE-41BF-B259-A7790A110D0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839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Clique para editar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Clique para editar os estilos de texto mestres</a:t>
            </a:r>
          </a:p>
          <a:p>
            <a:pPr lvl="1"/>
            <a:r>
              <a:rPr lang="en-US"/>
              <a:t>Segundo nível</a:t>
            </a:r>
          </a:p>
          <a:p>
            <a:pPr lvl="2"/>
            <a:r>
              <a:rPr lang="en-US"/>
              <a:t>Terceiro nível</a:t>
            </a:r>
          </a:p>
          <a:p>
            <a:pPr lvl="3"/>
            <a:r>
              <a:rPr lang="en-US"/>
              <a:t>Quarto nível</a:t>
            </a:r>
          </a:p>
          <a:p>
            <a:pPr lvl="4"/>
            <a:r>
              <a:rPr lang="en-US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84CB0-C0B9-4D88-8314-D4D2C8427E10}" type="datetime1">
              <a:rPr lang="pt-BR" smtClean="0"/>
              <a:t>04/08/2022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739BB-56EE-41BF-B259-A7790A110D0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39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oysespires.com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87846" y="4681811"/>
            <a:ext cx="3074184" cy="648227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pt-BR" sz="1800" dirty="0">
                <a:solidFill>
                  <a:srgbClr val="0070C0"/>
                </a:solidFill>
                <a:latin typeface="+mn-lt"/>
              </a:rPr>
              <a:t>04 de </a:t>
            </a:r>
            <a:r>
              <a:rPr lang="pt-BR" sz="1800" dirty="0">
                <a:solidFill>
                  <a:srgbClr val="0070C0"/>
                </a:solidFill>
                <a:latin typeface="+mn-lt"/>
                <a:cs typeface="Garamond"/>
              </a:rPr>
              <a:t>Agosto de 2022</a:t>
            </a: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306" y="404813"/>
            <a:ext cx="195262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ítulo 2"/>
          <p:cNvSpPr txBox="1">
            <a:spLocks/>
          </p:cNvSpPr>
          <p:nvPr/>
        </p:nvSpPr>
        <p:spPr>
          <a:xfrm>
            <a:off x="317491" y="5920242"/>
            <a:ext cx="1161489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rPr>
              <a:t>			</a:t>
            </a:r>
          </a:p>
          <a:p>
            <a:r>
              <a:rPr lang="pt-B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rPr>
              <a:t>			</a:t>
            </a:r>
            <a:endParaRPr lang="pt-BR" sz="1200" dirty="0">
              <a:solidFill>
                <a:schemeClr val="tx1">
                  <a:lumMod val="65000"/>
                  <a:lumOff val="35000"/>
                </a:schemeClr>
              </a:solidFill>
              <a:latin typeface="Palatino Linotype" panose="02040502050505030304" pitchFamily="18" charset="0"/>
            </a:endParaRPr>
          </a:p>
          <a:p>
            <a:endParaRPr lang="pt-B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95296" y="5839600"/>
          <a:ext cx="11046054" cy="86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6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86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Palatino Linotype" panose="02040502050505030304" pitchFamily="18" charset="0"/>
                        </a:rPr>
                        <a:t>R. Joaquim Floriano, 413, 12.º andar, Itaim Bibi, CEP.: 04534-011	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84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Palatino Linotype" panose="02040502050505030304" pitchFamily="18" charset="0"/>
                        </a:rPr>
                        <a:t>Tel</a:t>
                      </a:r>
                      <a:r>
                        <a:rPr lang="pt-BR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Palatino Linotype" panose="02040502050505030304" pitchFamily="18" charset="0"/>
                        </a:rPr>
                        <a:t>/Fax.: +55 11 3079 7926</a:t>
                      </a:r>
                      <a:r>
                        <a:rPr lang="pt-B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Palatino Linotype" panose="02040502050505030304" pitchFamily="18" charset="0"/>
                        </a:rPr>
                        <a:t> - </a:t>
                      </a:r>
                      <a:r>
                        <a:rPr lang="pt-BR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Palatino Linotype" panose="02040502050505030304" pitchFamily="18" charset="0"/>
                        </a:rPr>
                        <a:t>São Paulo/SP, Brasil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4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Palatino Linotype" panose="02040502050505030304" pitchFamily="18" charset="0"/>
                        </a:rPr>
                        <a:t>www.moysespires.com.br</a:t>
                      </a:r>
                      <a:endParaRPr lang="pt-B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147FCEDD-F6BB-1C01-785A-E473EC574F58}"/>
              </a:ext>
            </a:extLst>
          </p:cNvPr>
          <p:cNvSpPr txBox="1"/>
          <p:nvPr/>
        </p:nvSpPr>
        <p:spPr>
          <a:xfrm>
            <a:off x="2451099" y="1857002"/>
            <a:ext cx="71289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Seminário Desenvolvimento e Infraestrutura - Possibilidades, Desafios e Perspectiva</a:t>
            </a:r>
            <a:endParaRPr lang="pt-BR" sz="2400" dirty="0">
              <a:solidFill>
                <a:srgbClr val="0070C0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2D21D4A4-4C82-473F-C801-5E5B9B7BF508}"/>
              </a:ext>
            </a:extLst>
          </p:cNvPr>
          <p:cNvSpPr txBox="1"/>
          <p:nvPr/>
        </p:nvSpPr>
        <p:spPr>
          <a:xfrm>
            <a:off x="3035301" y="292803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PMI: o que é essa ferramenta nas modelagens de </a:t>
            </a:r>
            <a:r>
              <a:rPr lang="pt-BR" sz="2000" b="1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PPPs</a:t>
            </a:r>
            <a:r>
              <a:rPr lang="pt-BR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 Concessões</a:t>
            </a:r>
            <a:endParaRPr lang="pt-BR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787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 txBox="1">
            <a:spLocks/>
          </p:cNvSpPr>
          <p:nvPr/>
        </p:nvSpPr>
        <p:spPr>
          <a:xfrm>
            <a:off x="2935556" y="2516038"/>
            <a:ext cx="6314537" cy="16735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Histórico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450" y="6074763"/>
            <a:ext cx="1682750" cy="68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463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aixaDeTexto 91">
            <a:extLst>
              <a:ext uri="{FF2B5EF4-FFF2-40B4-BE49-F238E27FC236}">
                <a16:creationId xmlns:a16="http://schemas.microsoft.com/office/drawing/2014/main" id="{396C9606-89A3-48B9-A399-DD5096B30AB9}"/>
              </a:ext>
            </a:extLst>
          </p:cNvPr>
          <p:cNvSpPr txBox="1"/>
          <p:nvPr/>
        </p:nvSpPr>
        <p:spPr>
          <a:xfrm>
            <a:off x="448259" y="3293304"/>
            <a:ext cx="11117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dirty="0">
                <a:solidFill>
                  <a:srgbClr val="0070C0"/>
                </a:solidFill>
              </a:rPr>
              <a:t>Histórico</a:t>
            </a:r>
          </a:p>
        </p:txBody>
      </p:sp>
      <p:cxnSp>
        <p:nvCxnSpPr>
          <p:cNvPr id="94" name="Conector reto 93">
            <a:extLst>
              <a:ext uri="{FF2B5EF4-FFF2-40B4-BE49-F238E27FC236}">
                <a16:creationId xmlns:a16="http://schemas.microsoft.com/office/drawing/2014/main" id="{82EC4D91-6AE3-4AE5-82EE-2BF081D1847C}"/>
              </a:ext>
            </a:extLst>
          </p:cNvPr>
          <p:cNvCxnSpPr/>
          <p:nvPr/>
        </p:nvCxnSpPr>
        <p:spPr>
          <a:xfrm>
            <a:off x="2238375" y="0"/>
            <a:ext cx="0" cy="6858000"/>
          </a:xfrm>
          <a:prstGeom prst="line">
            <a:avLst/>
          </a:prstGeom>
          <a:ln w="254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Imagem 27">
            <a:extLst>
              <a:ext uri="{FF2B5EF4-FFF2-40B4-BE49-F238E27FC236}">
                <a16:creationId xmlns:a16="http://schemas.microsoft.com/office/drawing/2014/main" id="{6446FB40-B354-4E0B-96F1-F43CA8552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80" y="33021"/>
            <a:ext cx="1684740" cy="1114174"/>
          </a:xfrm>
          <a:prstGeom prst="rect">
            <a:avLst/>
          </a:prstGeom>
        </p:spPr>
      </p:pic>
      <p:graphicFrame>
        <p:nvGraphicFramePr>
          <p:cNvPr id="6" name="Group 27">
            <a:extLst>
              <a:ext uri="{FF2B5EF4-FFF2-40B4-BE49-F238E27FC236}">
                <a16:creationId xmlns:a16="http://schemas.microsoft.com/office/drawing/2014/main" id="{58668EE7-1416-D287-F44F-F015E8874E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02742"/>
              </p:ext>
            </p:extLst>
          </p:nvPr>
        </p:nvGraphicFramePr>
        <p:xfrm>
          <a:off x="2471205" y="192589"/>
          <a:ext cx="9077328" cy="6587098"/>
        </p:xfrm>
        <a:graphic>
          <a:graphicData uri="http://schemas.openxmlformats.org/drawingml/2006/table">
            <a:tbl>
              <a:tblPr/>
              <a:tblGrid>
                <a:gridCol w="2029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7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6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pt-BR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Primeira fase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pt-BR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(2004 a 2010)</a:t>
                      </a:r>
                      <a:r>
                        <a:rPr lang="pt-BR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kumimoji="0" lang="pt-BR" sz="1100" b="0" i="0" u="sng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108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Modelo de prospecção de negócios por empresas privadas (Construtoras e operadoras de infraestrutura) - Decreto Federal 5.977/2006 (Regulamenta </a:t>
                      </a:r>
                      <a:r>
                        <a:rPr lang="pt-BR" sz="1600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PMIs</a:t>
                      </a: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para </a:t>
                      </a:r>
                      <a:r>
                        <a:rPr lang="pt-BR" sz="1600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PPPs</a:t>
                      </a: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).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Ex</a:t>
                      </a: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: Setor elétrico (Concessão de Jirau, Santo Antônio e Belo Monte), Setor Rodoviário, Saneamento Básico e outros.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Motivo: Carência de projetos no Setor Público (BNDES não possuía uma área de estruturação de projetos – início em 2008). Aprovação da Lei de </a:t>
                      </a:r>
                      <a:r>
                        <a:rPr lang="pt-BR" sz="1600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PPPs</a:t>
                      </a: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em 2004.</a:t>
                      </a:r>
                    </a:p>
                  </a:txBody>
                  <a:tcPr marT="72000" marB="108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093287"/>
                  </a:ext>
                </a:extLst>
              </a:tr>
              <a:tr h="1946249">
                <a:tc>
                  <a:txBody>
                    <a:bodyPr/>
                    <a:lstStyle/>
                    <a:p>
                      <a:pPr algn="ctr"/>
                      <a:r>
                        <a:rPr lang="pt-BR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Segunda fase </a:t>
                      </a:r>
                    </a:p>
                    <a:p>
                      <a:pPr algn="ctr"/>
                      <a:r>
                        <a:rPr lang="pt-BR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(2011 a 2014)</a:t>
                      </a:r>
                      <a:endParaRPr lang="pt-BR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108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Intensificação do modelo de prospecção de negócios por empresas privadas (especialmente para os eventos Copa do Mundo e Olimpíadas).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Ex</a:t>
                      </a: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: Estádios de futebol, sistemas de transportes (VLT, BRT, Metro) e outros. 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Início da estruturação de projetos pelo BNDES (TAV, Rodovias federais, algumas companhias públicas) e pela EBP (participada do BNDES) pelo modelo de PMI (Aeroportos, Rodovias, Portos, Saneamento, iluminação pública).</a:t>
                      </a:r>
                    </a:p>
                  </a:txBody>
                  <a:tcPr marT="72000" marB="108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79">
                <a:tc>
                  <a:txBody>
                    <a:bodyPr/>
                    <a:lstStyle/>
                    <a:p>
                      <a:pPr algn="ctr"/>
                      <a:r>
                        <a:rPr lang="pt-BR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Fase atual </a:t>
                      </a:r>
                    </a:p>
                    <a:p>
                      <a:pPr algn="ctr"/>
                      <a:r>
                        <a:rPr lang="pt-BR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 partir de 2015)</a:t>
                      </a:r>
                      <a:endParaRPr lang="pt-BR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108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Mudança estrutural do mercado (Lava jato, extinção da EBP e BNDES inicia a criação da fábrica de projetos) – Decreto Federal 8.428/2015 (Regulamenta </a:t>
                      </a:r>
                      <a:r>
                        <a:rPr lang="pt-BR" sz="1600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PMIs</a:t>
                      </a: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para Concessões).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BNDES, Caixa e IFC passam a assumir a estruturação de um maior número de projetos.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União e Estados refundam programas institucionais de parcerias.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PMIs</a:t>
                      </a: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passam a ser um mercado de competição para consultores (Aeroportos, Rodovias, projetos inovadores) e residualmente para empreendedores (rodoviárias, iluminação pública, saneamento municipal). </a:t>
                      </a:r>
                      <a:r>
                        <a:rPr lang="pt-BR" sz="1600" kern="1200" noProof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Ex</a:t>
                      </a: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: PMI da concessão do Aeroporto de Florianópolis (Só um grupo entregou estudos). </a:t>
                      </a:r>
                    </a:p>
                  </a:txBody>
                  <a:tcPr marT="72000" marB="108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5334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55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 txBox="1">
            <a:spLocks/>
          </p:cNvSpPr>
          <p:nvPr/>
        </p:nvSpPr>
        <p:spPr>
          <a:xfrm>
            <a:off x="2738966" y="1821772"/>
            <a:ext cx="6726767" cy="28052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8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Visão </a:t>
            </a:r>
          </a:p>
          <a:p>
            <a:pPr algn="ctr"/>
            <a:r>
              <a:rPr lang="pt-BR" sz="8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Setor privado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450" y="6074763"/>
            <a:ext cx="1682750" cy="68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691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aixaDeTexto 91">
            <a:extLst>
              <a:ext uri="{FF2B5EF4-FFF2-40B4-BE49-F238E27FC236}">
                <a16:creationId xmlns:a16="http://schemas.microsoft.com/office/drawing/2014/main" id="{396C9606-89A3-48B9-A399-DD5096B30AB9}"/>
              </a:ext>
            </a:extLst>
          </p:cNvPr>
          <p:cNvSpPr txBox="1"/>
          <p:nvPr/>
        </p:nvSpPr>
        <p:spPr>
          <a:xfrm>
            <a:off x="211883" y="3293304"/>
            <a:ext cx="1584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dirty="0">
                <a:solidFill>
                  <a:srgbClr val="0070C0"/>
                </a:solidFill>
              </a:rPr>
              <a:t>Visão</a:t>
            </a:r>
          </a:p>
          <a:p>
            <a:pPr algn="ctr"/>
            <a:r>
              <a:rPr lang="pt-BR" sz="2000" dirty="0">
                <a:solidFill>
                  <a:srgbClr val="0070C0"/>
                </a:solidFill>
              </a:rPr>
              <a:t>Setor privado</a:t>
            </a:r>
          </a:p>
        </p:txBody>
      </p:sp>
      <p:cxnSp>
        <p:nvCxnSpPr>
          <p:cNvPr id="94" name="Conector reto 93">
            <a:extLst>
              <a:ext uri="{FF2B5EF4-FFF2-40B4-BE49-F238E27FC236}">
                <a16:creationId xmlns:a16="http://schemas.microsoft.com/office/drawing/2014/main" id="{82EC4D91-6AE3-4AE5-82EE-2BF081D1847C}"/>
              </a:ext>
            </a:extLst>
          </p:cNvPr>
          <p:cNvCxnSpPr/>
          <p:nvPr/>
        </p:nvCxnSpPr>
        <p:spPr>
          <a:xfrm>
            <a:off x="2238375" y="0"/>
            <a:ext cx="0" cy="6858000"/>
          </a:xfrm>
          <a:prstGeom prst="line">
            <a:avLst/>
          </a:prstGeom>
          <a:ln w="254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Imagem 27">
            <a:extLst>
              <a:ext uri="{FF2B5EF4-FFF2-40B4-BE49-F238E27FC236}">
                <a16:creationId xmlns:a16="http://schemas.microsoft.com/office/drawing/2014/main" id="{6446FB40-B354-4E0B-96F1-F43CA8552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80" y="33021"/>
            <a:ext cx="1684740" cy="1114174"/>
          </a:xfrm>
          <a:prstGeom prst="rect">
            <a:avLst/>
          </a:prstGeom>
        </p:spPr>
      </p:pic>
      <p:graphicFrame>
        <p:nvGraphicFramePr>
          <p:cNvPr id="6" name="Group 27">
            <a:extLst>
              <a:ext uri="{FF2B5EF4-FFF2-40B4-BE49-F238E27FC236}">
                <a16:creationId xmlns:a16="http://schemas.microsoft.com/office/drawing/2014/main" id="{58668EE7-1416-D287-F44F-F015E8874E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145022"/>
              </p:ext>
            </p:extLst>
          </p:nvPr>
        </p:nvGraphicFramePr>
        <p:xfrm>
          <a:off x="2471205" y="192589"/>
          <a:ext cx="9077328" cy="6570379"/>
        </p:xfrm>
        <a:graphic>
          <a:graphicData uri="http://schemas.openxmlformats.org/drawingml/2006/table">
            <a:tbl>
              <a:tblPr/>
              <a:tblGrid>
                <a:gridCol w="2029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7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6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pt-BR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Riscos</a:t>
                      </a:r>
                      <a:endParaRPr lang="pt-BR" sz="180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kumimoji="0" lang="pt-BR" sz="1100" b="0" i="0" u="sng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108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Escolha do estudo (Concorrência)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Valor do ressarcimento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Continuidade do projeto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Realização da licitação do projeto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Licitação deserta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Efetiva assinatura do contrato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Judicialização ou suspensão administrativa</a:t>
                      </a:r>
                    </a:p>
                  </a:txBody>
                  <a:tcPr marT="72000" marB="108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093287"/>
                  </a:ext>
                </a:extLst>
              </a:tr>
              <a:tr h="1946249">
                <a:tc>
                  <a:txBody>
                    <a:bodyPr/>
                    <a:lstStyle/>
                    <a:p>
                      <a:pPr algn="ctr"/>
                      <a:r>
                        <a:rPr lang="pt-BR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Possíveis critérios de atratividade (consultorias)</a:t>
                      </a:r>
                      <a:endParaRPr lang="pt-BR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108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Existência de um programa institucional de parcerias</a:t>
                      </a:r>
                    </a:p>
                    <a:p>
                      <a:pPr marL="161925" marR="0" lvl="0" indent="-161925" algn="just" defTabSz="8731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Regulamentação das regras da PMI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Equipe técnica do Estado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Critérios de seleção de estudos objetivos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Ressarcimento competitivo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Projetos viáveis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Exclusividade (para projetos de maior risco)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Tribunal de Contas (Procedimento claro)</a:t>
                      </a:r>
                    </a:p>
                  </a:txBody>
                  <a:tcPr marT="72000" marB="108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79">
                <a:tc>
                  <a:txBody>
                    <a:bodyPr/>
                    <a:lstStyle/>
                    <a:p>
                      <a:pPr algn="ctr"/>
                      <a:r>
                        <a:rPr lang="pt-BR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Possíveis critérios de atratividade</a:t>
                      </a:r>
                    </a:p>
                    <a:p>
                      <a:pPr algn="ctr"/>
                      <a:r>
                        <a:rPr lang="pt-BR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(empresas)</a:t>
                      </a:r>
                      <a:endParaRPr lang="pt-BR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108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Setores de atuação preponderante pela interessada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Projetos carentes de estruturação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Interesse político efetivo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r>
                        <a:rPr lang="pt-BR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Não concorrência com consultores</a:t>
                      </a:r>
                    </a:p>
                    <a:p>
                      <a:pPr marL="161925" indent="-161925" algn="just" defTabSz="873125" rtl="0" eaLnBrk="1" latinLnBrk="0" hangingPunct="1">
                        <a:spcAft>
                          <a:spcPts val="200"/>
                        </a:spcAft>
                        <a:buClr>
                          <a:schemeClr val="accent2"/>
                        </a:buClr>
                        <a:buSzPct val="75000"/>
                        <a:buFont typeface="Arial" charset="0"/>
                        <a:buChar char="►"/>
                      </a:pPr>
                      <a:endParaRPr lang="pt-BR" sz="16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T="72000" marB="108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5334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218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266" y="1153162"/>
            <a:ext cx="5406892" cy="3575758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3542643" y="5031330"/>
            <a:ext cx="509413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pt-BR" sz="1400" b="1" dirty="0">
                <a:latin typeface="Palatino Linotype" panose="0204050205050503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Rua Joaquim Floriano, 413, 12.º andar</a:t>
            </a:r>
          </a:p>
          <a:p>
            <a:pPr algn="ctr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pt-BR" sz="1400" b="1" dirty="0">
                <a:latin typeface="Palatino Linotype" panose="0204050205050503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Itaim Bibi, CEP.: 04534-011</a:t>
            </a:r>
          </a:p>
          <a:p>
            <a:pPr algn="ctr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pt-BR" sz="1400" b="1" dirty="0">
                <a:latin typeface="Palatino Linotype" panose="0204050205050503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São Paulo/SP, Brasil</a:t>
            </a:r>
            <a:endParaRPr lang="pt-BR" sz="1400" dirty="0">
              <a:latin typeface="Palatino Linotype" panose="0204050205050503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1400" b="1" dirty="0">
                <a:latin typeface="Palatino Linotype" panose="0204050205050503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Tel/Fax: +55 11 3079-7926</a:t>
            </a:r>
            <a:endParaRPr lang="pt-BR" sz="1400" dirty="0">
              <a:latin typeface="Palatino Linotype" panose="0204050205050503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1400" b="1" dirty="0">
                <a:latin typeface="Palatino Linotype" panose="02040502050505030304" pitchFamily="18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www.moysespires.com.br</a:t>
            </a:r>
            <a:endParaRPr lang="pt-BR" sz="1400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6234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834791B25B8EE40A2153F85B9825D6B" ma:contentTypeVersion="14" ma:contentTypeDescription="Crie um novo documento." ma:contentTypeScope="" ma:versionID="4f675671e15aee565c0ebaf315d20bc6">
  <xsd:schema xmlns:xsd="http://www.w3.org/2001/XMLSchema" xmlns:xs="http://www.w3.org/2001/XMLSchema" xmlns:p="http://schemas.microsoft.com/office/2006/metadata/properties" xmlns:ns2="fa97fb8f-6adf-4e66-9d9e-694899b69741" xmlns:ns3="09cb668a-ae24-4e19-a119-770c503984ce" targetNamespace="http://schemas.microsoft.com/office/2006/metadata/properties" ma:root="true" ma:fieldsID="0a2d106c8a02931e910677cce7c01ac2" ns2:_="" ns3:_="">
    <xsd:import namespace="fa97fb8f-6adf-4e66-9d9e-694899b69741"/>
    <xsd:import namespace="09cb668a-ae24-4e19-a119-770c503984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97fb8f-6adf-4e66-9d9e-694899b697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Marcações de imagem" ma:readOnly="false" ma:fieldId="{5cf76f15-5ced-4ddc-b409-7134ff3c332f}" ma:taxonomyMulti="true" ma:sspId="4ec4d449-cc40-4ed3-840b-478290d670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b668a-ae24-4e19-a119-770c503984ce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031c481-d77f-4203-969f-c8f75da8634d}" ma:internalName="TaxCatchAll" ma:showField="CatchAllData" ma:web="09cb668a-ae24-4e19-a119-770c503984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F74E5D-2605-497D-B8D8-2D6D261EDC17}"/>
</file>

<file path=customXml/itemProps2.xml><?xml version="1.0" encoding="utf-8"?>
<ds:datastoreItem xmlns:ds="http://schemas.openxmlformats.org/officeDocument/2006/customXml" ds:itemID="{AE52BA57-BFD9-43E5-8DD7-DFC2C19E927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</TotalTime>
  <Words>510</Words>
  <Application>Microsoft Office PowerPoint</Application>
  <PresentationFormat>Widescreen</PresentationFormat>
  <Paragraphs>61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do Office</vt:lpstr>
      <vt:lpstr>04 de Agosto de 2022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Rafael Viana Rangel de Paula</dc:creator>
  <cp:keywords/>
  <dc:description/>
  <cp:lastModifiedBy>Mauricio Moyses</cp:lastModifiedBy>
  <cp:revision>336</cp:revision>
  <cp:lastPrinted>2019-04-04T18:44:09Z</cp:lastPrinted>
  <dcterms:created xsi:type="dcterms:W3CDTF">2014-04-03T08:03:03Z</dcterms:created>
  <dcterms:modified xsi:type="dcterms:W3CDTF">2022-08-04T18:12:05Z</dcterms:modified>
  <cp:category/>
</cp:coreProperties>
</file>