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3"/>
  </p:notesMasterIdLst>
  <p:sldIdLst>
    <p:sldId id="304" r:id="rId5"/>
    <p:sldId id="299" r:id="rId6"/>
    <p:sldId id="279" r:id="rId7"/>
    <p:sldId id="298" r:id="rId8"/>
    <p:sldId id="282" r:id="rId9"/>
    <p:sldId id="281" r:id="rId10"/>
    <p:sldId id="300" r:id="rId11"/>
    <p:sldId id="306" r:id="rId12"/>
    <p:sldId id="284" r:id="rId13"/>
    <p:sldId id="283" r:id="rId14"/>
    <p:sldId id="285" r:id="rId15"/>
    <p:sldId id="287" r:id="rId16"/>
    <p:sldId id="303" r:id="rId17"/>
    <p:sldId id="290" r:id="rId18"/>
    <p:sldId id="307" r:id="rId19"/>
    <p:sldId id="308" r:id="rId20"/>
    <p:sldId id="309" r:id="rId21"/>
    <p:sldId id="30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02CC5-D451-4B83-B9C9-D2A50ED66B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E90464-3748-4141-A61B-06FB515F6EA9}">
      <dgm:prSet/>
      <dgm:spPr/>
      <dgm:t>
        <a:bodyPr/>
        <a:lstStyle/>
        <a:p>
          <a:r>
            <a:rPr lang="pt-BR" b="1" dirty="0"/>
            <a:t>Distorções:</a:t>
          </a:r>
          <a:endParaRPr lang="en-US" dirty="0"/>
        </a:p>
      </dgm:t>
    </dgm:pt>
    <dgm:pt modelId="{036B58C3-CF6E-42D4-856E-8391930BC87D}" type="parTrans" cxnId="{E53339BD-7F20-4201-B3E8-F6972E1771F5}">
      <dgm:prSet/>
      <dgm:spPr/>
      <dgm:t>
        <a:bodyPr/>
        <a:lstStyle/>
        <a:p>
          <a:endParaRPr lang="en-US"/>
        </a:p>
      </dgm:t>
    </dgm:pt>
    <dgm:pt modelId="{CB621055-6BC5-4D3D-A468-4808442A91A5}" type="sibTrans" cxnId="{E53339BD-7F20-4201-B3E8-F6972E1771F5}">
      <dgm:prSet/>
      <dgm:spPr/>
      <dgm:t>
        <a:bodyPr/>
        <a:lstStyle/>
        <a:p>
          <a:endParaRPr lang="en-US"/>
        </a:p>
      </dgm:t>
    </dgm:pt>
    <dgm:pt modelId="{AB9E844D-BF51-4B63-B332-87D3A39C0198}">
      <dgm:prSet custT="1"/>
      <dgm:spPr/>
      <dgm:t>
        <a:bodyPr/>
        <a:lstStyle/>
        <a:p>
          <a:r>
            <a:rPr lang="pt-BR" sz="2400" dirty="0"/>
            <a:t>Ausência de Contabilização/Atualização de Saldo de </a:t>
          </a:r>
          <a:r>
            <a:rPr lang="pt-BR" sz="2400" i="1" dirty="0"/>
            <a:t>Ajustes de Perdas de Dívida Ativa</a:t>
          </a:r>
          <a:r>
            <a:rPr lang="pt-BR" sz="2400" dirty="0"/>
            <a:t>;</a:t>
          </a:r>
          <a:endParaRPr lang="en-US" sz="2400" dirty="0"/>
        </a:p>
      </dgm:t>
    </dgm:pt>
    <dgm:pt modelId="{8A57F1AE-0440-4B31-B648-3D92EBDE9371}" type="parTrans" cxnId="{A8DEE941-B2CF-401F-AF35-3AF5626D0A75}">
      <dgm:prSet/>
      <dgm:spPr/>
      <dgm:t>
        <a:bodyPr/>
        <a:lstStyle/>
        <a:p>
          <a:endParaRPr lang="en-US"/>
        </a:p>
      </dgm:t>
    </dgm:pt>
    <dgm:pt modelId="{AAC1CC82-7D96-430B-AE5C-C954E149DAEB}" type="sibTrans" cxnId="{A8DEE941-B2CF-401F-AF35-3AF5626D0A75}">
      <dgm:prSet/>
      <dgm:spPr/>
      <dgm:t>
        <a:bodyPr/>
        <a:lstStyle/>
        <a:p>
          <a:endParaRPr lang="en-US"/>
        </a:p>
      </dgm:t>
    </dgm:pt>
    <dgm:pt modelId="{C4D1B6CA-F26A-434F-9AAF-B7E6A8EE666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400" dirty="0"/>
            <a:t>Falta de baixa de valores já recebidos ou inexistentes;</a:t>
          </a:r>
        </a:p>
      </dgm:t>
    </dgm:pt>
    <dgm:pt modelId="{0310EBF2-8024-4A9D-AFFC-09842D660952}" type="parTrans" cxnId="{0080720E-1940-42A9-906F-7847890D4833}">
      <dgm:prSet/>
      <dgm:spPr/>
      <dgm:t>
        <a:bodyPr/>
        <a:lstStyle/>
        <a:p>
          <a:endParaRPr lang="pt-BR"/>
        </a:p>
      </dgm:t>
    </dgm:pt>
    <dgm:pt modelId="{493973AE-DC2F-4A1A-8E97-1F9AB92D9BA9}" type="sibTrans" cxnId="{0080720E-1940-42A9-906F-7847890D4833}">
      <dgm:prSet/>
      <dgm:spPr/>
      <dgm:t>
        <a:bodyPr/>
        <a:lstStyle/>
        <a:p>
          <a:endParaRPr lang="pt-BR"/>
        </a:p>
      </dgm:t>
    </dgm:pt>
    <dgm:pt modelId="{AFADD847-C1C2-490C-9BF5-3E2A6C58C93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400" dirty="0"/>
            <a:t>Divergências nos Créditos (Tributários) e Dívida Ativa (Tributária e Não Tributária) entre os valores apresentados nas demonstrações e nos seus documentos/relatórios de apoio;</a:t>
          </a:r>
        </a:p>
      </dgm:t>
    </dgm:pt>
    <dgm:pt modelId="{26412E80-D6DC-42A7-9BA4-04FFAB1156F3}" type="parTrans" cxnId="{1FECD2FD-571F-4B5F-8814-62A54F3D1FE7}">
      <dgm:prSet/>
      <dgm:spPr/>
      <dgm:t>
        <a:bodyPr/>
        <a:lstStyle/>
        <a:p>
          <a:endParaRPr lang="pt-BR"/>
        </a:p>
      </dgm:t>
    </dgm:pt>
    <dgm:pt modelId="{48FDCFA0-71BF-471C-A96B-31B8A5292665}" type="sibTrans" cxnId="{1FECD2FD-571F-4B5F-8814-62A54F3D1FE7}">
      <dgm:prSet/>
      <dgm:spPr/>
      <dgm:t>
        <a:bodyPr/>
        <a:lstStyle/>
        <a:p>
          <a:endParaRPr lang="pt-BR"/>
        </a:p>
      </dgm:t>
    </dgm:pt>
    <dgm:pt modelId="{D6C6BC5C-36AE-4415-8F13-9C308419C62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400" dirty="0"/>
            <a:t>Falta de critério para a </a:t>
          </a:r>
          <a:r>
            <a:rPr lang="pt-BR" sz="2400" u="none" dirty="0"/>
            <a:t>classificação</a:t>
          </a:r>
          <a:r>
            <a:rPr lang="pt-BR" sz="2400" dirty="0"/>
            <a:t> de Dívida Ativa entre Curto e Longo Prazo.</a:t>
          </a:r>
        </a:p>
      </dgm:t>
    </dgm:pt>
    <dgm:pt modelId="{517E1EBB-2914-4AE7-8696-D9297FF54DC7}" type="parTrans" cxnId="{FC591019-EDE5-4020-84A3-88BEF6E55B2E}">
      <dgm:prSet/>
      <dgm:spPr/>
      <dgm:t>
        <a:bodyPr/>
        <a:lstStyle/>
        <a:p>
          <a:endParaRPr lang="pt-BR"/>
        </a:p>
      </dgm:t>
    </dgm:pt>
    <dgm:pt modelId="{36684B73-23CB-4B46-B62B-993BC28B7128}" type="sibTrans" cxnId="{FC591019-EDE5-4020-84A3-88BEF6E55B2E}">
      <dgm:prSet/>
      <dgm:spPr/>
      <dgm:t>
        <a:bodyPr/>
        <a:lstStyle/>
        <a:p>
          <a:endParaRPr lang="pt-BR"/>
        </a:p>
      </dgm:t>
    </dgm:pt>
    <dgm:pt modelId="{336A7F01-2AE6-43B5-AEB9-F7A0D4915477}" type="pres">
      <dgm:prSet presAssocID="{EDF02CC5-D451-4B83-B9C9-D2A50ED66B59}" presName="linear" presStyleCnt="0">
        <dgm:presLayoutVars>
          <dgm:animLvl val="lvl"/>
          <dgm:resizeHandles val="exact"/>
        </dgm:presLayoutVars>
      </dgm:prSet>
      <dgm:spPr/>
    </dgm:pt>
    <dgm:pt modelId="{B9296966-9467-4314-B482-C5AED4E8118E}" type="pres">
      <dgm:prSet presAssocID="{34E90464-3748-4141-A61B-06FB515F6EA9}" presName="parentText" presStyleLbl="node1" presStyleIdx="0" presStyleCnt="1" custScaleY="46705">
        <dgm:presLayoutVars>
          <dgm:chMax val="0"/>
          <dgm:bulletEnabled val="1"/>
        </dgm:presLayoutVars>
      </dgm:prSet>
      <dgm:spPr/>
    </dgm:pt>
    <dgm:pt modelId="{FB0548F9-F575-497E-9D33-7D690C44B3BB}" type="pres">
      <dgm:prSet presAssocID="{34E90464-3748-4141-A61B-06FB515F6E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080720E-1940-42A9-906F-7847890D4833}" srcId="{34E90464-3748-4141-A61B-06FB515F6EA9}" destId="{C4D1B6CA-F26A-434F-9AAF-B7E6A8EE666B}" srcOrd="1" destOrd="0" parTransId="{0310EBF2-8024-4A9D-AFFC-09842D660952}" sibTransId="{493973AE-DC2F-4A1A-8E97-1F9AB92D9BA9}"/>
    <dgm:cxn modelId="{FC591019-EDE5-4020-84A3-88BEF6E55B2E}" srcId="{34E90464-3748-4141-A61B-06FB515F6EA9}" destId="{D6C6BC5C-36AE-4415-8F13-9C308419C626}" srcOrd="3" destOrd="0" parTransId="{517E1EBB-2914-4AE7-8696-D9297FF54DC7}" sibTransId="{36684B73-23CB-4B46-B62B-993BC28B7128}"/>
    <dgm:cxn modelId="{B57A682C-10D5-4859-A59D-3869E811B4B7}" type="presOf" srcId="{AB9E844D-BF51-4B63-B332-87D3A39C0198}" destId="{FB0548F9-F575-497E-9D33-7D690C44B3BB}" srcOrd="0" destOrd="0" presId="urn:microsoft.com/office/officeart/2005/8/layout/vList2"/>
    <dgm:cxn modelId="{A8DEE941-B2CF-401F-AF35-3AF5626D0A75}" srcId="{34E90464-3748-4141-A61B-06FB515F6EA9}" destId="{AB9E844D-BF51-4B63-B332-87D3A39C0198}" srcOrd="0" destOrd="0" parTransId="{8A57F1AE-0440-4B31-B648-3D92EBDE9371}" sibTransId="{AAC1CC82-7D96-430B-AE5C-C954E149DAEB}"/>
    <dgm:cxn modelId="{205F4262-CB64-4268-96E7-830A22032E73}" type="presOf" srcId="{AFADD847-C1C2-490C-9BF5-3E2A6C58C935}" destId="{FB0548F9-F575-497E-9D33-7D690C44B3BB}" srcOrd="0" destOrd="2" presId="urn:microsoft.com/office/officeart/2005/8/layout/vList2"/>
    <dgm:cxn modelId="{970B127B-BD4A-465D-8467-645B8ACCD281}" type="presOf" srcId="{C4D1B6CA-F26A-434F-9AAF-B7E6A8EE666B}" destId="{FB0548F9-F575-497E-9D33-7D690C44B3BB}" srcOrd="0" destOrd="1" presId="urn:microsoft.com/office/officeart/2005/8/layout/vList2"/>
    <dgm:cxn modelId="{755A1B8B-3A32-4FD7-A153-FA022AF8601F}" type="presOf" srcId="{EDF02CC5-D451-4B83-B9C9-D2A50ED66B59}" destId="{336A7F01-2AE6-43B5-AEB9-F7A0D4915477}" srcOrd="0" destOrd="0" presId="urn:microsoft.com/office/officeart/2005/8/layout/vList2"/>
    <dgm:cxn modelId="{40867DB1-49A8-46CF-BD03-F3767BA1A5E1}" type="presOf" srcId="{34E90464-3748-4141-A61B-06FB515F6EA9}" destId="{B9296966-9467-4314-B482-C5AED4E8118E}" srcOrd="0" destOrd="0" presId="urn:microsoft.com/office/officeart/2005/8/layout/vList2"/>
    <dgm:cxn modelId="{E53339BD-7F20-4201-B3E8-F6972E1771F5}" srcId="{EDF02CC5-D451-4B83-B9C9-D2A50ED66B59}" destId="{34E90464-3748-4141-A61B-06FB515F6EA9}" srcOrd="0" destOrd="0" parTransId="{036B58C3-CF6E-42D4-856E-8391930BC87D}" sibTransId="{CB621055-6BC5-4D3D-A468-4808442A91A5}"/>
    <dgm:cxn modelId="{B14909D5-1D5B-41CC-918E-A1732F34BA27}" type="presOf" srcId="{D6C6BC5C-36AE-4415-8F13-9C308419C626}" destId="{FB0548F9-F575-497E-9D33-7D690C44B3BB}" srcOrd="0" destOrd="3" presId="urn:microsoft.com/office/officeart/2005/8/layout/vList2"/>
    <dgm:cxn modelId="{1FECD2FD-571F-4B5F-8814-62A54F3D1FE7}" srcId="{34E90464-3748-4141-A61B-06FB515F6EA9}" destId="{AFADD847-C1C2-490C-9BF5-3E2A6C58C935}" srcOrd="2" destOrd="0" parTransId="{26412E80-D6DC-42A7-9BA4-04FFAB1156F3}" sibTransId="{48FDCFA0-71BF-471C-A96B-31B8A5292665}"/>
    <dgm:cxn modelId="{D49948DE-F0AB-4B5E-9115-0377230467B8}" type="presParOf" srcId="{336A7F01-2AE6-43B5-AEB9-F7A0D4915477}" destId="{B9296966-9467-4314-B482-C5AED4E8118E}" srcOrd="0" destOrd="0" presId="urn:microsoft.com/office/officeart/2005/8/layout/vList2"/>
    <dgm:cxn modelId="{28BD82F4-2ACD-49C3-A533-1E5EECD71EC8}" type="presParOf" srcId="{336A7F01-2AE6-43B5-AEB9-F7A0D4915477}" destId="{FB0548F9-F575-497E-9D33-7D690C44B3B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12F3D-AC61-4DD5-973B-771763B275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41360C-C3E0-4727-BF70-8B3B4C15699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/>
            <a:t>Boas práticas:</a:t>
          </a:r>
          <a:endParaRPr lang="en-US" dirty="0"/>
        </a:p>
      </dgm:t>
    </dgm:pt>
    <dgm:pt modelId="{30DE1457-29A1-4121-A230-6A1C99923389}" type="parTrans" cxnId="{6FEED37B-A644-4F8E-B9BA-80336BA98264}">
      <dgm:prSet/>
      <dgm:spPr/>
      <dgm:t>
        <a:bodyPr/>
        <a:lstStyle/>
        <a:p>
          <a:endParaRPr lang="en-US"/>
        </a:p>
      </dgm:t>
    </dgm:pt>
    <dgm:pt modelId="{E9053A80-0D07-4565-8252-A63C24CF2E27}" type="sibTrans" cxnId="{6FEED37B-A644-4F8E-B9BA-80336BA98264}">
      <dgm:prSet/>
      <dgm:spPr/>
      <dgm:t>
        <a:bodyPr/>
        <a:lstStyle/>
        <a:p>
          <a:endParaRPr lang="en-US"/>
        </a:p>
      </dgm:t>
    </dgm:pt>
    <dgm:pt modelId="{82C64241-C4C5-4752-8992-83ED94350341}">
      <dgm:prSet custT="1"/>
      <dgm:spPr/>
      <dgm:t>
        <a:bodyPr/>
        <a:lstStyle/>
        <a:p>
          <a:r>
            <a:rPr lang="en-US" sz="2000" kern="1200" dirty="0" err="1"/>
            <a:t>Elaboração</a:t>
          </a:r>
          <a:r>
            <a:rPr lang="en-US" sz="2000" kern="1200" dirty="0"/>
            <a:t> de </a:t>
          </a:r>
          <a:r>
            <a:rPr lang="en-US" sz="2000" kern="1200" dirty="0" err="1"/>
            <a:t>metodologias</a:t>
          </a:r>
          <a:r>
            <a:rPr lang="en-US" sz="2000" kern="1200" dirty="0"/>
            <a:t> e </a:t>
          </a:r>
          <a:r>
            <a:rPr lang="en-US" sz="2000" kern="1200" dirty="0" err="1"/>
            <a:t>divulgação</a:t>
          </a:r>
          <a:r>
            <a:rPr lang="en-US" sz="2000" kern="1200" dirty="0"/>
            <a:t> </a:t>
          </a:r>
          <a:r>
            <a:rPr lang="en-US" sz="2000" kern="1200" dirty="0" err="1"/>
            <a:t>destas</a:t>
          </a:r>
          <a:r>
            <a:rPr lang="en-US" sz="2000" kern="1200" dirty="0"/>
            <a:t> </a:t>
          </a:r>
          <a:r>
            <a:rPr lang="en-US" sz="2000" kern="1200" dirty="0" err="1"/>
            <a:t>em</a:t>
          </a:r>
          <a:r>
            <a:rPr lang="en-US" sz="2000" kern="1200" dirty="0"/>
            <a:t> </a:t>
          </a:r>
          <a:r>
            <a:rPr lang="en-US" sz="2000" kern="1200" dirty="0" err="1"/>
            <a:t>notas</a:t>
          </a:r>
          <a:r>
            <a:rPr lang="en-US" sz="2000" kern="1200" dirty="0"/>
            <a:t> </a:t>
          </a:r>
          <a:r>
            <a:rPr lang="en-US" sz="2000" kern="1200" dirty="0" err="1"/>
            <a:t>explicativas</a:t>
          </a:r>
          <a:r>
            <a:rPr lang="en-US" sz="2000" kern="1200" dirty="0"/>
            <a:t>: </a:t>
          </a:r>
          <a:r>
            <a:rPr lang="pt-BR" sz="2000" kern="1200" dirty="0"/>
            <a:t>Ajustes de Perdas e </a:t>
          </a:r>
          <a:r>
            <a:rPr lang="en-US" sz="2000" kern="1200" dirty="0" err="1"/>
            <a:t>Reclassificação</a:t>
          </a:r>
          <a:r>
            <a:rPr lang="en-US" sz="2000" kern="1200" dirty="0"/>
            <a:t> de </a:t>
          </a:r>
          <a:r>
            <a:rPr lang="en-US" sz="2000" kern="1200" dirty="0" err="1"/>
            <a:t>Dívida</a:t>
          </a:r>
          <a:r>
            <a:rPr lang="en-US" sz="2000" kern="1200" dirty="0"/>
            <a:t> Ativa para o </a:t>
          </a:r>
          <a:r>
            <a:rPr lang="en-US" sz="2000" kern="1200" dirty="0" err="1"/>
            <a:t>curto</a:t>
          </a:r>
          <a:r>
            <a:rPr lang="en-US" sz="2000" kern="1200" dirty="0"/>
            <a:t> </a:t>
          </a:r>
          <a:r>
            <a:rPr lang="en-US" sz="2000" kern="1200" dirty="0" err="1"/>
            <a:t>prazo</a:t>
          </a:r>
          <a:r>
            <a:rPr lang="en-US" sz="2000" kern="1200" dirty="0"/>
            <a:t>;</a:t>
          </a:r>
        </a:p>
      </dgm:t>
    </dgm:pt>
    <dgm:pt modelId="{F72BC1B8-BF74-4750-8729-CE58989C9054}" type="parTrans" cxnId="{FF7F51F1-E123-4E59-8C71-36973F46DF7C}">
      <dgm:prSet/>
      <dgm:spPr/>
      <dgm:t>
        <a:bodyPr/>
        <a:lstStyle/>
        <a:p>
          <a:endParaRPr lang="en-US"/>
        </a:p>
      </dgm:t>
    </dgm:pt>
    <dgm:pt modelId="{5B7833BE-AF8C-4CB4-B336-89D3B6F63C08}" type="sibTrans" cxnId="{FF7F51F1-E123-4E59-8C71-36973F46DF7C}">
      <dgm:prSet/>
      <dgm:spPr/>
      <dgm:t>
        <a:bodyPr/>
        <a:lstStyle/>
        <a:p>
          <a:endParaRPr lang="en-US"/>
        </a:p>
      </dgm:t>
    </dgm:pt>
    <dgm:pt modelId="{4E7E3B7D-34FE-483B-B021-3F772E3E06F1}">
      <dgm:prSet custT="1"/>
      <dgm:spPr/>
      <dgm:t>
        <a:bodyPr/>
        <a:lstStyle/>
        <a:p>
          <a:r>
            <a:rPr lang="pt-BR" sz="2700" b="1" dirty="0"/>
            <a:t>Onde estudar o assunto:</a:t>
          </a:r>
          <a:endParaRPr lang="en-US" sz="2700" dirty="0"/>
        </a:p>
      </dgm:t>
    </dgm:pt>
    <dgm:pt modelId="{66889D78-63C0-4850-AD77-46273EE471F6}" type="parTrans" cxnId="{E853C9FA-76B4-49BB-A309-5144FF684993}">
      <dgm:prSet/>
      <dgm:spPr/>
      <dgm:t>
        <a:bodyPr/>
        <a:lstStyle/>
        <a:p>
          <a:endParaRPr lang="en-US"/>
        </a:p>
      </dgm:t>
    </dgm:pt>
    <dgm:pt modelId="{9FB995F4-22D1-42DE-A58B-9B24FDA1464D}" type="sibTrans" cxnId="{E853C9FA-76B4-49BB-A309-5144FF684993}">
      <dgm:prSet/>
      <dgm:spPr/>
      <dgm:t>
        <a:bodyPr/>
        <a:lstStyle/>
        <a:p>
          <a:endParaRPr lang="en-US"/>
        </a:p>
      </dgm:t>
    </dgm:pt>
    <dgm:pt modelId="{23BE427F-55B1-42CD-B72C-B14A4E6A72E0}">
      <dgm:prSet custT="1"/>
      <dgm:spPr/>
      <dgm:t>
        <a:bodyPr/>
        <a:lstStyle/>
        <a:p>
          <a:r>
            <a:rPr lang="pt-BR" sz="2000" dirty="0"/>
            <a:t>MCASP (edição vigente).</a:t>
          </a:r>
          <a:endParaRPr lang="en-US" sz="2000" dirty="0"/>
        </a:p>
      </dgm:t>
    </dgm:pt>
    <dgm:pt modelId="{6052D7C0-7829-4A17-ABFC-22008DA7B591}" type="parTrans" cxnId="{4725843F-4AF1-4C11-84F3-1F4816A72038}">
      <dgm:prSet/>
      <dgm:spPr/>
      <dgm:t>
        <a:bodyPr/>
        <a:lstStyle/>
        <a:p>
          <a:endParaRPr lang="en-US"/>
        </a:p>
      </dgm:t>
    </dgm:pt>
    <dgm:pt modelId="{6249000F-0A68-423E-AB83-4189507D94AA}" type="sibTrans" cxnId="{4725843F-4AF1-4C11-84F3-1F4816A72038}">
      <dgm:prSet/>
      <dgm:spPr/>
      <dgm:t>
        <a:bodyPr/>
        <a:lstStyle/>
        <a:p>
          <a:endParaRPr lang="en-US"/>
        </a:p>
      </dgm:t>
    </dgm:pt>
    <dgm:pt modelId="{723DE0C3-B766-4459-8C48-8CB2DA640EA5}">
      <dgm:prSet custT="1"/>
      <dgm:spPr/>
      <dgm:t>
        <a:bodyPr/>
        <a:lstStyle/>
        <a:p>
          <a:pPr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000" kern="1200" dirty="0"/>
            <a:t>Relatórios de apoio </a:t>
          </a:r>
          <a:r>
            <a:rPr lang="pt-BR" sz="2000" i="1" kern="1200" dirty="0"/>
            <a:t>x</a:t>
          </a:r>
          <a:r>
            <a:rPr lang="pt-BR" sz="2000" kern="1200" dirty="0"/>
            <a:t> valores contabilizados;</a:t>
          </a:r>
          <a:endParaRPr lang="en-US" sz="2000" kern="1200" dirty="0"/>
        </a:p>
      </dgm:t>
    </dgm:pt>
    <dgm:pt modelId="{CD84A5B1-FA82-481A-97AC-E587223DDBD0}" type="parTrans" cxnId="{98DE273B-E25C-4167-B4D0-96A41DFD989B}">
      <dgm:prSet/>
      <dgm:spPr/>
      <dgm:t>
        <a:bodyPr/>
        <a:lstStyle/>
        <a:p>
          <a:endParaRPr lang="pt-BR"/>
        </a:p>
      </dgm:t>
    </dgm:pt>
    <dgm:pt modelId="{F969C699-BC49-4F3D-87B1-1965C01C0DE9}" type="sibTrans" cxnId="{98DE273B-E25C-4167-B4D0-96A41DFD989B}">
      <dgm:prSet/>
      <dgm:spPr/>
      <dgm:t>
        <a:bodyPr/>
        <a:lstStyle/>
        <a:p>
          <a:endParaRPr lang="pt-BR"/>
        </a:p>
      </dgm:t>
    </dgm:pt>
    <dgm:pt modelId="{942FA249-2B26-4DDE-B27F-122826C7E268}">
      <dgm:prSet custT="1"/>
      <dgm:spPr/>
      <dgm:t>
        <a:bodyPr/>
        <a:lstStyle/>
        <a:p>
          <a:pPr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Composição de contas contábeis sem mudança de saldos há vários períodos;</a:t>
          </a:r>
        </a:p>
      </dgm:t>
    </dgm:pt>
    <dgm:pt modelId="{651DD29C-5816-4C93-9352-656AB3B9FCB9}" type="parTrans" cxnId="{86DCB17E-0E79-4228-8053-E0AFA1AB3121}">
      <dgm:prSet/>
      <dgm:spPr/>
      <dgm:t>
        <a:bodyPr/>
        <a:lstStyle/>
        <a:p>
          <a:endParaRPr lang="pt-BR"/>
        </a:p>
      </dgm:t>
    </dgm:pt>
    <dgm:pt modelId="{53A48B19-7A7D-4C9F-9BD9-53A5FD1733A5}" type="sibTrans" cxnId="{86DCB17E-0E79-4228-8053-E0AFA1AB3121}">
      <dgm:prSet/>
      <dgm:spPr/>
      <dgm:t>
        <a:bodyPr/>
        <a:lstStyle/>
        <a:p>
          <a:endParaRPr lang="pt-BR"/>
        </a:p>
      </dgm:t>
    </dgm:pt>
    <dgm:pt modelId="{26E895B8-7EEB-48B3-A702-308BB21F009D}">
      <dgm:prSet custT="1"/>
      <dgm:spPr/>
      <dgm:t>
        <a:bodyPr/>
        <a:lstStyle/>
        <a:p>
          <a:r>
            <a:rPr lang="pt-BR" sz="2000" kern="1200" dirty="0"/>
            <a:t>Análise periódica dos(as):</a:t>
          </a:r>
          <a:endParaRPr lang="en-US" sz="2000" kern="1200" dirty="0"/>
        </a:p>
      </dgm:t>
    </dgm:pt>
    <dgm:pt modelId="{26A80C9E-4986-4DFF-9DBF-7B5534957273}" type="parTrans" cxnId="{A737D778-823A-4CA9-804F-E3B0CA915CCB}">
      <dgm:prSet/>
      <dgm:spPr/>
      <dgm:t>
        <a:bodyPr/>
        <a:lstStyle/>
        <a:p>
          <a:endParaRPr lang="pt-BR"/>
        </a:p>
      </dgm:t>
    </dgm:pt>
    <dgm:pt modelId="{73994259-322E-4381-B240-9C57FAD245E8}" type="sibTrans" cxnId="{A737D778-823A-4CA9-804F-E3B0CA915CCB}">
      <dgm:prSet/>
      <dgm:spPr/>
      <dgm:t>
        <a:bodyPr/>
        <a:lstStyle/>
        <a:p>
          <a:endParaRPr lang="pt-BR"/>
        </a:p>
      </dgm:t>
    </dgm:pt>
    <dgm:pt modelId="{E3860E00-ABE3-43B9-90C1-11CDAD337B0C}">
      <dgm:prSet custT="1"/>
      <dgm:spPr/>
      <dgm:t>
        <a:bodyPr/>
        <a:lstStyle/>
        <a:p>
          <a:pPr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Conferência da integração entre os setores, especialmente as áreas contábil, fiscal e procuradoria.</a:t>
          </a:r>
        </a:p>
      </dgm:t>
    </dgm:pt>
    <dgm:pt modelId="{4AE51516-E908-413F-A4A6-6C55C081B2DE}" type="parTrans" cxnId="{728E6821-0FF6-4BC1-ADD6-46EBFAF71099}">
      <dgm:prSet/>
      <dgm:spPr/>
      <dgm:t>
        <a:bodyPr/>
        <a:lstStyle/>
        <a:p>
          <a:endParaRPr lang="pt-BR"/>
        </a:p>
      </dgm:t>
    </dgm:pt>
    <dgm:pt modelId="{8A58A764-CB89-4307-97CE-503597EA60B5}" type="sibTrans" cxnId="{728E6821-0FF6-4BC1-ADD6-46EBFAF71099}">
      <dgm:prSet/>
      <dgm:spPr/>
      <dgm:t>
        <a:bodyPr/>
        <a:lstStyle/>
        <a:p>
          <a:endParaRPr lang="pt-BR"/>
        </a:p>
      </dgm:t>
    </dgm:pt>
    <dgm:pt modelId="{30FB13D7-6B15-4546-B698-D314D42D0A9B}" type="pres">
      <dgm:prSet presAssocID="{B6412F3D-AC61-4DD5-973B-771763B27503}" presName="linear" presStyleCnt="0">
        <dgm:presLayoutVars>
          <dgm:animLvl val="lvl"/>
          <dgm:resizeHandles val="exact"/>
        </dgm:presLayoutVars>
      </dgm:prSet>
      <dgm:spPr/>
    </dgm:pt>
    <dgm:pt modelId="{E0E87010-662A-46C9-A0B1-60D6CDD5F24F}" type="pres">
      <dgm:prSet presAssocID="{6141360C-C3E0-4727-BF70-8B3B4C15699D}" presName="parentText" presStyleLbl="node1" presStyleIdx="0" presStyleCnt="2" custScaleY="53588">
        <dgm:presLayoutVars>
          <dgm:chMax val="0"/>
          <dgm:bulletEnabled val="1"/>
        </dgm:presLayoutVars>
      </dgm:prSet>
      <dgm:spPr/>
    </dgm:pt>
    <dgm:pt modelId="{EB223AD7-7B51-43B2-88D4-6FC64CDEBEA5}" type="pres">
      <dgm:prSet presAssocID="{6141360C-C3E0-4727-BF70-8B3B4C15699D}" presName="childText" presStyleLbl="revTx" presStyleIdx="0" presStyleCnt="2">
        <dgm:presLayoutVars>
          <dgm:bulletEnabled val="1"/>
        </dgm:presLayoutVars>
      </dgm:prSet>
      <dgm:spPr/>
    </dgm:pt>
    <dgm:pt modelId="{C3B760BD-B6C1-4277-AA37-2465D3CC6FBB}" type="pres">
      <dgm:prSet presAssocID="{4E7E3B7D-34FE-483B-B021-3F772E3E06F1}" presName="parentText" presStyleLbl="node1" presStyleIdx="1" presStyleCnt="2" custScaleY="49950">
        <dgm:presLayoutVars>
          <dgm:chMax val="0"/>
          <dgm:bulletEnabled val="1"/>
        </dgm:presLayoutVars>
      </dgm:prSet>
      <dgm:spPr/>
    </dgm:pt>
    <dgm:pt modelId="{D708EBCD-4309-4450-9281-1CC49B1ECCA8}" type="pres">
      <dgm:prSet presAssocID="{4E7E3B7D-34FE-483B-B021-3F772E3E06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8E6821-0FF6-4BC1-ADD6-46EBFAF71099}" srcId="{26E895B8-7EEB-48B3-A702-308BB21F009D}" destId="{E3860E00-ABE3-43B9-90C1-11CDAD337B0C}" srcOrd="2" destOrd="0" parTransId="{4AE51516-E908-413F-A4A6-6C55C081B2DE}" sibTransId="{8A58A764-CB89-4307-97CE-503597EA60B5}"/>
    <dgm:cxn modelId="{C596E329-F778-4F4F-AC45-CB941DDA7641}" type="presOf" srcId="{82C64241-C4C5-4752-8992-83ED94350341}" destId="{EB223AD7-7B51-43B2-88D4-6FC64CDEBEA5}" srcOrd="0" destOrd="0" presId="urn:microsoft.com/office/officeart/2005/8/layout/vList2"/>
    <dgm:cxn modelId="{C216362A-FAF0-4BA6-92BE-76FFAFB8844C}" type="presOf" srcId="{4E7E3B7D-34FE-483B-B021-3F772E3E06F1}" destId="{C3B760BD-B6C1-4277-AA37-2465D3CC6FBB}" srcOrd="0" destOrd="0" presId="urn:microsoft.com/office/officeart/2005/8/layout/vList2"/>
    <dgm:cxn modelId="{98DE273B-E25C-4167-B4D0-96A41DFD989B}" srcId="{26E895B8-7EEB-48B3-A702-308BB21F009D}" destId="{723DE0C3-B766-4459-8C48-8CB2DA640EA5}" srcOrd="0" destOrd="0" parTransId="{CD84A5B1-FA82-481A-97AC-E587223DDBD0}" sibTransId="{F969C699-BC49-4F3D-87B1-1965C01C0DE9}"/>
    <dgm:cxn modelId="{4725843F-4AF1-4C11-84F3-1F4816A72038}" srcId="{4E7E3B7D-34FE-483B-B021-3F772E3E06F1}" destId="{23BE427F-55B1-42CD-B72C-B14A4E6A72E0}" srcOrd="0" destOrd="0" parTransId="{6052D7C0-7829-4A17-ABFC-22008DA7B591}" sibTransId="{6249000F-0A68-423E-AB83-4189507D94AA}"/>
    <dgm:cxn modelId="{14C25F62-6BD7-42FF-95D5-0E19C08CE9A6}" type="presOf" srcId="{26E895B8-7EEB-48B3-A702-308BB21F009D}" destId="{EB223AD7-7B51-43B2-88D4-6FC64CDEBEA5}" srcOrd="0" destOrd="1" presId="urn:microsoft.com/office/officeart/2005/8/layout/vList2"/>
    <dgm:cxn modelId="{A737D778-823A-4CA9-804F-E3B0CA915CCB}" srcId="{6141360C-C3E0-4727-BF70-8B3B4C15699D}" destId="{26E895B8-7EEB-48B3-A702-308BB21F009D}" srcOrd="1" destOrd="0" parTransId="{26A80C9E-4986-4DFF-9DBF-7B5534957273}" sibTransId="{73994259-322E-4381-B240-9C57FAD245E8}"/>
    <dgm:cxn modelId="{6FEED37B-A644-4F8E-B9BA-80336BA98264}" srcId="{B6412F3D-AC61-4DD5-973B-771763B27503}" destId="{6141360C-C3E0-4727-BF70-8B3B4C15699D}" srcOrd="0" destOrd="0" parTransId="{30DE1457-29A1-4121-A230-6A1C99923389}" sibTransId="{E9053A80-0D07-4565-8252-A63C24CF2E27}"/>
    <dgm:cxn modelId="{86DCB17E-0E79-4228-8053-E0AFA1AB3121}" srcId="{26E895B8-7EEB-48B3-A702-308BB21F009D}" destId="{942FA249-2B26-4DDE-B27F-122826C7E268}" srcOrd="1" destOrd="0" parTransId="{651DD29C-5816-4C93-9352-656AB3B9FCB9}" sibTransId="{53A48B19-7A7D-4C9F-9BD9-53A5FD1733A5}"/>
    <dgm:cxn modelId="{B75ECB8A-391B-47F9-825B-3BB6B125DBE3}" type="presOf" srcId="{23BE427F-55B1-42CD-B72C-B14A4E6A72E0}" destId="{D708EBCD-4309-4450-9281-1CC49B1ECCA8}" srcOrd="0" destOrd="0" presId="urn:microsoft.com/office/officeart/2005/8/layout/vList2"/>
    <dgm:cxn modelId="{3A8EC3C8-43BE-42FE-9FCE-519DCFDD6F2D}" type="presOf" srcId="{6141360C-C3E0-4727-BF70-8B3B4C15699D}" destId="{E0E87010-662A-46C9-A0B1-60D6CDD5F24F}" srcOrd="0" destOrd="0" presId="urn:microsoft.com/office/officeart/2005/8/layout/vList2"/>
    <dgm:cxn modelId="{7341C9D7-3CC5-4DF9-8278-4424E2049535}" type="presOf" srcId="{B6412F3D-AC61-4DD5-973B-771763B27503}" destId="{30FB13D7-6B15-4546-B698-D314D42D0A9B}" srcOrd="0" destOrd="0" presId="urn:microsoft.com/office/officeart/2005/8/layout/vList2"/>
    <dgm:cxn modelId="{40290FDE-43ED-42F8-B522-395F8BEE647E}" type="presOf" srcId="{723DE0C3-B766-4459-8C48-8CB2DA640EA5}" destId="{EB223AD7-7B51-43B2-88D4-6FC64CDEBEA5}" srcOrd="0" destOrd="2" presId="urn:microsoft.com/office/officeart/2005/8/layout/vList2"/>
    <dgm:cxn modelId="{2C3F64EC-9283-43B8-A8B4-2D4328F0AD22}" type="presOf" srcId="{942FA249-2B26-4DDE-B27F-122826C7E268}" destId="{EB223AD7-7B51-43B2-88D4-6FC64CDEBEA5}" srcOrd="0" destOrd="3" presId="urn:microsoft.com/office/officeart/2005/8/layout/vList2"/>
    <dgm:cxn modelId="{32D14EEF-8FAC-4FB0-8974-2815B66C48D9}" type="presOf" srcId="{E3860E00-ABE3-43B9-90C1-11CDAD337B0C}" destId="{EB223AD7-7B51-43B2-88D4-6FC64CDEBEA5}" srcOrd="0" destOrd="4" presId="urn:microsoft.com/office/officeart/2005/8/layout/vList2"/>
    <dgm:cxn modelId="{FF7F51F1-E123-4E59-8C71-36973F46DF7C}" srcId="{6141360C-C3E0-4727-BF70-8B3B4C15699D}" destId="{82C64241-C4C5-4752-8992-83ED94350341}" srcOrd="0" destOrd="0" parTransId="{F72BC1B8-BF74-4750-8729-CE58989C9054}" sibTransId="{5B7833BE-AF8C-4CB4-B336-89D3B6F63C08}"/>
    <dgm:cxn modelId="{E853C9FA-76B4-49BB-A309-5144FF684993}" srcId="{B6412F3D-AC61-4DD5-973B-771763B27503}" destId="{4E7E3B7D-34FE-483B-B021-3F772E3E06F1}" srcOrd="1" destOrd="0" parTransId="{66889D78-63C0-4850-AD77-46273EE471F6}" sibTransId="{9FB995F4-22D1-42DE-A58B-9B24FDA1464D}"/>
    <dgm:cxn modelId="{FD0390EC-64E7-4369-BC55-DFFA8B4AD7C3}" type="presParOf" srcId="{30FB13D7-6B15-4546-B698-D314D42D0A9B}" destId="{E0E87010-662A-46C9-A0B1-60D6CDD5F24F}" srcOrd="0" destOrd="0" presId="urn:microsoft.com/office/officeart/2005/8/layout/vList2"/>
    <dgm:cxn modelId="{497EDEE4-272B-44BF-AEA3-934F9409FE57}" type="presParOf" srcId="{30FB13D7-6B15-4546-B698-D314D42D0A9B}" destId="{EB223AD7-7B51-43B2-88D4-6FC64CDEBEA5}" srcOrd="1" destOrd="0" presId="urn:microsoft.com/office/officeart/2005/8/layout/vList2"/>
    <dgm:cxn modelId="{90F50BA6-3DC0-4F3A-B240-6D1786FCB23D}" type="presParOf" srcId="{30FB13D7-6B15-4546-B698-D314D42D0A9B}" destId="{C3B760BD-B6C1-4277-AA37-2465D3CC6FBB}" srcOrd="2" destOrd="0" presId="urn:microsoft.com/office/officeart/2005/8/layout/vList2"/>
    <dgm:cxn modelId="{7211C59A-4EF3-4A85-A7BD-084C23740244}" type="presParOf" srcId="{30FB13D7-6B15-4546-B698-D314D42D0A9B}" destId="{D708EBCD-4309-4450-9281-1CC49B1ECC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E87E2-31AE-451F-9940-53BCD42851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1AED6C-8840-4A65-892E-5638FA944B42}">
      <dgm:prSet/>
      <dgm:spPr/>
      <dgm:t>
        <a:bodyPr/>
        <a:lstStyle/>
        <a:p>
          <a:r>
            <a:rPr lang="pt-BR" b="1" dirty="0"/>
            <a:t>Distorções:</a:t>
          </a:r>
          <a:endParaRPr lang="en-US" dirty="0"/>
        </a:p>
      </dgm:t>
    </dgm:pt>
    <dgm:pt modelId="{487F82BE-F9EB-44A7-92C5-D9E3C13528FC}" type="parTrans" cxnId="{2C733938-EAA2-4080-B5A5-DD424B5F45B0}">
      <dgm:prSet/>
      <dgm:spPr/>
      <dgm:t>
        <a:bodyPr/>
        <a:lstStyle/>
        <a:p>
          <a:endParaRPr lang="en-US"/>
        </a:p>
      </dgm:t>
    </dgm:pt>
    <dgm:pt modelId="{EF9507B5-5A4E-4A11-958D-A2428AF2B748}" type="sibTrans" cxnId="{2C733938-EAA2-4080-B5A5-DD424B5F45B0}">
      <dgm:prSet/>
      <dgm:spPr/>
      <dgm:t>
        <a:bodyPr/>
        <a:lstStyle/>
        <a:p>
          <a:endParaRPr lang="en-US"/>
        </a:p>
      </dgm:t>
    </dgm:pt>
    <dgm:pt modelId="{F479F008-4933-4C51-8BD4-579F37614302}">
      <dgm:prSet/>
      <dgm:spPr/>
      <dgm:t>
        <a:bodyPr/>
        <a:lstStyle/>
        <a:p>
          <a:r>
            <a:rPr lang="pt-BR" dirty="0"/>
            <a:t>Falhas na mensuração, reavaliação e depreciação dos bens;</a:t>
          </a:r>
          <a:endParaRPr lang="en-US" dirty="0"/>
        </a:p>
      </dgm:t>
    </dgm:pt>
    <dgm:pt modelId="{F738406B-8755-4E87-9FAE-AD4D7A6C35A1}" type="parTrans" cxnId="{F18BA9C0-30D7-404C-90A0-FC6350FEDE8E}">
      <dgm:prSet/>
      <dgm:spPr/>
      <dgm:t>
        <a:bodyPr/>
        <a:lstStyle/>
        <a:p>
          <a:endParaRPr lang="en-US"/>
        </a:p>
      </dgm:t>
    </dgm:pt>
    <dgm:pt modelId="{1DDBF09A-97F2-49F3-A809-FAFDF8A59B02}" type="sibTrans" cxnId="{F18BA9C0-30D7-404C-90A0-FC6350FEDE8E}">
      <dgm:prSet/>
      <dgm:spPr/>
      <dgm:t>
        <a:bodyPr/>
        <a:lstStyle/>
        <a:p>
          <a:endParaRPr lang="en-US"/>
        </a:p>
      </dgm:t>
    </dgm:pt>
    <dgm:pt modelId="{85F6B53F-963E-4A03-B4E7-7A155B500BB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Ausência de inventário físico e conciliação contábil;</a:t>
          </a:r>
          <a:endParaRPr lang="en-US" dirty="0"/>
        </a:p>
      </dgm:t>
    </dgm:pt>
    <dgm:pt modelId="{8F4DECCC-7A40-4ED0-AE36-3F4031258893}" type="parTrans" cxnId="{861DA942-CEA2-4A94-95B4-DFC22CCFD9C5}">
      <dgm:prSet/>
      <dgm:spPr/>
      <dgm:t>
        <a:bodyPr/>
        <a:lstStyle/>
        <a:p>
          <a:endParaRPr lang="pt-BR"/>
        </a:p>
      </dgm:t>
    </dgm:pt>
    <dgm:pt modelId="{C39D8A6D-74DE-451F-9D6F-72E64A3B0858}" type="sibTrans" cxnId="{861DA942-CEA2-4A94-95B4-DFC22CCFD9C5}">
      <dgm:prSet/>
      <dgm:spPr/>
      <dgm:t>
        <a:bodyPr/>
        <a:lstStyle/>
        <a:p>
          <a:endParaRPr lang="pt-BR"/>
        </a:p>
      </dgm:t>
    </dgm:pt>
    <dgm:pt modelId="{9AECF34B-2319-45F3-A73F-C3C2D5324FF8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Reconhecimento, baixa e alienação inadequada de bens;</a:t>
          </a:r>
        </a:p>
      </dgm:t>
    </dgm:pt>
    <dgm:pt modelId="{0345EE74-26D9-4E49-8E29-8AA2D93AB961}" type="parTrans" cxnId="{F9792AD5-3655-46BA-AB84-C09F55034DA8}">
      <dgm:prSet/>
      <dgm:spPr/>
      <dgm:t>
        <a:bodyPr/>
        <a:lstStyle/>
        <a:p>
          <a:endParaRPr lang="pt-BR"/>
        </a:p>
      </dgm:t>
    </dgm:pt>
    <dgm:pt modelId="{CF2D73ED-FB3B-49E5-BCFB-B7A7F45ED774}" type="sibTrans" cxnId="{F9792AD5-3655-46BA-AB84-C09F55034DA8}">
      <dgm:prSet/>
      <dgm:spPr/>
      <dgm:t>
        <a:bodyPr/>
        <a:lstStyle/>
        <a:p>
          <a:endParaRPr lang="pt-BR"/>
        </a:p>
      </dgm:t>
    </dgm:pt>
    <dgm:pt modelId="{A2D30E50-D01F-431D-99E1-D474935460B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Controle ineficiente de obras em andamento;</a:t>
          </a:r>
        </a:p>
      </dgm:t>
    </dgm:pt>
    <dgm:pt modelId="{9407B367-9FC3-4684-B722-560073020A8E}" type="parTrans" cxnId="{4611DE66-80D3-4CFC-BC99-BF59426C9A60}">
      <dgm:prSet/>
      <dgm:spPr/>
      <dgm:t>
        <a:bodyPr/>
        <a:lstStyle/>
        <a:p>
          <a:endParaRPr lang="pt-BR"/>
        </a:p>
      </dgm:t>
    </dgm:pt>
    <dgm:pt modelId="{ABD83713-55A6-4CCB-BA0C-53CFD8C0E5DA}" type="sibTrans" cxnId="{4611DE66-80D3-4CFC-BC99-BF59426C9A60}">
      <dgm:prSet/>
      <dgm:spPr/>
      <dgm:t>
        <a:bodyPr/>
        <a:lstStyle/>
        <a:p>
          <a:endParaRPr lang="pt-BR"/>
        </a:p>
      </dgm:t>
    </dgm:pt>
    <dgm:pt modelId="{D14CF56C-02A1-45AB-85C1-09148C71375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Não divulgação das políticas contábeis utilizadas para mensuração, depreciação e reavaliação dos bens.</a:t>
          </a:r>
        </a:p>
      </dgm:t>
    </dgm:pt>
    <dgm:pt modelId="{EDBF0BA8-332A-4041-ABE7-7D86BDCA6419}" type="parTrans" cxnId="{1F624574-5B1A-4EF1-A6BF-D6F7E3972D32}">
      <dgm:prSet/>
      <dgm:spPr/>
      <dgm:t>
        <a:bodyPr/>
        <a:lstStyle/>
        <a:p>
          <a:endParaRPr lang="pt-BR"/>
        </a:p>
      </dgm:t>
    </dgm:pt>
    <dgm:pt modelId="{3BE0BF6D-9AD1-4763-B71E-BE5920EFCC34}" type="sibTrans" cxnId="{1F624574-5B1A-4EF1-A6BF-D6F7E3972D32}">
      <dgm:prSet/>
      <dgm:spPr/>
      <dgm:t>
        <a:bodyPr/>
        <a:lstStyle/>
        <a:p>
          <a:endParaRPr lang="pt-BR"/>
        </a:p>
      </dgm:t>
    </dgm:pt>
    <dgm:pt modelId="{3C9CAC1E-EE81-478D-9800-3C587A58A4A3}" type="pres">
      <dgm:prSet presAssocID="{58BE87E2-31AE-451F-9940-53BCD42851C5}" presName="linear" presStyleCnt="0">
        <dgm:presLayoutVars>
          <dgm:animLvl val="lvl"/>
          <dgm:resizeHandles val="exact"/>
        </dgm:presLayoutVars>
      </dgm:prSet>
      <dgm:spPr/>
    </dgm:pt>
    <dgm:pt modelId="{8CF78ECC-18C9-4C07-800B-5FDA6A96BBC6}" type="pres">
      <dgm:prSet presAssocID="{251AED6C-8840-4A65-892E-5638FA944B4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EE44CC-DAC7-4931-9B4F-EBD9341C3A7D}" type="pres">
      <dgm:prSet presAssocID="{251AED6C-8840-4A65-892E-5638FA944B4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733938-EAA2-4080-B5A5-DD424B5F45B0}" srcId="{58BE87E2-31AE-451F-9940-53BCD42851C5}" destId="{251AED6C-8840-4A65-892E-5638FA944B42}" srcOrd="0" destOrd="0" parTransId="{487F82BE-F9EB-44A7-92C5-D9E3C13528FC}" sibTransId="{EF9507B5-5A4E-4A11-958D-A2428AF2B748}"/>
    <dgm:cxn modelId="{7EBCFA3B-E01E-478A-BFDE-289CE5BE4FDB}" type="presOf" srcId="{251AED6C-8840-4A65-892E-5638FA944B42}" destId="{8CF78ECC-18C9-4C07-800B-5FDA6A96BBC6}" srcOrd="0" destOrd="0" presId="urn:microsoft.com/office/officeart/2005/8/layout/vList2"/>
    <dgm:cxn modelId="{861DA942-CEA2-4A94-95B4-DFC22CCFD9C5}" srcId="{251AED6C-8840-4A65-892E-5638FA944B42}" destId="{85F6B53F-963E-4A03-B4E7-7A155B500BB1}" srcOrd="1" destOrd="0" parTransId="{8F4DECCC-7A40-4ED0-AE36-3F4031258893}" sibTransId="{C39D8A6D-74DE-451F-9D6F-72E64A3B0858}"/>
    <dgm:cxn modelId="{DDE0C366-7FE8-4DA5-8E20-F4F7CECAAE37}" type="presOf" srcId="{85F6B53F-963E-4A03-B4E7-7A155B500BB1}" destId="{1AEE44CC-DAC7-4931-9B4F-EBD9341C3A7D}" srcOrd="0" destOrd="1" presId="urn:microsoft.com/office/officeart/2005/8/layout/vList2"/>
    <dgm:cxn modelId="{4611DE66-80D3-4CFC-BC99-BF59426C9A60}" srcId="{251AED6C-8840-4A65-892E-5638FA944B42}" destId="{A2D30E50-D01F-431D-99E1-D474935460B3}" srcOrd="3" destOrd="0" parTransId="{9407B367-9FC3-4684-B722-560073020A8E}" sibTransId="{ABD83713-55A6-4CCB-BA0C-53CFD8C0E5DA}"/>
    <dgm:cxn modelId="{1F624574-5B1A-4EF1-A6BF-D6F7E3972D32}" srcId="{251AED6C-8840-4A65-892E-5638FA944B42}" destId="{D14CF56C-02A1-45AB-85C1-09148C71375F}" srcOrd="4" destOrd="0" parTransId="{EDBF0BA8-332A-4041-ABE7-7D86BDCA6419}" sibTransId="{3BE0BF6D-9AD1-4763-B71E-BE5920EFCC34}"/>
    <dgm:cxn modelId="{D244FA7A-A441-46A9-9BE5-0AD823D79CC0}" type="presOf" srcId="{58BE87E2-31AE-451F-9940-53BCD42851C5}" destId="{3C9CAC1E-EE81-478D-9800-3C587A58A4A3}" srcOrd="0" destOrd="0" presId="urn:microsoft.com/office/officeart/2005/8/layout/vList2"/>
    <dgm:cxn modelId="{F18BA9C0-30D7-404C-90A0-FC6350FEDE8E}" srcId="{251AED6C-8840-4A65-892E-5638FA944B42}" destId="{F479F008-4933-4C51-8BD4-579F37614302}" srcOrd="0" destOrd="0" parTransId="{F738406B-8755-4E87-9FAE-AD4D7A6C35A1}" sibTransId="{1DDBF09A-97F2-49F3-A809-FAFDF8A59B02}"/>
    <dgm:cxn modelId="{FE38DCC6-3A99-4E38-A7AE-2E87863FB521}" type="presOf" srcId="{9AECF34B-2319-45F3-A73F-C3C2D5324FF8}" destId="{1AEE44CC-DAC7-4931-9B4F-EBD9341C3A7D}" srcOrd="0" destOrd="2" presId="urn:microsoft.com/office/officeart/2005/8/layout/vList2"/>
    <dgm:cxn modelId="{F9792AD5-3655-46BA-AB84-C09F55034DA8}" srcId="{251AED6C-8840-4A65-892E-5638FA944B42}" destId="{9AECF34B-2319-45F3-A73F-C3C2D5324FF8}" srcOrd="2" destOrd="0" parTransId="{0345EE74-26D9-4E49-8E29-8AA2D93AB961}" sibTransId="{CF2D73ED-FB3B-49E5-BCFB-B7A7F45ED774}"/>
    <dgm:cxn modelId="{B5AA7ED9-17DE-437C-BDC3-BB0C6A251C48}" type="presOf" srcId="{D14CF56C-02A1-45AB-85C1-09148C71375F}" destId="{1AEE44CC-DAC7-4931-9B4F-EBD9341C3A7D}" srcOrd="0" destOrd="4" presId="urn:microsoft.com/office/officeart/2005/8/layout/vList2"/>
    <dgm:cxn modelId="{0263CFE3-DA5C-49F6-BB7E-5C7942DCA266}" type="presOf" srcId="{F479F008-4933-4C51-8BD4-579F37614302}" destId="{1AEE44CC-DAC7-4931-9B4F-EBD9341C3A7D}" srcOrd="0" destOrd="0" presId="urn:microsoft.com/office/officeart/2005/8/layout/vList2"/>
    <dgm:cxn modelId="{ACA8C7FD-01A1-4F11-A0D9-A33A2C4A193E}" type="presOf" srcId="{A2D30E50-D01F-431D-99E1-D474935460B3}" destId="{1AEE44CC-DAC7-4931-9B4F-EBD9341C3A7D}" srcOrd="0" destOrd="3" presId="urn:microsoft.com/office/officeart/2005/8/layout/vList2"/>
    <dgm:cxn modelId="{A95F885E-11B9-450D-A701-87325F19FF0C}" type="presParOf" srcId="{3C9CAC1E-EE81-478D-9800-3C587A58A4A3}" destId="{8CF78ECC-18C9-4C07-800B-5FDA6A96BBC6}" srcOrd="0" destOrd="0" presId="urn:microsoft.com/office/officeart/2005/8/layout/vList2"/>
    <dgm:cxn modelId="{3C6FDBC3-A7CF-4396-8BDC-8E6B95F95970}" type="presParOf" srcId="{3C9CAC1E-EE81-478D-9800-3C587A58A4A3}" destId="{1AEE44CC-DAC7-4931-9B4F-EBD9341C3A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12F3D-AC61-4DD5-973B-771763B275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41360C-C3E0-4727-BF70-8B3B4C15699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/>
            <a:t>Boas práticas:</a:t>
          </a:r>
          <a:endParaRPr lang="en-US" dirty="0"/>
        </a:p>
      </dgm:t>
    </dgm:pt>
    <dgm:pt modelId="{30DE1457-29A1-4121-A230-6A1C99923389}" type="parTrans" cxnId="{6FEED37B-A644-4F8E-B9BA-80336BA98264}">
      <dgm:prSet/>
      <dgm:spPr/>
      <dgm:t>
        <a:bodyPr/>
        <a:lstStyle/>
        <a:p>
          <a:endParaRPr lang="en-US"/>
        </a:p>
      </dgm:t>
    </dgm:pt>
    <dgm:pt modelId="{E9053A80-0D07-4565-8252-A63C24CF2E27}" type="sibTrans" cxnId="{6FEED37B-A644-4F8E-B9BA-80336BA98264}">
      <dgm:prSet/>
      <dgm:spPr/>
      <dgm:t>
        <a:bodyPr/>
        <a:lstStyle/>
        <a:p>
          <a:endParaRPr lang="en-US"/>
        </a:p>
      </dgm:t>
    </dgm:pt>
    <dgm:pt modelId="{82C64241-C4C5-4752-8992-83ED94350341}">
      <dgm:prSet custT="1"/>
      <dgm:spPr/>
      <dgm:t>
        <a:bodyPr/>
        <a:lstStyle/>
        <a:p>
          <a:r>
            <a:rPr lang="pt-BR" sz="2000" kern="1200" dirty="0"/>
            <a:t>Realização e atualização periódica do inventário patrimonial, </a:t>
          </a:r>
          <a:r>
            <a:rPr lang="pt-BR" sz="2000" u="sng" kern="1200" dirty="0"/>
            <a:t>conciliados com os registros contábeis</a:t>
          </a:r>
          <a:r>
            <a:rPr lang="pt-BR" sz="2000" kern="1200" dirty="0"/>
            <a:t>;</a:t>
          </a:r>
          <a:endParaRPr lang="en-US" sz="2000" kern="1200" dirty="0"/>
        </a:p>
      </dgm:t>
    </dgm:pt>
    <dgm:pt modelId="{F72BC1B8-BF74-4750-8729-CE58989C9054}" type="parTrans" cxnId="{FF7F51F1-E123-4E59-8C71-36973F46DF7C}">
      <dgm:prSet/>
      <dgm:spPr/>
      <dgm:t>
        <a:bodyPr/>
        <a:lstStyle/>
        <a:p>
          <a:endParaRPr lang="en-US"/>
        </a:p>
      </dgm:t>
    </dgm:pt>
    <dgm:pt modelId="{5B7833BE-AF8C-4CB4-B336-89D3B6F63C08}" type="sibTrans" cxnId="{FF7F51F1-E123-4E59-8C71-36973F46DF7C}">
      <dgm:prSet/>
      <dgm:spPr/>
      <dgm:t>
        <a:bodyPr/>
        <a:lstStyle/>
        <a:p>
          <a:endParaRPr lang="en-US"/>
        </a:p>
      </dgm:t>
    </dgm:pt>
    <dgm:pt modelId="{4E7E3B7D-34FE-483B-B021-3F772E3E06F1}">
      <dgm:prSet custT="1"/>
      <dgm:spPr/>
      <dgm:t>
        <a:bodyPr/>
        <a:lstStyle/>
        <a:p>
          <a:r>
            <a:rPr lang="pt-BR" sz="3200" b="1" dirty="0"/>
            <a:t>Onde estudar o assunto:</a:t>
          </a:r>
          <a:endParaRPr lang="en-US" sz="3200" dirty="0"/>
        </a:p>
      </dgm:t>
    </dgm:pt>
    <dgm:pt modelId="{66889D78-63C0-4850-AD77-46273EE471F6}" type="parTrans" cxnId="{E853C9FA-76B4-49BB-A309-5144FF684993}">
      <dgm:prSet/>
      <dgm:spPr/>
      <dgm:t>
        <a:bodyPr/>
        <a:lstStyle/>
        <a:p>
          <a:endParaRPr lang="en-US"/>
        </a:p>
      </dgm:t>
    </dgm:pt>
    <dgm:pt modelId="{9FB995F4-22D1-42DE-A58B-9B24FDA1464D}" type="sibTrans" cxnId="{E853C9FA-76B4-49BB-A309-5144FF684993}">
      <dgm:prSet/>
      <dgm:spPr/>
      <dgm:t>
        <a:bodyPr/>
        <a:lstStyle/>
        <a:p>
          <a:endParaRPr lang="en-US"/>
        </a:p>
      </dgm:t>
    </dgm:pt>
    <dgm:pt modelId="{23BE427F-55B1-42CD-B72C-B14A4E6A72E0}">
      <dgm:prSet custT="1"/>
      <dgm:spPr/>
      <dgm:t>
        <a:bodyPr/>
        <a:lstStyle/>
        <a:p>
          <a:r>
            <a:rPr lang="en-US" sz="2000" dirty="0"/>
            <a:t>NBC TSP 07 – </a:t>
          </a:r>
          <a:r>
            <a:rPr lang="en-US" sz="2000" dirty="0" err="1"/>
            <a:t>Ativo</a:t>
          </a:r>
          <a:r>
            <a:rPr lang="en-US" sz="2000" dirty="0"/>
            <a:t> </a:t>
          </a:r>
          <a:r>
            <a:rPr lang="en-US" sz="2000" dirty="0" err="1"/>
            <a:t>Imobilizado</a:t>
          </a:r>
          <a:endParaRPr lang="en-US" sz="2000" dirty="0"/>
        </a:p>
      </dgm:t>
    </dgm:pt>
    <dgm:pt modelId="{6052D7C0-7829-4A17-ABFC-22008DA7B591}" type="parTrans" cxnId="{4725843F-4AF1-4C11-84F3-1F4816A72038}">
      <dgm:prSet/>
      <dgm:spPr/>
      <dgm:t>
        <a:bodyPr/>
        <a:lstStyle/>
        <a:p>
          <a:endParaRPr lang="en-US"/>
        </a:p>
      </dgm:t>
    </dgm:pt>
    <dgm:pt modelId="{6249000F-0A68-423E-AB83-4189507D94AA}" type="sibTrans" cxnId="{4725843F-4AF1-4C11-84F3-1F4816A72038}">
      <dgm:prSet/>
      <dgm:spPr/>
      <dgm:t>
        <a:bodyPr/>
        <a:lstStyle/>
        <a:p>
          <a:endParaRPr lang="en-US"/>
        </a:p>
      </dgm:t>
    </dgm:pt>
    <dgm:pt modelId="{79971FD9-B170-49C2-BF1B-DC20D640466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000" dirty="0"/>
            <a:t>Integração dos sistemas contábil e patrimonial;</a:t>
          </a:r>
        </a:p>
      </dgm:t>
    </dgm:pt>
    <dgm:pt modelId="{A306A3C1-9F8A-4BDB-B472-4A0459214B2E}" type="parTrans" cxnId="{B88852CF-AEFD-4760-897B-137C7347E27C}">
      <dgm:prSet/>
      <dgm:spPr/>
      <dgm:t>
        <a:bodyPr/>
        <a:lstStyle/>
        <a:p>
          <a:endParaRPr lang="pt-BR"/>
        </a:p>
      </dgm:t>
    </dgm:pt>
    <dgm:pt modelId="{5B256272-C6E3-495E-A924-6B82AC27FDF4}" type="sibTrans" cxnId="{B88852CF-AEFD-4760-897B-137C7347E27C}">
      <dgm:prSet/>
      <dgm:spPr/>
      <dgm:t>
        <a:bodyPr/>
        <a:lstStyle/>
        <a:p>
          <a:endParaRPr lang="pt-BR"/>
        </a:p>
      </dgm:t>
    </dgm:pt>
    <dgm:pt modelId="{EDD14AF0-2AA6-4D75-9876-2E98B8C441E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000" dirty="0"/>
            <a:t>Implantação de políticas de depreciação, reavaliação e redução ao valor recuperável, e evidenciação adequada nas Notas Explicativas;</a:t>
          </a:r>
        </a:p>
      </dgm:t>
    </dgm:pt>
    <dgm:pt modelId="{D2B72ECF-033E-4824-954A-3B31DE95CB80}" type="parTrans" cxnId="{F279BFA6-1B5F-46A1-9430-D18EB6B7B4CF}">
      <dgm:prSet/>
      <dgm:spPr/>
      <dgm:t>
        <a:bodyPr/>
        <a:lstStyle/>
        <a:p>
          <a:endParaRPr lang="pt-BR"/>
        </a:p>
      </dgm:t>
    </dgm:pt>
    <dgm:pt modelId="{F885D44A-56A4-473C-9DBE-7C33EDF8C56B}" type="sibTrans" cxnId="{F279BFA6-1B5F-46A1-9430-D18EB6B7B4CF}">
      <dgm:prSet/>
      <dgm:spPr/>
      <dgm:t>
        <a:bodyPr/>
        <a:lstStyle/>
        <a:p>
          <a:endParaRPr lang="pt-BR"/>
        </a:p>
      </dgm:t>
    </dgm:pt>
    <dgm:pt modelId="{64130E61-880C-49F7-B683-296BE6E22BA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000" dirty="0"/>
            <a:t>Fortalecimento do controle de obras em andamento;</a:t>
          </a:r>
        </a:p>
      </dgm:t>
    </dgm:pt>
    <dgm:pt modelId="{ABA2527D-DABC-4F98-8B4B-A1F88A3E814B}" type="parTrans" cxnId="{3836D444-705A-4B60-A581-EAE834A91639}">
      <dgm:prSet/>
      <dgm:spPr/>
      <dgm:t>
        <a:bodyPr/>
        <a:lstStyle/>
        <a:p>
          <a:endParaRPr lang="pt-BR"/>
        </a:p>
      </dgm:t>
    </dgm:pt>
    <dgm:pt modelId="{A88CA266-5603-43F3-9D45-BAAD27DD44C9}" type="sibTrans" cxnId="{3836D444-705A-4B60-A581-EAE834A91639}">
      <dgm:prSet/>
      <dgm:spPr/>
      <dgm:t>
        <a:bodyPr/>
        <a:lstStyle/>
        <a:p>
          <a:endParaRPr lang="pt-BR"/>
        </a:p>
      </dgm:t>
    </dgm:pt>
    <dgm:pt modelId="{0E3F289F-4F8E-477A-9CE5-EDA987AAEC1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2000" dirty="0"/>
            <a:t>Formalização de normas internas e capacitação de servidores;</a:t>
          </a:r>
        </a:p>
      </dgm:t>
    </dgm:pt>
    <dgm:pt modelId="{7EA0B1AF-F549-46B5-8E75-BE9B53107CF1}" type="parTrans" cxnId="{0BAF7304-DE2B-43B3-ADA1-C9D7CD47E759}">
      <dgm:prSet/>
      <dgm:spPr/>
      <dgm:t>
        <a:bodyPr/>
        <a:lstStyle/>
        <a:p>
          <a:endParaRPr lang="pt-BR"/>
        </a:p>
      </dgm:t>
    </dgm:pt>
    <dgm:pt modelId="{F3A90934-CE17-4083-B9D3-0DFCF1CD7696}" type="sibTrans" cxnId="{0BAF7304-DE2B-43B3-ADA1-C9D7CD47E759}">
      <dgm:prSet/>
      <dgm:spPr/>
      <dgm:t>
        <a:bodyPr/>
        <a:lstStyle/>
        <a:p>
          <a:endParaRPr lang="pt-BR"/>
        </a:p>
      </dgm:t>
    </dgm:pt>
    <dgm:pt modelId="{FE1D95A9-A292-4573-A832-EAA438EDA868}">
      <dgm:prSet custT="1"/>
      <dgm:spPr/>
      <dgm:t>
        <a:bodyPr/>
        <a:lstStyle/>
        <a:p>
          <a:r>
            <a:rPr lang="pt-BR" sz="2000" dirty="0"/>
            <a:t>MCASP (edição vigente).</a:t>
          </a:r>
          <a:endParaRPr lang="en-US" sz="2000" dirty="0"/>
        </a:p>
      </dgm:t>
    </dgm:pt>
    <dgm:pt modelId="{8CB82F11-EFB3-4033-A99B-B96833D69CFE}" type="parTrans" cxnId="{03171FC4-C5BF-4E43-8400-9AEF000C0B61}">
      <dgm:prSet/>
      <dgm:spPr/>
      <dgm:t>
        <a:bodyPr/>
        <a:lstStyle/>
        <a:p>
          <a:endParaRPr lang="pt-BR"/>
        </a:p>
      </dgm:t>
    </dgm:pt>
    <dgm:pt modelId="{86515D9F-E703-43FB-9D3A-7605E1DA0F32}" type="sibTrans" cxnId="{03171FC4-C5BF-4E43-8400-9AEF000C0B61}">
      <dgm:prSet/>
      <dgm:spPr/>
      <dgm:t>
        <a:bodyPr/>
        <a:lstStyle/>
        <a:p>
          <a:endParaRPr lang="pt-BR"/>
        </a:p>
      </dgm:t>
    </dgm:pt>
    <dgm:pt modelId="{30FB13D7-6B15-4546-B698-D314D42D0A9B}" type="pres">
      <dgm:prSet presAssocID="{B6412F3D-AC61-4DD5-973B-771763B27503}" presName="linear" presStyleCnt="0">
        <dgm:presLayoutVars>
          <dgm:animLvl val="lvl"/>
          <dgm:resizeHandles val="exact"/>
        </dgm:presLayoutVars>
      </dgm:prSet>
      <dgm:spPr/>
    </dgm:pt>
    <dgm:pt modelId="{E0E87010-662A-46C9-A0B1-60D6CDD5F24F}" type="pres">
      <dgm:prSet presAssocID="{6141360C-C3E0-4727-BF70-8B3B4C15699D}" presName="parentText" presStyleLbl="node1" presStyleIdx="0" presStyleCnt="2" custScaleY="53588">
        <dgm:presLayoutVars>
          <dgm:chMax val="0"/>
          <dgm:bulletEnabled val="1"/>
        </dgm:presLayoutVars>
      </dgm:prSet>
      <dgm:spPr/>
    </dgm:pt>
    <dgm:pt modelId="{EB223AD7-7B51-43B2-88D4-6FC64CDEBEA5}" type="pres">
      <dgm:prSet presAssocID="{6141360C-C3E0-4727-BF70-8B3B4C15699D}" presName="childText" presStyleLbl="revTx" presStyleIdx="0" presStyleCnt="2">
        <dgm:presLayoutVars>
          <dgm:bulletEnabled val="1"/>
        </dgm:presLayoutVars>
      </dgm:prSet>
      <dgm:spPr/>
    </dgm:pt>
    <dgm:pt modelId="{C3B760BD-B6C1-4277-AA37-2465D3CC6FBB}" type="pres">
      <dgm:prSet presAssocID="{4E7E3B7D-34FE-483B-B021-3F772E3E06F1}" presName="parentText" presStyleLbl="node1" presStyleIdx="1" presStyleCnt="2" custScaleY="49950">
        <dgm:presLayoutVars>
          <dgm:chMax val="0"/>
          <dgm:bulletEnabled val="1"/>
        </dgm:presLayoutVars>
      </dgm:prSet>
      <dgm:spPr/>
    </dgm:pt>
    <dgm:pt modelId="{D708EBCD-4309-4450-9281-1CC49B1ECCA8}" type="pres">
      <dgm:prSet presAssocID="{4E7E3B7D-34FE-483B-B021-3F772E3E06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AF7304-DE2B-43B3-ADA1-C9D7CD47E759}" srcId="{6141360C-C3E0-4727-BF70-8B3B4C15699D}" destId="{0E3F289F-4F8E-477A-9CE5-EDA987AAEC1C}" srcOrd="4" destOrd="0" parTransId="{7EA0B1AF-F549-46B5-8E75-BE9B53107CF1}" sibTransId="{F3A90934-CE17-4083-B9D3-0DFCF1CD7696}"/>
    <dgm:cxn modelId="{209BDE09-66D0-4741-907F-9688FDE6FA1A}" type="presOf" srcId="{FE1D95A9-A292-4573-A832-EAA438EDA868}" destId="{D708EBCD-4309-4450-9281-1CC49B1ECCA8}" srcOrd="0" destOrd="1" presId="urn:microsoft.com/office/officeart/2005/8/layout/vList2"/>
    <dgm:cxn modelId="{C596E329-F778-4F4F-AC45-CB941DDA7641}" type="presOf" srcId="{82C64241-C4C5-4752-8992-83ED94350341}" destId="{EB223AD7-7B51-43B2-88D4-6FC64CDEBEA5}" srcOrd="0" destOrd="0" presId="urn:microsoft.com/office/officeart/2005/8/layout/vList2"/>
    <dgm:cxn modelId="{C216362A-FAF0-4BA6-92BE-76FFAFB8844C}" type="presOf" srcId="{4E7E3B7D-34FE-483B-B021-3F772E3E06F1}" destId="{C3B760BD-B6C1-4277-AA37-2465D3CC6FBB}" srcOrd="0" destOrd="0" presId="urn:microsoft.com/office/officeart/2005/8/layout/vList2"/>
    <dgm:cxn modelId="{C8BA7C2A-9FEF-40E2-9535-033535299CC1}" type="presOf" srcId="{79971FD9-B170-49C2-BF1B-DC20D6404669}" destId="{EB223AD7-7B51-43B2-88D4-6FC64CDEBEA5}" srcOrd="0" destOrd="1" presId="urn:microsoft.com/office/officeart/2005/8/layout/vList2"/>
    <dgm:cxn modelId="{4725843F-4AF1-4C11-84F3-1F4816A72038}" srcId="{4E7E3B7D-34FE-483B-B021-3F772E3E06F1}" destId="{23BE427F-55B1-42CD-B72C-B14A4E6A72E0}" srcOrd="0" destOrd="0" parTransId="{6052D7C0-7829-4A17-ABFC-22008DA7B591}" sibTransId="{6249000F-0A68-423E-AB83-4189507D94AA}"/>
    <dgm:cxn modelId="{3836D444-705A-4B60-A581-EAE834A91639}" srcId="{6141360C-C3E0-4727-BF70-8B3B4C15699D}" destId="{64130E61-880C-49F7-B683-296BE6E22BA7}" srcOrd="3" destOrd="0" parTransId="{ABA2527D-DABC-4F98-8B4B-A1F88A3E814B}" sibTransId="{A88CA266-5603-43F3-9D45-BAAD27DD44C9}"/>
    <dgm:cxn modelId="{5EFE4466-37D4-4E1F-B8A8-31D320F65D03}" type="presOf" srcId="{64130E61-880C-49F7-B683-296BE6E22BA7}" destId="{EB223AD7-7B51-43B2-88D4-6FC64CDEBEA5}" srcOrd="0" destOrd="3" presId="urn:microsoft.com/office/officeart/2005/8/layout/vList2"/>
    <dgm:cxn modelId="{6FEED37B-A644-4F8E-B9BA-80336BA98264}" srcId="{B6412F3D-AC61-4DD5-973B-771763B27503}" destId="{6141360C-C3E0-4727-BF70-8B3B4C15699D}" srcOrd="0" destOrd="0" parTransId="{30DE1457-29A1-4121-A230-6A1C99923389}" sibTransId="{E9053A80-0D07-4565-8252-A63C24CF2E27}"/>
    <dgm:cxn modelId="{B75ECB8A-391B-47F9-825B-3BB6B125DBE3}" type="presOf" srcId="{23BE427F-55B1-42CD-B72C-B14A4E6A72E0}" destId="{D708EBCD-4309-4450-9281-1CC49B1ECCA8}" srcOrd="0" destOrd="0" presId="urn:microsoft.com/office/officeart/2005/8/layout/vList2"/>
    <dgm:cxn modelId="{3A0768A3-6972-4A14-90C9-5047C145CF7D}" type="presOf" srcId="{EDD14AF0-2AA6-4D75-9876-2E98B8C441E6}" destId="{EB223AD7-7B51-43B2-88D4-6FC64CDEBEA5}" srcOrd="0" destOrd="2" presId="urn:microsoft.com/office/officeart/2005/8/layout/vList2"/>
    <dgm:cxn modelId="{F279BFA6-1B5F-46A1-9430-D18EB6B7B4CF}" srcId="{6141360C-C3E0-4727-BF70-8B3B4C15699D}" destId="{EDD14AF0-2AA6-4D75-9876-2E98B8C441E6}" srcOrd="2" destOrd="0" parTransId="{D2B72ECF-033E-4824-954A-3B31DE95CB80}" sibTransId="{F885D44A-56A4-473C-9DBE-7C33EDF8C56B}"/>
    <dgm:cxn modelId="{03171FC4-C5BF-4E43-8400-9AEF000C0B61}" srcId="{4E7E3B7D-34FE-483B-B021-3F772E3E06F1}" destId="{FE1D95A9-A292-4573-A832-EAA438EDA868}" srcOrd="1" destOrd="0" parTransId="{8CB82F11-EFB3-4033-A99B-B96833D69CFE}" sibTransId="{86515D9F-E703-43FB-9D3A-7605E1DA0F32}"/>
    <dgm:cxn modelId="{3A8EC3C8-43BE-42FE-9FCE-519DCFDD6F2D}" type="presOf" srcId="{6141360C-C3E0-4727-BF70-8B3B4C15699D}" destId="{E0E87010-662A-46C9-A0B1-60D6CDD5F24F}" srcOrd="0" destOrd="0" presId="urn:microsoft.com/office/officeart/2005/8/layout/vList2"/>
    <dgm:cxn modelId="{B88852CF-AEFD-4760-897B-137C7347E27C}" srcId="{6141360C-C3E0-4727-BF70-8B3B4C15699D}" destId="{79971FD9-B170-49C2-BF1B-DC20D6404669}" srcOrd="1" destOrd="0" parTransId="{A306A3C1-9F8A-4BDB-B472-4A0459214B2E}" sibTransId="{5B256272-C6E3-495E-A924-6B82AC27FDF4}"/>
    <dgm:cxn modelId="{7341C9D7-3CC5-4DF9-8278-4424E2049535}" type="presOf" srcId="{B6412F3D-AC61-4DD5-973B-771763B27503}" destId="{30FB13D7-6B15-4546-B698-D314D42D0A9B}" srcOrd="0" destOrd="0" presId="urn:microsoft.com/office/officeart/2005/8/layout/vList2"/>
    <dgm:cxn modelId="{3D1727DC-4C33-4414-9610-CF304A9CC3AB}" type="presOf" srcId="{0E3F289F-4F8E-477A-9CE5-EDA987AAEC1C}" destId="{EB223AD7-7B51-43B2-88D4-6FC64CDEBEA5}" srcOrd="0" destOrd="4" presId="urn:microsoft.com/office/officeart/2005/8/layout/vList2"/>
    <dgm:cxn modelId="{FF7F51F1-E123-4E59-8C71-36973F46DF7C}" srcId="{6141360C-C3E0-4727-BF70-8B3B4C15699D}" destId="{82C64241-C4C5-4752-8992-83ED94350341}" srcOrd="0" destOrd="0" parTransId="{F72BC1B8-BF74-4750-8729-CE58989C9054}" sibTransId="{5B7833BE-AF8C-4CB4-B336-89D3B6F63C08}"/>
    <dgm:cxn modelId="{E853C9FA-76B4-49BB-A309-5144FF684993}" srcId="{B6412F3D-AC61-4DD5-973B-771763B27503}" destId="{4E7E3B7D-34FE-483B-B021-3F772E3E06F1}" srcOrd="1" destOrd="0" parTransId="{66889D78-63C0-4850-AD77-46273EE471F6}" sibTransId="{9FB995F4-22D1-42DE-A58B-9B24FDA1464D}"/>
    <dgm:cxn modelId="{FD0390EC-64E7-4369-BC55-DFFA8B4AD7C3}" type="presParOf" srcId="{30FB13D7-6B15-4546-B698-D314D42D0A9B}" destId="{E0E87010-662A-46C9-A0B1-60D6CDD5F24F}" srcOrd="0" destOrd="0" presId="urn:microsoft.com/office/officeart/2005/8/layout/vList2"/>
    <dgm:cxn modelId="{497EDEE4-272B-44BF-AEA3-934F9409FE57}" type="presParOf" srcId="{30FB13D7-6B15-4546-B698-D314D42D0A9B}" destId="{EB223AD7-7B51-43B2-88D4-6FC64CDEBEA5}" srcOrd="1" destOrd="0" presId="urn:microsoft.com/office/officeart/2005/8/layout/vList2"/>
    <dgm:cxn modelId="{90F50BA6-3DC0-4F3A-B240-6D1786FCB23D}" type="presParOf" srcId="{30FB13D7-6B15-4546-B698-D314D42D0A9B}" destId="{C3B760BD-B6C1-4277-AA37-2465D3CC6FBB}" srcOrd="2" destOrd="0" presId="urn:microsoft.com/office/officeart/2005/8/layout/vList2"/>
    <dgm:cxn modelId="{7211C59A-4EF3-4A85-A7BD-084C23740244}" type="presParOf" srcId="{30FB13D7-6B15-4546-B698-D314D42D0A9B}" destId="{D708EBCD-4309-4450-9281-1CC49B1ECC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FFE873-6C7F-4F71-B864-22111448C6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23D333-F4FD-4D8B-A5D2-CE59688BA8C3}">
      <dgm:prSet/>
      <dgm:spPr/>
      <dgm:t>
        <a:bodyPr/>
        <a:lstStyle/>
        <a:p>
          <a:r>
            <a:rPr lang="pt-BR" b="1"/>
            <a:t>Distorções:</a:t>
          </a:r>
          <a:endParaRPr lang="en-US"/>
        </a:p>
      </dgm:t>
    </dgm:pt>
    <dgm:pt modelId="{B4861E1F-F4E7-4C9E-BDBF-A82B745E1EC2}" type="parTrans" cxnId="{B2717062-C86D-4155-85C6-FA248A08D386}">
      <dgm:prSet/>
      <dgm:spPr/>
      <dgm:t>
        <a:bodyPr/>
        <a:lstStyle/>
        <a:p>
          <a:endParaRPr lang="en-US"/>
        </a:p>
      </dgm:t>
    </dgm:pt>
    <dgm:pt modelId="{05CF7CD7-2BCC-4AED-B2DB-BF67F3558130}" type="sibTrans" cxnId="{B2717062-C86D-4155-85C6-FA248A08D386}">
      <dgm:prSet/>
      <dgm:spPr/>
      <dgm:t>
        <a:bodyPr/>
        <a:lstStyle/>
        <a:p>
          <a:endParaRPr lang="en-US"/>
        </a:p>
      </dgm:t>
    </dgm:pt>
    <dgm:pt modelId="{A019BA2C-9A52-44E1-9071-3D69DEA6D5FF}">
      <dgm:prSet/>
      <dgm:spPr/>
      <dgm:t>
        <a:bodyPr/>
        <a:lstStyle/>
        <a:p>
          <a:r>
            <a:rPr lang="pt-BR" dirty="0"/>
            <a:t>Inconsistências entre valores de empréstimos/financiamentos contabilizados </a:t>
          </a:r>
          <a:r>
            <a:rPr lang="pt-BR" i="1" dirty="0"/>
            <a:t>x</a:t>
          </a:r>
          <a:r>
            <a:rPr lang="pt-BR" dirty="0"/>
            <a:t> valores obtidos por confirmação externa com as Instituições Financeiras Credoras;</a:t>
          </a:r>
          <a:endParaRPr lang="en-US" dirty="0"/>
        </a:p>
      </dgm:t>
    </dgm:pt>
    <dgm:pt modelId="{89BE4BD4-45AA-483E-B5C8-06F6A3EBA95E}" type="parTrans" cxnId="{3986BAC7-6C0E-4A86-A7CB-250E95D4E4BD}">
      <dgm:prSet/>
      <dgm:spPr/>
      <dgm:t>
        <a:bodyPr/>
        <a:lstStyle/>
        <a:p>
          <a:endParaRPr lang="en-US"/>
        </a:p>
      </dgm:t>
    </dgm:pt>
    <dgm:pt modelId="{C158A657-6221-4BC4-AC67-CEEE20EB2C29}" type="sibTrans" cxnId="{3986BAC7-6C0E-4A86-A7CB-250E95D4E4BD}">
      <dgm:prSet/>
      <dgm:spPr/>
      <dgm:t>
        <a:bodyPr/>
        <a:lstStyle/>
        <a:p>
          <a:endParaRPr lang="en-US"/>
        </a:p>
      </dgm:t>
    </dgm:pt>
    <dgm:pt modelId="{2A3E95B9-4C56-4602-BAA8-1EB2295DD735}">
      <dgm:prSet/>
      <dgm:spPr/>
      <dgm:t>
        <a:bodyPr/>
        <a:lstStyle/>
        <a:p>
          <a:r>
            <a:rPr lang="pt-BR" dirty="0"/>
            <a:t>Ausência de registros das operações de crédito em contas de controle;</a:t>
          </a:r>
          <a:endParaRPr lang="en-US" dirty="0"/>
        </a:p>
      </dgm:t>
    </dgm:pt>
    <dgm:pt modelId="{6E84F07C-0197-4265-86D5-E22826BEF0CB}" type="parTrans" cxnId="{E0AF476E-CB4E-47FF-8F68-B55EC03946BF}">
      <dgm:prSet/>
      <dgm:spPr/>
      <dgm:t>
        <a:bodyPr/>
        <a:lstStyle/>
        <a:p>
          <a:endParaRPr lang="pt-BR"/>
        </a:p>
      </dgm:t>
    </dgm:pt>
    <dgm:pt modelId="{B1AFB4C9-4D9D-411F-A7D0-574A1CF59D3E}" type="sibTrans" cxnId="{E0AF476E-CB4E-47FF-8F68-B55EC03946BF}">
      <dgm:prSet/>
      <dgm:spPr/>
      <dgm:t>
        <a:bodyPr/>
        <a:lstStyle/>
        <a:p>
          <a:endParaRPr lang="pt-BR"/>
        </a:p>
      </dgm:t>
    </dgm:pt>
    <dgm:pt modelId="{FFD275DC-A77F-4AD4-B564-942968195697}">
      <dgm:prSet/>
      <dgm:spPr/>
      <dgm:t>
        <a:bodyPr/>
        <a:lstStyle/>
        <a:p>
          <a:r>
            <a:rPr lang="en-US" dirty="0" err="1"/>
            <a:t>Ausência</a:t>
          </a:r>
          <a:r>
            <a:rPr lang="en-US" dirty="0"/>
            <a:t> de </a:t>
          </a:r>
          <a:r>
            <a:rPr lang="en-US" dirty="0" err="1"/>
            <a:t>segregação</a:t>
          </a:r>
          <a:r>
            <a:rPr lang="en-US" dirty="0"/>
            <a:t> </a:t>
          </a:r>
          <a:r>
            <a:rPr lang="en-US" dirty="0" err="1"/>
            <a:t>adequada</a:t>
          </a:r>
          <a:r>
            <a:rPr lang="en-US" dirty="0"/>
            <a:t> de </a:t>
          </a:r>
          <a:r>
            <a:rPr lang="en-US" dirty="0" err="1"/>
            <a:t>saldos</a:t>
          </a:r>
          <a:r>
            <a:rPr lang="en-US" dirty="0"/>
            <a:t> de </a:t>
          </a:r>
          <a:r>
            <a:rPr lang="en-US" dirty="0" err="1"/>
            <a:t>Operações</a:t>
          </a:r>
          <a:r>
            <a:rPr lang="en-US" dirty="0"/>
            <a:t> de Crédito entre </a:t>
          </a:r>
          <a:r>
            <a:rPr lang="en-US" dirty="0" err="1"/>
            <a:t>curto</a:t>
          </a:r>
          <a:r>
            <a:rPr lang="en-US" dirty="0"/>
            <a:t> e </a:t>
          </a:r>
          <a:r>
            <a:rPr lang="en-US" dirty="0" err="1"/>
            <a:t>longo</a:t>
          </a:r>
          <a:r>
            <a:rPr lang="en-US" dirty="0"/>
            <a:t> </a:t>
          </a:r>
          <a:r>
            <a:rPr lang="en-US" dirty="0" err="1"/>
            <a:t>prazo</a:t>
          </a:r>
          <a:r>
            <a:rPr lang="en-US" dirty="0"/>
            <a:t>;</a:t>
          </a:r>
        </a:p>
      </dgm:t>
    </dgm:pt>
    <dgm:pt modelId="{4D0D6691-FD6D-46EF-8F72-DD01C4BCDA7A}" type="parTrans" cxnId="{7B24910B-33C4-496E-B9FA-DF3ABCBFA0DD}">
      <dgm:prSet/>
      <dgm:spPr/>
      <dgm:t>
        <a:bodyPr/>
        <a:lstStyle/>
        <a:p>
          <a:endParaRPr lang="pt-BR"/>
        </a:p>
      </dgm:t>
    </dgm:pt>
    <dgm:pt modelId="{7AD3D245-4908-4E97-9CE1-E166F92F02B5}" type="sibTrans" cxnId="{7B24910B-33C4-496E-B9FA-DF3ABCBFA0DD}">
      <dgm:prSet/>
      <dgm:spPr/>
      <dgm:t>
        <a:bodyPr/>
        <a:lstStyle/>
        <a:p>
          <a:endParaRPr lang="pt-BR"/>
        </a:p>
      </dgm:t>
    </dgm:pt>
    <dgm:pt modelId="{1068AEBC-E7B6-4821-9C13-C6A7ED4BFC0F}">
      <dgm:prSet/>
      <dgm:spPr/>
      <dgm:t>
        <a:bodyPr/>
        <a:lstStyle/>
        <a:p>
          <a:r>
            <a:rPr lang="pt-BR" dirty="0"/>
            <a:t>Reconhecimento dos Juros Totais </a:t>
          </a:r>
          <a:r>
            <a:rPr lang="pt-BR" b="1" dirty="0"/>
            <a:t>pré-fixados</a:t>
          </a:r>
          <a:r>
            <a:rPr lang="pt-BR" dirty="0"/>
            <a:t> do empréstimo diretamente as contas de resultado.</a:t>
          </a:r>
          <a:endParaRPr lang="en-US" dirty="0"/>
        </a:p>
      </dgm:t>
    </dgm:pt>
    <dgm:pt modelId="{9F97536D-FEE1-45C1-8A95-BAB43C236F7F}" type="parTrans" cxnId="{8E3ACC4F-8DE5-4B16-8669-E29006E19B9A}">
      <dgm:prSet/>
      <dgm:spPr/>
      <dgm:t>
        <a:bodyPr/>
        <a:lstStyle/>
        <a:p>
          <a:endParaRPr lang="pt-BR"/>
        </a:p>
      </dgm:t>
    </dgm:pt>
    <dgm:pt modelId="{9F182C07-1BEB-4FC3-8FBA-E1C259899350}" type="sibTrans" cxnId="{8E3ACC4F-8DE5-4B16-8669-E29006E19B9A}">
      <dgm:prSet/>
      <dgm:spPr/>
      <dgm:t>
        <a:bodyPr/>
        <a:lstStyle/>
        <a:p>
          <a:endParaRPr lang="pt-BR"/>
        </a:p>
      </dgm:t>
    </dgm:pt>
    <dgm:pt modelId="{3E1EA8DD-970B-4E0B-8DDB-E03E3C06E020}" type="pres">
      <dgm:prSet presAssocID="{54FFE873-6C7F-4F71-B864-22111448C6BC}" presName="linear" presStyleCnt="0">
        <dgm:presLayoutVars>
          <dgm:animLvl val="lvl"/>
          <dgm:resizeHandles val="exact"/>
        </dgm:presLayoutVars>
      </dgm:prSet>
      <dgm:spPr/>
    </dgm:pt>
    <dgm:pt modelId="{881FFACA-2579-4942-BF9E-F1CD424C8AC4}" type="pres">
      <dgm:prSet presAssocID="{6623D333-F4FD-4D8B-A5D2-CE59688BA8C3}" presName="parentText" presStyleLbl="node1" presStyleIdx="0" presStyleCnt="1" custScaleY="80025">
        <dgm:presLayoutVars>
          <dgm:chMax val="0"/>
          <dgm:bulletEnabled val="1"/>
        </dgm:presLayoutVars>
      </dgm:prSet>
      <dgm:spPr/>
    </dgm:pt>
    <dgm:pt modelId="{F346CA8E-FCF4-44D1-A524-05B8E27C1027}" type="pres">
      <dgm:prSet presAssocID="{6623D333-F4FD-4D8B-A5D2-CE59688BA8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24910B-33C4-496E-B9FA-DF3ABCBFA0DD}" srcId="{6623D333-F4FD-4D8B-A5D2-CE59688BA8C3}" destId="{FFD275DC-A77F-4AD4-B564-942968195697}" srcOrd="1" destOrd="0" parTransId="{4D0D6691-FD6D-46EF-8F72-DD01C4BCDA7A}" sibTransId="{7AD3D245-4908-4E97-9CE1-E166F92F02B5}"/>
    <dgm:cxn modelId="{2905B120-89A6-490E-B723-3B3902E48459}" type="presOf" srcId="{2A3E95B9-4C56-4602-BAA8-1EB2295DD735}" destId="{F346CA8E-FCF4-44D1-A524-05B8E27C1027}" srcOrd="0" destOrd="2" presId="urn:microsoft.com/office/officeart/2005/8/layout/vList2"/>
    <dgm:cxn modelId="{B2717062-C86D-4155-85C6-FA248A08D386}" srcId="{54FFE873-6C7F-4F71-B864-22111448C6BC}" destId="{6623D333-F4FD-4D8B-A5D2-CE59688BA8C3}" srcOrd="0" destOrd="0" parTransId="{B4861E1F-F4E7-4C9E-BDBF-A82B745E1EC2}" sibTransId="{05CF7CD7-2BCC-4AED-B2DB-BF67F3558130}"/>
    <dgm:cxn modelId="{B578DA62-C0AC-4ED6-88A9-5B398BBA9C76}" type="presOf" srcId="{1068AEBC-E7B6-4821-9C13-C6A7ED4BFC0F}" destId="{F346CA8E-FCF4-44D1-A524-05B8E27C1027}" srcOrd="0" destOrd="3" presId="urn:microsoft.com/office/officeart/2005/8/layout/vList2"/>
    <dgm:cxn modelId="{25900244-8360-4BAC-A5FA-C038357BB832}" type="presOf" srcId="{A019BA2C-9A52-44E1-9071-3D69DEA6D5FF}" destId="{F346CA8E-FCF4-44D1-A524-05B8E27C1027}" srcOrd="0" destOrd="0" presId="urn:microsoft.com/office/officeart/2005/8/layout/vList2"/>
    <dgm:cxn modelId="{E0AF476E-CB4E-47FF-8F68-B55EC03946BF}" srcId="{6623D333-F4FD-4D8B-A5D2-CE59688BA8C3}" destId="{2A3E95B9-4C56-4602-BAA8-1EB2295DD735}" srcOrd="2" destOrd="0" parTransId="{6E84F07C-0197-4265-86D5-E22826BEF0CB}" sibTransId="{B1AFB4C9-4D9D-411F-A7D0-574A1CF59D3E}"/>
    <dgm:cxn modelId="{8E3ACC4F-8DE5-4B16-8669-E29006E19B9A}" srcId="{6623D333-F4FD-4D8B-A5D2-CE59688BA8C3}" destId="{1068AEBC-E7B6-4821-9C13-C6A7ED4BFC0F}" srcOrd="3" destOrd="0" parTransId="{9F97536D-FEE1-45C1-8A95-BAB43C236F7F}" sibTransId="{9F182C07-1BEB-4FC3-8FBA-E1C259899350}"/>
    <dgm:cxn modelId="{BEE8DF9E-BFE4-4B7B-8226-35FCDF1499B6}" type="presOf" srcId="{FFD275DC-A77F-4AD4-B564-942968195697}" destId="{F346CA8E-FCF4-44D1-A524-05B8E27C1027}" srcOrd="0" destOrd="1" presId="urn:microsoft.com/office/officeart/2005/8/layout/vList2"/>
    <dgm:cxn modelId="{C60F5EBF-E518-4465-9BDB-9B0D2E92E370}" type="presOf" srcId="{6623D333-F4FD-4D8B-A5D2-CE59688BA8C3}" destId="{881FFACA-2579-4942-BF9E-F1CD424C8AC4}" srcOrd="0" destOrd="0" presId="urn:microsoft.com/office/officeart/2005/8/layout/vList2"/>
    <dgm:cxn modelId="{3986BAC7-6C0E-4A86-A7CB-250E95D4E4BD}" srcId="{6623D333-F4FD-4D8B-A5D2-CE59688BA8C3}" destId="{A019BA2C-9A52-44E1-9071-3D69DEA6D5FF}" srcOrd="0" destOrd="0" parTransId="{89BE4BD4-45AA-483E-B5C8-06F6A3EBA95E}" sibTransId="{C158A657-6221-4BC4-AC67-CEEE20EB2C29}"/>
    <dgm:cxn modelId="{1B0C4FFD-7523-4FEA-8BBC-0E0A07BECE61}" type="presOf" srcId="{54FFE873-6C7F-4F71-B864-22111448C6BC}" destId="{3E1EA8DD-970B-4E0B-8DDB-E03E3C06E020}" srcOrd="0" destOrd="0" presId="urn:microsoft.com/office/officeart/2005/8/layout/vList2"/>
    <dgm:cxn modelId="{786C55D1-31B6-4FD2-98C1-116FD1B626C2}" type="presParOf" srcId="{3E1EA8DD-970B-4E0B-8DDB-E03E3C06E020}" destId="{881FFACA-2579-4942-BF9E-F1CD424C8AC4}" srcOrd="0" destOrd="0" presId="urn:microsoft.com/office/officeart/2005/8/layout/vList2"/>
    <dgm:cxn modelId="{7D0D95B3-18CD-42F0-9FEC-DBB9ED0CFC39}" type="presParOf" srcId="{3E1EA8DD-970B-4E0B-8DDB-E03E3C06E020}" destId="{F346CA8E-FCF4-44D1-A524-05B8E27C10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FF1D4-BD3F-4C43-98D1-69BB46746B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44418D-0391-4190-A3E2-3F942E653CA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3000" b="1" dirty="0"/>
            <a:t>Boas práticas:</a:t>
          </a:r>
          <a:endParaRPr lang="en-US" sz="3000" dirty="0"/>
        </a:p>
      </dgm:t>
    </dgm:pt>
    <dgm:pt modelId="{0C57B0BD-1543-4BF8-AEAD-991E253D9683}" type="parTrans" cxnId="{27252637-4852-4673-A18B-BE6BE9AF4C8B}">
      <dgm:prSet/>
      <dgm:spPr/>
      <dgm:t>
        <a:bodyPr/>
        <a:lstStyle/>
        <a:p>
          <a:endParaRPr lang="en-US"/>
        </a:p>
      </dgm:t>
    </dgm:pt>
    <dgm:pt modelId="{6695B30A-7407-42C6-8D5B-C031719CA6A7}" type="sibTrans" cxnId="{27252637-4852-4673-A18B-BE6BE9AF4C8B}">
      <dgm:prSet/>
      <dgm:spPr/>
      <dgm:t>
        <a:bodyPr/>
        <a:lstStyle/>
        <a:p>
          <a:endParaRPr lang="en-US"/>
        </a:p>
      </dgm:t>
    </dgm:pt>
    <dgm:pt modelId="{4A6C8538-73E0-4B3C-BC35-5133D471A0DC}">
      <dgm:prSet custT="1"/>
      <dgm:spPr/>
      <dgm:t>
        <a:bodyPr/>
        <a:lstStyle/>
        <a:p>
          <a:r>
            <a:rPr lang="pt-BR" sz="2000" kern="1200" dirty="0"/>
            <a:t>Manter controle dos contratos de empréstimos com informações detalhadas, por exemplo: prazos, situação, saldo devedor, valor pago, valor amortizado;</a:t>
          </a:r>
          <a:endParaRPr lang="en-US" sz="2000" kern="1200" dirty="0"/>
        </a:p>
      </dgm:t>
    </dgm:pt>
    <dgm:pt modelId="{22163660-6006-4613-BF9C-1463E1A47203}" type="parTrans" cxnId="{08C42231-F7B8-460C-B143-CC77C4E5F9A9}">
      <dgm:prSet/>
      <dgm:spPr/>
      <dgm:t>
        <a:bodyPr/>
        <a:lstStyle/>
        <a:p>
          <a:endParaRPr lang="en-US"/>
        </a:p>
      </dgm:t>
    </dgm:pt>
    <dgm:pt modelId="{CB1E6FEF-06D2-4D7D-8F2F-CA4235ED3DF3}" type="sibTrans" cxnId="{08C42231-F7B8-460C-B143-CC77C4E5F9A9}">
      <dgm:prSet/>
      <dgm:spPr/>
      <dgm:t>
        <a:bodyPr/>
        <a:lstStyle/>
        <a:p>
          <a:endParaRPr lang="en-US"/>
        </a:p>
      </dgm:t>
    </dgm:pt>
    <dgm:pt modelId="{071D3F1F-0FF4-4BFC-91EC-BE9DD387CE79}">
      <dgm:prSet custT="1"/>
      <dgm:spPr/>
      <dgm:t>
        <a:bodyPr/>
        <a:lstStyle/>
        <a:p>
          <a:r>
            <a:rPr lang="pt-BR" sz="3000" b="1" dirty="0"/>
            <a:t>Onde estudar o assunto:</a:t>
          </a:r>
          <a:endParaRPr lang="en-US" sz="3000" dirty="0"/>
        </a:p>
      </dgm:t>
    </dgm:pt>
    <dgm:pt modelId="{BD5D275A-F434-49A8-907A-CA9F71BBAEEB}" type="parTrans" cxnId="{88F0DE4B-C17B-4F1B-AF0E-45152DE17935}">
      <dgm:prSet/>
      <dgm:spPr/>
      <dgm:t>
        <a:bodyPr/>
        <a:lstStyle/>
        <a:p>
          <a:endParaRPr lang="en-US"/>
        </a:p>
      </dgm:t>
    </dgm:pt>
    <dgm:pt modelId="{8B484321-B846-4F3A-B690-447768F140FE}" type="sibTrans" cxnId="{88F0DE4B-C17B-4F1B-AF0E-45152DE17935}">
      <dgm:prSet/>
      <dgm:spPr/>
      <dgm:t>
        <a:bodyPr/>
        <a:lstStyle/>
        <a:p>
          <a:endParaRPr lang="en-US"/>
        </a:p>
      </dgm:t>
    </dgm:pt>
    <dgm:pt modelId="{F9DC17A2-BA7D-4A41-8ACE-EAE33335198E}">
      <dgm:prSet custT="1"/>
      <dgm:spPr/>
      <dgm:t>
        <a:bodyPr/>
        <a:lstStyle/>
        <a:p>
          <a:r>
            <a:rPr lang="pt-BR" sz="2000" dirty="0"/>
            <a:t>NBC TSP 14 – Custos de empréstimos;</a:t>
          </a:r>
          <a:endParaRPr lang="en-US" sz="2000" dirty="0"/>
        </a:p>
      </dgm:t>
    </dgm:pt>
    <dgm:pt modelId="{DC1D4F5B-33F3-4F03-83CA-3508643C3FDB}" type="parTrans" cxnId="{EEA3423D-4274-49E8-A4BE-B8DF766B2DFB}">
      <dgm:prSet/>
      <dgm:spPr/>
      <dgm:t>
        <a:bodyPr/>
        <a:lstStyle/>
        <a:p>
          <a:endParaRPr lang="en-US"/>
        </a:p>
      </dgm:t>
    </dgm:pt>
    <dgm:pt modelId="{3D7B1EB9-BEE2-4A6D-A5AA-D0B08324211B}" type="sibTrans" cxnId="{EEA3423D-4274-49E8-A4BE-B8DF766B2DFB}">
      <dgm:prSet/>
      <dgm:spPr/>
      <dgm:t>
        <a:bodyPr/>
        <a:lstStyle/>
        <a:p>
          <a:endParaRPr lang="en-US"/>
        </a:p>
      </dgm:t>
    </dgm:pt>
    <dgm:pt modelId="{BA5477D5-387C-40B0-B7D1-16A6B4119D52}">
      <dgm:prSet custT="1"/>
      <dgm:spPr/>
      <dgm:t>
        <a:bodyPr/>
        <a:lstStyle/>
        <a:p>
          <a:r>
            <a:rPr lang="pt-BR" sz="2000" dirty="0"/>
            <a:t>MCASP (edição vigente).</a:t>
          </a:r>
          <a:endParaRPr lang="en-US" sz="2000" dirty="0"/>
        </a:p>
      </dgm:t>
    </dgm:pt>
    <dgm:pt modelId="{9CE0AEDB-FFFE-46FA-8507-B43A387414E9}" type="parTrans" cxnId="{9B32D243-B067-4E8A-957C-21737037D60C}">
      <dgm:prSet/>
      <dgm:spPr/>
      <dgm:t>
        <a:bodyPr/>
        <a:lstStyle/>
        <a:p>
          <a:endParaRPr lang="en-US"/>
        </a:p>
      </dgm:t>
    </dgm:pt>
    <dgm:pt modelId="{F9702763-6EF8-43FA-A484-38D193B56EED}" type="sibTrans" cxnId="{9B32D243-B067-4E8A-957C-21737037D60C}">
      <dgm:prSet/>
      <dgm:spPr/>
      <dgm:t>
        <a:bodyPr/>
        <a:lstStyle/>
        <a:p>
          <a:endParaRPr lang="en-US"/>
        </a:p>
      </dgm:t>
    </dgm:pt>
    <dgm:pt modelId="{F36E9A81-AAA2-46A8-8DEE-DFA900EDCADD}">
      <dgm:prSet custT="1"/>
      <dgm:spPr/>
      <dgm:t>
        <a:bodyPr/>
        <a:lstStyle/>
        <a:p>
          <a:r>
            <a:rPr lang="en-US" sz="2000" kern="1200" dirty="0"/>
            <a:t>S</a:t>
          </a:r>
          <a:r>
            <a:rPr lang="pt-BR" sz="2000" kern="1200" dirty="0" err="1"/>
            <a:t>olicitar</a:t>
          </a:r>
          <a:r>
            <a:rPr lang="pt-BR" sz="2000" kern="1200" dirty="0"/>
            <a:t>, periodicamente, documentos às instituições financeiras credoras, efetuar conferências e realizar ajustes necessários. Exemplo de documentos:</a:t>
          </a:r>
          <a:endParaRPr lang="en-US" sz="2000" kern="1200" dirty="0"/>
        </a:p>
      </dgm:t>
    </dgm:pt>
    <dgm:pt modelId="{43F0EF51-ECB3-45DA-AA46-53DFBD01916A}" type="parTrans" cxnId="{6D69F88A-EACF-4D1E-85E8-33586A9DC7F8}">
      <dgm:prSet/>
      <dgm:spPr/>
      <dgm:t>
        <a:bodyPr/>
        <a:lstStyle/>
        <a:p>
          <a:endParaRPr lang="pt-BR"/>
        </a:p>
      </dgm:t>
    </dgm:pt>
    <dgm:pt modelId="{125D0F01-D0E4-4049-8B62-ED1039E71380}" type="sibTrans" cxnId="{6D69F88A-EACF-4D1E-85E8-33586A9DC7F8}">
      <dgm:prSet/>
      <dgm:spPr/>
      <dgm:t>
        <a:bodyPr/>
        <a:lstStyle/>
        <a:p>
          <a:endParaRPr lang="pt-BR"/>
        </a:p>
      </dgm:t>
    </dgm:pt>
    <dgm:pt modelId="{EEC872F5-DD38-49AE-BD5B-B9AEAD113B8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000" kern="1200" dirty="0"/>
            <a:t>Extratos com os valores atualizados das dívidas;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1FCB8FB-7698-4A93-91C3-773945770159}" type="parTrans" cxnId="{E9E98A56-3B81-4D81-90CB-78DE36697E73}">
      <dgm:prSet/>
      <dgm:spPr/>
      <dgm:t>
        <a:bodyPr/>
        <a:lstStyle/>
        <a:p>
          <a:endParaRPr lang="pt-BR"/>
        </a:p>
      </dgm:t>
    </dgm:pt>
    <dgm:pt modelId="{AE32696C-C803-4A00-9644-E960B0377998}" type="sibTrans" cxnId="{E9E98A56-3B81-4D81-90CB-78DE36697E73}">
      <dgm:prSet/>
      <dgm:spPr/>
      <dgm:t>
        <a:bodyPr/>
        <a:lstStyle/>
        <a:p>
          <a:endParaRPr lang="pt-BR"/>
        </a:p>
      </dgm:t>
    </dgm:pt>
    <dgm:pt modelId="{58B06E27-4AA1-48D4-957B-10E01B0E4BF6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Projeção de amortização dos contratos.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B4AC929-1B61-47E2-BD09-BC3BCF27FE71}" type="parTrans" cxnId="{3B38E16D-5109-4952-99FA-121E44BC70B3}">
      <dgm:prSet/>
      <dgm:spPr/>
      <dgm:t>
        <a:bodyPr/>
        <a:lstStyle/>
        <a:p>
          <a:endParaRPr lang="pt-BR"/>
        </a:p>
      </dgm:t>
    </dgm:pt>
    <dgm:pt modelId="{F74C815D-1D9F-4782-8A1A-47A29C76A1D3}" type="sibTrans" cxnId="{3B38E16D-5109-4952-99FA-121E44BC70B3}">
      <dgm:prSet/>
      <dgm:spPr/>
      <dgm:t>
        <a:bodyPr/>
        <a:lstStyle/>
        <a:p>
          <a:endParaRPr lang="pt-BR"/>
        </a:p>
      </dgm:t>
    </dgm:pt>
    <dgm:pt modelId="{47BF3AD1-F5F7-44E2-BA95-523AB7FDCC56}" type="pres">
      <dgm:prSet presAssocID="{BCBFF1D4-BD3F-4C43-98D1-69BB46746B10}" presName="linear" presStyleCnt="0">
        <dgm:presLayoutVars>
          <dgm:animLvl val="lvl"/>
          <dgm:resizeHandles val="exact"/>
        </dgm:presLayoutVars>
      </dgm:prSet>
      <dgm:spPr/>
    </dgm:pt>
    <dgm:pt modelId="{C60487DD-C12D-436E-A5A2-19E4F6D43072}" type="pres">
      <dgm:prSet presAssocID="{B944418D-0391-4190-A3E2-3F942E653CA1}" presName="parentText" presStyleLbl="node1" presStyleIdx="0" presStyleCnt="2" custScaleY="42317">
        <dgm:presLayoutVars>
          <dgm:chMax val="0"/>
          <dgm:bulletEnabled val="1"/>
        </dgm:presLayoutVars>
      </dgm:prSet>
      <dgm:spPr/>
    </dgm:pt>
    <dgm:pt modelId="{9C518E2C-08E7-4BA6-B86E-2E77963389A1}" type="pres">
      <dgm:prSet presAssocID="{B944418D-0391-4190-A3E2-3F942E653CA1}" presName="childText" presStyleLbl="revTx" presStyleIdx="0" presStyleCnt="2">
        <dgm:presLayoutVars>
          <dgm:bulletEnabled val="1"/>
        </dgm:presLayoutVars>
      </dgm:prSet>
      <dgm:spPr/>
    </dgm:pt>
    <dgm:pt modelId="{13DF8F27-D093-4724-A8B0-23689E337567}" type="pres">
      <dgm:prSet presAssocID="{071D3F1F-0FF4-4BFC-91EC-BE9DD387CE79}" presName="parentText" presStyleLbl="node1" presStyleIdx="1" presStyleCnt="2" custScaleY="42317">
        <dgm:presLayoutVars>
          <dgm:chMax val="0"/>
          <dgm:bulletEnabled val="1"/>
        </dgm:presLayoutVars>
      </dgm:prSet>
      <dgm:spPr/>
    </dgm:pt>
    <dgm:pt modelId="{7F48F04E-A895-4CDD-BB42-14FE4D47B013}" type="pres">
      <dgm:prSet presAssocID="{071D3F1F-0FF4-4BFC-91EC-BE9DD387CE7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0FCB92E-047B-412E-B0B0-A1124949A0DB}" type="presOf" srcId="{EEC872F5-DD38-49AE-BD5B-B9AEAD113B84}" destId="{9C518E2C-08E7-4BA6-B86E-2E77963389A1}" srcOrd="0" destOrd="2" presId="urn:microsoft.com/office/officeart/2005/8/layout/vList2"/>
    <dgm:cxn modelId="{08C42231-F7B8-460C-B143-CC77C4E5F9A9}" srcId="{B944418D-0391-4190-A3E2-3F942E653CA1}" destId="{4A6C8538-73E0-4B3C-BC35-5133D471A0DC}" srcOrd="0" destOrd="0" parTransId="{22163660-6006-4613-BF9C-1463E1A47203}" sibTransId="{CB1E6FEF-06D2-4D7D-8F2F-CA4235ED3DF3}"/>
    <dgm:cxn modelId="{27252637-4852-4673-A18B-BE6BE9AF4C8B}" srcId="{BCBFF1D4-BD3F-4C43-98D1-69BB46746B10}" destId="{B944418D-0391-4190-A3E2-3F942E653CA1}" srcOrd="0" destOrd="0" parTransId="{0C57B0BD-1543-4BF8-AEAD-991E253D9683}" sibTransId="{6695B30A-7407-42C6-8D5B-C031719CA6A7}"/>
    <dgm:cxn modelId="{EEA3423D-4274-49E8-A4BE-B8DF766B2DFB}" srcId="{071D3F1F-0FF4-4BFC-91EC-BE9DD387CE79}" destId="{F9DC17A2-BA7D-4A41-8ACE-EAE33335198E}" srcOrd="0" destOrd="0" parTransId="{DC1D4F5B-33F3-4F03-83CA-3508643C3FDB}" sibTransId="{3D7B1EB9-BEE2-4A6D-A5AA-D0B08324211B}"/>
    <dgm:cxn modelId="{09CA483D-65B5-4837-A8C3-142B246C069B}" type="presOf" srcId="{B944418D-0391-4190-A3E2-3F942E653CA1}" destId="{C60487DD-C12D-436E-A5A2-19E4F6D43072}" srcOrd="0" destOrd="0" presId="urn:microsoft.com/office/officeart/2005/8/layout/vList2"/>
    <dgm:cxn modelId="{9B32D243-B067-4E8A-957C-21737037D60C}" srcId="{071D3F1F-0FF4-4BFC-91EC-BE9DD387CE79}" destId="{BA5477D5-387C-40B0-B7D1-16A6B4119D52}" srcOrd="1" destOrd="0" parTransId="{9CE0AEDB-FFFE-46FA-8507-B43A387414E9}" sibTransId="{F9702763-6EF8-43FA-A484-38D193B56EED}"/>
    <dgm:cxn modelId="{88F0DE4B-C17B-4F1B-AF0E-45152DE17935}" srcId="{BCBFF1D4-BD3F-4C43-98D1-69BB46746B10}" destId="{071D3F1F-0FF4-4BFC-91EC-BE9DD387CE79}" srcOrd="1" destOrd="0" parTransId="{BD5D275A-F434-49A8-907A-CA9F71BBAEEB}" sibTransId="{8B484321-B846-4F3A-B690-447768F140FE}"/>
    <dgm:cxn modelId="{3B38E16D-5109-4952-99FA-121E44BC70B3}" srcId="{F36E9A81-AAA2-46A8-8DEE-DFA900EDCADD}" destId="{58B06E27-4AA1-48D4-957B-10E01B0E4BF6}" srcOrd="1" destOrd="0" parTransId="{CB4AC929-1B61-47E2-BD09-BC3BCF27FE71}" sibTransId="{F74C815D-1D9F-4782-8A1A-47A29C76A1D3}"/>
    <dgm:cxn modelId="{6B18636F-C442-4BBB-8755-1B030BCD0223}" type="presOf" srcId="{BA5477D5-387C-40B0-B7D1-16A6B4119D52}" destId="{7F48F04E-A895-4CDD-BB42-14FE4D47B013}" srcOrd="0" destOrd="1" presId="urn:microsoft.com/office/officeart/2005/8/layout/vList2"/>
    <dgm:cxn modelId="{E9E98A56-3B81-4D81-90CB-78DE36697E73}" srcId="{F36E9A81-AAA2-46A8-8DEE-DFA900EDCADD}" destId="{EEC872F5-DD38-49AE-BD5B-B9AEAD113B84}" srcOrd="0" destOrd="0" parTransId="{91FCB8FB-7698-4A93-91C3-773945770159}" sibTransId="{AE32696C-C803-4A00-9644-E960B0377998}"/>
    <dgm:cxn modelId="{A8CE427B-3D29-4B0D-9949-05939E63B978}" type="presOf" srcId="{BCBFF1D4-BD3F-4C43-98D1-69BB46746B10}" destId="{47BF3AD1-F5F7-44E2-BA95-523AB7FDCC56}" srcOrd="0" destOrd="0" presId="urn:microsoft.com/office/officeart/2005/8/layout/vList2"/>
    <dgm:cxn modelId="{6D69F88A-EACF-4D1E-85E8-33586A9DC7F8}" srcId="{B944418D-0391-4190-A3E2-3F942E653CA1}" destId="{F36E9A81-AAA2-46A8-8DEE-DFA900EDCADD}" srcOrd="1" destOrd="0" parTransId="{43F0EF51-ECB3-45DA-AA46-53DFBD01916A}" sibTransId="{125D0F01-D0E4-4049-8B62-ED1039E71380}"/>
    <dgm:cxn modelId="{3FF27B93-A0F5-4025-BEDA-06DA1E528940}" type="presOf" srcId="{4A6C8538-73E0-4B3C-BC35-5133D471A0DC}" destId="{9C518E2C-08E7-4BA6-B86E-2E77963389A1}" srcOrd="0" destOrd="0" presId="urn:microsoft.com/office/officeart/2005/8/layout/vList2"/>
    <dgm:cxn modelId="{BD8B14C1-C099-4585-BF52-5FA4249E4FF7}" type="presOf" srcId="{071D3F1F-0FF4-4BFC-91EC-BE9DD387CE79}" destId="{13DF8F27-D093-4724-A8B0-23689E337567}" srcOrd="0" destOrd="0" presId="urn:microsoft.com/office/officeart/2005/8/layout/vList2"/>
    <dgm:cxn modelId="{3C03A5C2-E85F-4354-A713-47D205C930B2}" type="presOf" srcId="{F9DC17A2-BA7D-4A41-8ACE-EAE33335198E}" destId="{7F48F04E-A895-4CDD-BB42-14FE4D47B013}" srcOrd="0" destOrd="0" presId="urn:microsoft.com/office/officeart/2005/8/layout/vList2"/>
    <dgm:cxn modelId="{384894C5-B9C4-465C-85DA-0948328070D4}" type="presOf" srcId="{58B06E27-4AA1-48D4-957B-10E01B0E4BF6}" destId="{9C518E2C-08E7-4BA6-B86E-2E77963389A1}" srcOrd="0" destOrd="3" presId="urn:microsoft.com/office/officeart/2005/8/layout/vList2"/>
    <dgm:cxn modelId="{784463F6-2D7F-457A-A0CB-A514063D1B56}" type="presOf" srcId="{F36E9A81-AAA2-46A8-8DEE-DFA900EDCADD}" destId="{9C518E2C-08E7-4BA6-B86E-2E77963389A1}" srcOrd="0" destOrd="1" presId="urn:microsoft.com/office/officeart/2005/8/layout/vList2"/>
    <dgm:cxn modelId="{F5E9B466-7FFB-460E-B5CD-BE8A82650337}" type="presParOf" srcId="{47BF3AD1-F5F7-44E2-BA95-523AB7FDCC56}" destId="{C60487DD-C12D-436E-A5A2-19E4F6D43072}" srcOrd="0" destOrd="0" presId="urn:microsoft.com/office/officeart/2005/8/layout/vList2"/>
    <dgm:cxn modelId="{070C4A48-F3CA-4CD9-B4DD-1BA3101EFA24}" type="presParOf" srcId="{47BF3AD1-F5F7-44E2-BA95-523AB7FDCC56}" destId="{9C518E2C-08E7-4BA6-B86E-2E77963389A1}" srcOrd="1" destOrd="0" presId="urn:microsoft.com/office/officeart/2005/8/layout/vList2"/>
    <dgm:cxn modelId="{881C7447-BD53-4A12-9F4D-A1F20E440BC9}" type="presParOf" srcId="{47BF3AD1-F5F7-44E2-BA95-523AB7FDCC56}" destId="{13DF8F27-D093-4724-A8B0-23689E337567}" srcOrd="2" destOrd="0" presId="urn:microsoft.com/office/officeart/2005/8/layout/vList2"/>
    <dgm:cxn modelId="{5EEFD9D4-C26E-4FDF-BD67-9352377AB852}" type="presParOf" srcId="{47BF3AD1-F5F7-44E2-BA95-523AB7FDCC56}" destId="{7F48F04E-A895-4CDD-BB42-14FE4D47B0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F99D69-7235-494A-93F0-06FE3E5054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5D2AD1-D898-41FA-A6DC-C4FC702A4103}">
      <dgm:prSet/>
      <dgm:spPr/>
      <dgm:t>
        <a:bodyPr/>
        <a:lstStyle/>
        <a:p>
          <a:r>
            <a:rPr lang="pt-BR" b="1" dirty="0"/>
            <a:t>Distorção:</a:t>
          </a:r>
          <a:endParaRPr lang="en-US" dirty="0"/>
        </a:p>
      </dgm:t>
    </dgm:pt>
    <dgm:pt modelId="{CA4326E0-6E7F-4B73-97D9-350149C173A5}" type="parTrans" cxnId="{BBF8C363-F453-49F3-977F-2D0268860AA9}">
      <dgm:prSet/>
      <dgm:spPr/>
      <dgm:t>
        <a:bodyPr/>
        <a:lstStyle/>
        <a:p>
          <a:endParaRPr lang="en-US"/>
        </a:p>
      </dgm:t>
    </dgm:pt>
    <dgm:pt modelId="{6887A2CF-5608-400A-94B8-C226012CD935}" type="sibTrans" cxnId="{BBF8C363-F453-49F3-977F-2D0268860AA9}">
      <dgm:prSet/>
      <dgm:spPr/>
      <dgm:t>
        <a:bodyPr/>
        <a:lstStyle/>
        <a:p>
          <a:endParaRPr lang="en-US"/>
        </a:p>
      </dgm:t>
    </dgm:pt>
    <dgm:pt modelId="{66FC05BF-6E8E-4FB0-AD76-0E72CE883B81}">
      <dgm:prSet custT="1"/>
      <dgm:spPr/>
      <dgm:t>
        <a:bodyPr/>
        <a:lstStyle/>
        <a:p>
          <a:r>
            <a:rPr lang="pt-BR" sz="2000" dirty="0"/>
            <a:t>Acúmulo de resultados de exercícios anteriores na conta Patrimônio Social.</a:t>
          </a:r>
          <a:endParaRPr lang="en-US" sz="2000" dirty="0"/>
        </a:p>
      </dgm:t>
    </dgm:pt>
    <dgm:pt modelId="{E162FD96-4E1C-49AC-B21B-567BFF9BC065}" type="parTrans" cxnId="{317A9E1A-96AD-42F2-9B41-418295D050F5}">
      <dgm:prSet/>
      <dgm:spPr/>
      <dgm:t>
        <a:bodyPr/>
        <a:lstStyle/>
        <a:p>
          <a:endParaRPr lang="en-US"/>
        </a:p>
      </dgm:t>
    </dgm:pt>
    <dgm:pt modelId="{C0201595-09D4-4260-B0D2-82E7FC2F6F37}" type="sibTrans" cxnId="{317A9E1A-96AD-42F2-9B41-418295D050F5}">
      <dgm:prSet/>
      <dgm:spPr/>
      <dgm:t>
        <a:bodyPr/>
        <a:lstStyle/>
        <a:p>
          <a:endParaRPr lang="en-US"/>
        </a:p>
      </dgm:t>
    </dgm:pt>
    <dgm:pt modelId="{4EF69E56-3DBF-4065-9C0C-4669BF2FA07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/>
            <a:t>Boa prática:</a:t>
          </a:r>
          <a:endParaRPr lang="en-US" dirty="0"/>
        </a:p>
      </dgm:t>
    </dgm:pt>
    <dgm:pt modelId="{1C2361BB-8EE6-4841-9500-B855B6FF5FB9}" type="parTrans" cxnId="{A9362F9E-70A3-4A7F-9E8E-8D91310F30C9}">
      <dgm:prSet/>
      <dgm:spPr/>
      <dgm:t>
        <a:bodyPr/>
        <a:lstStyle/>
        <a:p>
          <a:endParaRPr lang="en-US"/>
        </a:p>
      </dgm:t>
    </dgm:pt>
    <dgm:pt modelId="{CC3F2E4A-439B-4C2C-BD62-EB73CFCCAD09}" type="sibTrans" cxnId="{A9362F9E-70A3-4A7F-9E8E-8D91310F30C9}">
      <dgm:prSet/>
      <dgm:spPr/>
      <dgm:t>
        <a:bodyPr/>
        <a:lstStyle/>
        <a:p>
          <a:endParaRPr lang="en-US"/>
        </a:p>
      </dgm:t>
    </dgm:pt>
    <dgm:pt modelId="{576DD37C-CBB9-42E2-AEB5-82C22B98D399}">
      <dgm:prSet/>
      <dgm:spPr/>
      <dgm:t>
        <a:bodyPr/>
        <a:lstStyle/>
        <a:p>
          <a:r>
            <a:rPr lang="pt-BR" dirty="0"/>
            <a:t>Rastreamento dos valores acumulados.</a:t>
          </a:r>
          <a:endParaRPr lang="en-US" dirty="0"/>
        </a:p>
      </dgm:t>
    </dgm:pt>
    <dgm:pt modelId="{12458173-10CC-4117-8A9C-618325897FA9}" type="parTrans" cxnId="{3C28DC35-AA40-4CAF-9F4D-695731303D20}">
      <dgm:prSet/>
      <dgm:spPr/>
      <dgm:t>
        <a:bodyPr/>
        <a:lstStyle/>
        <a:p>
          <a:endParaRPr lang="en-US"/>
        </a:p>
      </dgm:t>
    </dgm:pt>
    <dgm:pt modelId="{FC0012B3-0577-4DA3-AED7-B935F918A879}" type="sibTrans" cxnId="{3C28DC35-AA40-4CAF-9F4D-695731303D20}">
      <dgm:prSet/>
      <dgm:spPr/>
      <dgm:t>
        <a:bodyPr/>
        <a:lstStyle/>
        <a:p>
          <a:endParaRPr lang="en-US"/>
        </a:p>
      </dgm:t>
    </dgm:pt>
    <dgm:pt modelId="{98D89E39-CA95-4304-BD0C-150D2DA514B3}">
      <dgm:prSet/>
      <dgm:spPr/>
      <dgm:t>
        <a:bodyPr/>
        <a:lstStyle/>
        <a:p>
          <a:r>
            <a:rPr lang="pt-BR" b="1" dirty="0"/>
            <a:t>Onde estudar o assunto:</a:t>
          </a:r>
          <a:endParaRPr lang="en-US" dirty="0"/>
        </a:p>
      </dgm:t>
    </dgm:pt>
    <dgm:pt modelId="{B99EB43B-3D01-4E82-AE4D-35FE93B9199D}" type="parTrans" cxnId="{C06E67CA-1500-49B7-A0B6-7EFD7A6B0B57}">
      <dgm:prSet/>
      <dgm:spPr/>
      <dgm:t>
        <a:bodyPr/>
        <a:lstStyle/>
        <a:p>
          <a:endParaRPr lang="en-US"/>
        </a:p>
      </dgm:t>
    </dgm:pt>
    <dgm:pt modelId="{2C7FFA3B-2C44-47FF-BE54-CE0959C0B7E0}" type="sibTrans" cxnId="{C06E67CA-1500-49B7-A0B6-7EFD7A6B0B57}">
      <dgm:prSet/>
      <dgm:spPr/>
      <dgm:t>
        <a:bodyPr/>
        <a:lstStyle/>
        <a:p>
          <a:endParaRPr lang="en-US"/>
        </a:p>
      </dgm:t>
    </dgm:pt>
    <dgm:pt modelId="{195BF2A3-CCDA-4B4E-B104-994550B3A1E8}">
      <dgm:prSet/>
      <dgm:spPr/>
      <dgm:t>
        <a:bodyPr/>
        <a:lstStyle/>
        <a:p>
          <a:r>
            <a:rPr lang="pt-BR" dirty="0"/>
            <a:t>MCASP (edição vigente).</a:t>
          </a:r>
          <a:endParaRPr lang="en-US" dirty="0"/>
        </a:p>
      </dgm:t>
    </dgm:pt>
    <dgm:pt modelId="{61040CBE-B7F6-41F3-9CCD-3886979A487A}" type="parTrans" cxnId="{EA4F3F52-5C56-410A-969A-C1752D50A8A5}">
      <dgm:prSet/>
      <dgm:spPr/>
      <dgm:t>
        <a:bodyPr/>
        <a:lstStyle/>
        <a:p>
          <a:endParaRPr lang="en-US"/>
        </a:p>
      </dgm:t>
    </dgm:pt>
    <dgm:pt modelId="{B5C85372-18DF-4745-BEA3-747202873116}" type="sibTrans" cxnId="{EA4F3F52-5C56-410A-969A-C1752D50A8A5}">
      <dgm:prSet/>
      <dgm:spPr/>
      <dgm:t>
        <a:bodyPr/>
        <a:lstStyle/>
        <a:p>
          <a:endParaRPr lang="en-US"/>
        </a:p>
      </dgm:t>
    </dgm:pt>
    <dgm:pt modelId="{C9726012-6906-4C0C-825B-99A7E0CD9DE6}" type="pres">
      <dgm:prSet presAssocID="{ABF99D69-7235-494A-93F0-06FE3E505498}" presName="linear" presStyleCnt="0">
        <dgm:presLayoutVars>
          <dgm:animLvl val="lvl"/>
          <dgm:resizeHandles val="exact"/>
        </dgm:presLayoutVars>
      </dgm:prSet>
      <dgm:spPr/>
    </dgm:pt>
    <dgm:pt modelId="{767E8072-B6C5-4A31-B6D5-03F43041A648}" type="pres">
      <dgm:prSet presAssocID="{875D2AD1-D898-41FA-A6DC-C4FC702A4103}" presName="parentText" presStyleLbl="node1" presStyleIdx="0" presStyleCnt="3" custScaleY="58523">
        <dgm:presLayoutVars>
          <dgm:chMax val="0"/>
          <dgm:bulletEnabled val="1"/>
        </dgm:presLayoutVars>
      </dgm:prSet>
      <dgm:spPr/>
    </dgm:pt>
    <dgm:pt modelId="{4735201A-9709-4656-B945-133EF65CC196}" type="pres">
      <dgm:prSet presAssocID="{875D2AD1-D898-41FA-A6DC-C4FC702A4103}" presName="childText" presStyleLbl="revTx" presStyleIdx="0" presStyleCnt="3">
        <dgm:presLayoutVars>
          <dgm:bulletEnabled val="1"/>
        </dgm:presLayoutVars>
      </dgm:prSet>
      <dgm:spPr/>
    </dgm:pt>
    <dgm:pt modelId="{DD4B0C9C-FE44-4AF1-882A-6781F2B90FA9}" type="pres">
      <dgm:prSet presAssocID="{4EF69E56-3DBF-4065-9C0C-4669BF2FA071}" presName="parentText" presStyleLbl="node1" presStyleIdx="1" presStyleCnt="3" custScaleY="58523">
        <dgm:presLayoutVars>
          <dgm:chMax val="0"/>
          <dgm:bulletEnabled val="1"/>
        </dgm:presLayoutVars>
      </dgm:prSet>
      <dgm:spPr/>
    </dgm:pt>
    <dgm:pt modelId="{9186FF4B-A173-4FF2-9048-69377AA88092}" type="pres">
      <dgm:prSet presAssocID="{4EF69E56-3DBF-4065-9C0C-4669BF2FA071}" presName="childText" presStyleLbl="revTx" presStyleIdx="1" presStyleCnt="3">
        <dgm:presLayoutVars>
          <dgm:bulletEnabled val="1"/>
        </dgm:presLayoutVars>
      </dgm:prSet>
      <dgm:spPr/>
    </dgm:pt>
    <dgm:pt modelId="{037036EA-4F3C-45C9-A7D2-0777F9116265}" type="pres">
      <dgm:prSet presAssocID="{98D89E39-CA95-4304-BD0C-150D2DA514B3}" presName="parentText" presStyleLbl="node1" presStyleIdx="2" presStyleCnt="3" custScaleY="58523">
        <dgm:presLayoutVars>
          <dgm:chMax val="0"/>
          <dgm:bulletEnabled val="1"/>
        </dgm:presLayoutVars>
      </dgm:prSet>
      <dgm:spPr/>
    </dgm:pt>
    <dgm:pt modelId="{BD9CE9E9-69ED-4E32-A3AE-716C839D0C69}" type="pres">
      <dgm:prSet presAssocID="{98D89E39-CA95-4304-BD0C-150D2DA514B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B793E02-2C7E-4FA6-A798-8FB408E39B83}" type="presOf" srcId="{4EF69E56-3DBF-4065-9C0C-4669BF2FA071}" destId="{DD4B0C9C-FE44-4AF1-882A-6781F2B90FA9}" srcOrd="0" destOrd="0" presId="urn:microsoft.com/office/officeart/2005/8/layout/vList2"/>
    <dgm:cxn modelId="{0C1EB107-1162-438A-B535-F6FBE2E6D525}" type="presOf" srcId="{66FC05BF-6E8E-4FB0-AD76-0E72CE883B81}" destId="{4735201A-9709-4656-B945-133EF65CC196}" srcOrd="0" destOrd="0" presId="urn:microsoft.com/office/officeart/2005/8/layout/vList2"/>
    <dgm:cxn modelId="{317A9E1A-96AD-42F2-9B41-418295D050F5}" srcId="{875D2AD1-D898-41FA-A6DC-C4FC702A4103}" destId="{66FC05BF-6E8E-4FB0-AD76-0E72CE883B81}" srcOrd="0" destOrd="0" parTransId="{E162FD96-4E1C-49AC-B21B-567BFF9BC065}" sibTransId="{C0201595-09D4-4260-B0D2-82E7FC2F6F37}"/>
    <dgm:cxn modelId="{3C28DC35-AA40-4CAF-9F4D-695731303D20}" srcId="{4EF69E56-3DBF-4065-9C0C-4669BF2FA071}" destId="{576DD37C-CBB9-42E2-AEB5-82C22B98D399}" srcOrd="0" destOrd="0" parTransId="{12458173-10CC-4117-8A9C-618325897FA9}" sibTransId="{FC0012B3-0577-4DA3-AED7-B935F918A879}"/>
    <dgm:cxn modelId="{BBF8C363-F453-49F3-977F-2D0268860AA9}" srcId="{ABF99D69-7235-494A-93F0-06FE3E505498}" destId="{875D2AD1-D898-41FA-A6DC-C4FC702A4103}" srcOrd="0" destOrd="0" parTransId="{CA4326E0-6E7F-4B73-97D9-350149C173A5}" sibTransId="{6887A2CF-5608-400A-94B8-C226012CD935}"/>
    <dgm:cxn modelId="{EA4F3F52-5C56-410A-969A-C1752D50A8A5}" srcId="{98D89E39-CA95-4304-BD0C-150D2DA514B3}" destId="{195BF2A3-CCDA-4B4E-B104-994550B3A1E8}" srcOrd="0" destOrd="0" parTransId="{61040CBE-B7F6-41F3-9CCD-3886979A487A}" sibTransId="{B5C85372-18DF-4745-BEA3-747202873116}"/>
    <dgm:cxn modelId="{77526759-01FE-4726-97BD-420AAB952E45}" type="presOf" srcId="{195BF2A3-CCDA-4B4E-B104-994550B3A1E8}" destId="{BD9CE9E9-69ED-4E32-A3AE-716C839D0C69}" srcOrd="0" destOrd="0" presId="urn:microsoft.com/office/officeart/2005/8/layout/vList2"/>
    <dgm:cxn modelId="{A9362F9E-70A3-4A7F-9E8E-8D91310F30C9}" srcId="{ABF99D69-7235-494A-93F0-06FE3E505498}" destId="{4EF69E56-3DBF-4065-9C0C-4669BF2FA071}" srcOrd="1" destOrd="0" parTransId="{1C2361BB-8EE6-4841-9500-B855B6FF5FB9}" sibTransId="{CC3F2E4A-439B-4C2C-BD62-EB73CFCCAD09}"/>
    <dgm:cxn modelId="{F01E35A7-8A91-4E74-AA3C-B0E3EC782642}" type="presOf" srcId="{576DD37C-CBB9-42E2-AEB5-82C22B98D399}" destId="{9186FF4B-A173-4FF2-9048-69377AA88092}" srcOrd="0" destOrd="0" presId="urn:microsoft.com/office/officeart/2005/8/layout/vList2"/>
    <dgm:cxn modelId="{D9CC84B0-F201-4072-B8AE-9981E0621458}" type="presOf" srcId="{ABF99D69-7235-494A-93F0-06FE3E505498}" destId="{C9726012-6906-4C0C-825B-99A7E0CD9DE6}" srcOrd="0" destOrd="0" presId="urn:microsoft.com/office/officeart/2005/8/layout/vList2"/>
    <dgm:cxn modelId="{C06E67CA-1500-49B7-A0B6-7EFD7A6B0B57}" srcId="{ABF99D69-7235-494A-93F0-06FE3E505498}" destId="{98D89E39-CA95-4304-BD0C-150D2DA514B3}" srcOrd="2" destOrd="0" parTransId="{B99EB43B-3D01-4E82-AE4D-35FE93B9199D}" sibTransId="{2C7FFA3B-2C44-47FF-BE54-CE0959C0B7E0}"/>
    <dgm:cxn modelId="{1F5D23DD-9749-4520-A814-1AE07CB83F2D}" type="presOf" srcId="{98D89E39-CA95-4304-BD0C-150D2DA514B3}" destId="{037036EA-4F3C-45C9-A7D2-0777F9116265}" srcOrd="0" destOrd="0" presId="urn:microsoft.com/office/officeart/2005/8/layout/vList2"/>
    <dgm:cxn modelId="{187F62E6-0C20-4C87-962A-478C6855E51B}" type="presOf" srcId="{875D2AD1-D898-41FA-A6DC-C4FC702A4103}" destId="{767E8072-B6C5-4A31-B6D5-03F43041A648}" srcOrd="0" destOrd="0" presId="urn:microsoft.com/office/officeart/2005/8/layout/vList2"/>
    <dgm:cxn modelId="{2F307A97-C56D-4956-B188-BD7BA6C150AD}" type="presParOf" srcId="{C9726012-6906-4C0C-825B-99A7E0CD9DE6}" destId="{767E8072-B6C5-4A31-B6D5-03F43041A648}" srcOrd="0" destOrd="0" presId="urn:microsoft.com/office/officeart/2005/8/layout/vList2"/>
    <dgm:cxn modelId="{538EC206-8889-4068-A0F7-AA7A00AA26BD}" type="presParOf" srcId="{C9726012-6906-4C0C-825B-99A7E0CD9DE6}" destId="{4735201A-9709-4656-B945-133EF65CC196}" srcOrd="1" destOrd="0" presId="urn:microsoft.com/office/officeart/2005/8/layout/vList2"/>
    <dgm:cxn modelId="{3B1B0E4C-0857-4682-AEA9-67217BB46D12}" type="presParOf" srcId="{C9726012-6906-4C0C-825B-99A7E0CD9DE6}" destId="{DD4B0C9C-FE44-4AF1-882A-6781F2B90FA9}" srcOrd="2" destOrd="0" presId="urn:microsoft.com/office/officeart/2005/8/layout/vList2"/>
    <dgm:cxn modelId="{8A34551E-6A03-4A37-A77E-F64138653988}" type="presParOf" srcId="{C9726012-6906-4C0C-825B-99A7E0CD9DE6}" destId="{9186FF4B-A173-4FF2-9048-69377AA88092}" srcOrd="3" destOrd="0" presId="urn:microsoft.com/office/officeart/2005/8/layout/vList2"/>
    <dgm:cxn modelId="{1419D3E4-8211-49D4-BAF9-CAE8F54B20C6}" type="presParOf" srcId="{C9726012-6906-4C0C-825B-99A7E0CD9DE6}" destId="{037036EA-4F3C-45C9-A7D2-0777F9116265}" srcOrd="4" destOrd="0" presId="urn:microsoft.com/office/officeart/2005/8/layout/vList2"/>
    <dgm:cxn modelId="{EA0D96C7-A8A9-4ECE-9D28-8730CB02E739}" type="presParOf" srcId="{C9726012-6906-4C0C-825B-99A7E0CD9DE6}" destId="{BD9CE9E9-69ED-4E32-A3AE-716C839D0C6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F99D69-7235-494A-93F0-06FE3E5054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5D2AD1-D898-41FA-A6DC-C4FC702A410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b="1"/>
            <a:t>Distorções:</a:t>
          </a:r>
          <a:endParaRPr lang="en-US"/>
        </a:p>
      </dgm:t>
    </dgm:pt>
    <dgm:pt modelId="{CA4326E0-6E7F-4B73-97D9-350149C173A5}" type="parTrans" cxnId="{BBF8C363-F453-49F3-977F-2D0268860AA9}">
      <dgm:prSet/>
      <dgm:spPr/>
      <dgm:t>
        <a:bodyPr/>
        <a:lstStyle/>
        <a:p>
          <a:endParaRPr lang="en-US"/>
        </a:p>
      </dgm:t>
    </dgm:pt>
    <dgm:pt modelId="{6887A2CF-5608-400A-94B8-C226012CD935}" type="sibTrans" cxnId="{BBF8C363-F453-49F3-977F-2D0268860AA9}">
      <dgm:prSet/>
      <dgm:spPr/>
      <dgm:t>
        <a:bodyPr/>
        <a:lstStyle/>
        <a:p>
          <a:endParaRPr lang="en-US"/>
        </a:p>
      </dgm:t>
    </dgm:pt>
    <dgm:pt modelId="{66FC05BF-6E8E-4FB0-AD76-0E72CE883B81}">
      <dgm:prSet/>
      <dgm:spPr/>
      <dgm:t>
        <a:bodyPr/>
        <a:lstStyle/>
        <a:p>
          <a:r>
            <a:rPr lang="pt-BR" dirty="0"/>
            <a:t>Registro de variações patrimoniais em contas incorretas;</a:t>
          </a:r>
          <a:endParaRPr lang="en-US" dirty="0"/>
        </a:p>
      </dgm:t>
    </dgm:pt>
    <dgm:pt modelId="{E162FD96-4E1C-49AC-B21B-567BFF9BC065}" type="parTrans" cxnId="{317A9E1A-96AD-42F2-9B41-418295D050F5}">
      <dgm:prSet/>
      <dgm:spPr/>
      <dgm:t>
        <a:bodyPr/>
        <a:lstStyle/>
        <a:p>
          <a:endParaRPr lang="en-US"/>
        </a:p>
      </dgm:t>
    </dgm:pt>
    <dgm:pt modelId="{C0201595-09D4-4260-B0D2-82E7FC2F6F37}" type="sibTrans" cxnId="{317A9E1A-96AD-42F2-9B41-418295D050F5}">
      <dgm:prSet/>
      <dgm:spPr/>
      <dgm:t>
        <a:bodyPr/>
        <a:lstStyle/>
        <a:p>
          <a:endParaRPr lang="en-US"/>
        </a:p>
      </dgm:t>
    </dgm:pt>
    <dgm:pt modelId="{4EF69E56-3DBF-4065-9C0C-4669BF2FA07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/>
            <a:t>Boas práticas:</a:t>
          </a:r>
          <a:endParaRPr lang="en-US" dirty="0"/>
        </a:p>
      </dgm:t>
    </dgm:pt>
    <dgm:pt modelId="{1C2361BB-8EE6-4841-9500-B855B6FF5FB9}" type="parTrans" cxnId="{A9362F9E-70A3-4A7F-9E8E-8D91310F30C9}">
      <dgm:prSet/>
      <dgm:spPr/>
      <dgm:t>
        <a:bodyPr/>
        <a:lstStyle/>
        <a:p>
          <a:endParaRPr lang="en-US"/>
        </a:p>
      </dgm:t>
    </dgm:pt>
    <dgm:pt modelId="{CC3F2E4A-439B-4C2C-BD62-EB73CFCCAD09}" type="sibTrans" cxnId="{A9362F9E-70A3-4A7F-9E8E-8D91310F30C9}">
      <dgm:prSet/>
      <dgm:spPr/>
      <dgm:t>
        <a:bodyPr/>
        <a:lstStyle/>
        <a:p>
          <a:endParaRPr lang="en-US"/>
        </a:p>
      </dgm:t>
    </dgm:pt>
    <dgm:pt modelId="{576DD37C-CBB9-42E2-AEB5-82C22B98D399}">
      <dgm:prSet/>
      <dgm:spPr/>
      <dgm:t>
        <a:bodyPr/>
        <a:lstStyle/>
        <a:p>
          <a:r>
            <a:rPr lang="pt-BR" dirty="0"/>
            <a:t>Adoção de rotina de conferências e validações</a:t>
          </a:r>
          <a:endParaRPr lang="en-US" dirty="0"/>
        </a:p>
      </dgm:t>
    </dgm:pt>
    <dgm:pt modelId="{12458173-10CC-4117-8A9C-618325897FA9}" type="parTrans" cxnId="{3C28DC35-AA40-4CAF-9F4D-695731303D20}">
      <dgm:prSet/>
      <dgm:spPr/>
      <dgm:t>
        <a:bodyPr/>
        <a:lstStyle/>
        <a:p>
          <a:endParaRPr lang="en-US"/>
        </a:p>
      </dgm:t>
    </dgm:pt>
    <dgm:pt modelId="{FC0012B3-0577-4DA3-AED7-B935F918A879}" type="sibTrans" cxnId="{3C28DC35-AA40-4CAF-9F4D-695731303D20}">
      <dgm:prSet/>
      <dgm:spPr/>
      <dgm:t>
        <a:bodyPr/>
        <a:lstStyle/>
        <a:p>
          <a:endParaRPr lang="en-US"/>
        </a:p>
      </dgm:t>
    </dgm:pt>
    <dgm:pt modelId="{ABC1AC9C-5FB5-4D1A-99DF-9E3EC672AD5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/>
            <a:t>Utilização indevida de contas genéricas;</a:t>
          </a:r>
        </a:p>
      </dgm:t>
    </dgm:pt>
    <dgm:pt modelId="{2D7A2466-4C77-47EB-8E10-9D3B1CA62D0B}" type="parTrans" cxnId="{8061B06D-C526-4F08-8059-4DEBE0CDA36B}">
      <dgm:prSet/>
      <dgm:spPr/>
      <dgm:t>
        <a:bodyPr/>
        <a:lstStyle/>
        <a:p>
          <a:endParaRPr lang="pt-BR"/>
        </a:p>
      </dgm:t>
    </dgm:pt>
    <dgm:pt modelId="{FF9AF96F-7480-4CCC-8626-0424A53276C9}" type="sibTrans" cxnId="{8061B06D-C526-4F08-8059-4DEBE0CDA36B}">
      <dgm:prSet/>
      <dgm:spPr/>
      <dgm:t>
        <a:bodyPr/>
        <a:lstStyle/>
        <a:p>
          <a:endParaRPr lang="pt-BR"/>
        </a:p>
      </dgm:t>
    </dgm:pt>
    <dgm:pt modelId="{5CBF88DC-5120-4081-9FCA-EDF037F161F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Inobservância do regime de competência;</a:t>
          </a:r>
        </a:p>
      </dgm:t>
    </dgm:pt>
    <dgm:pt modelId="{1B79DF63-2E26-4165-AAA4-8AB2E5814DF3}" type="parTrans" cxnId="{0D23E59E-A107-4819-BA8E-9EAD0CFE4FA8}">
      <dgm:prSet/>
      <dgm:spPr/>
      <dgm:t>
        <a:bodyPr/>
        <a:lstStyle/>
        <a:p>
          <a:endParaRPr lang="pt-BR"/>
        </a:p>
      </dgm:t>
    </dgm:pt>
    <dgm:pt modelId="{8DB13971-6223-487D-B09E-E50E9692CCAB}" type="sibTrans" cxnId="{0D23E59E-A107-4819-BA8E-9EAD0CFE4FA8}">
      <dgm:prSet/>
      <dgm:spPr/>
      <dgm:t>
        <a:bodyPr/>
        <a:lstStyle/>
        <a:p>
          <a:endParaRPr lang="pt-BR"/>
        </a:p>
      </dgm:t>
    </dgm:pt>
    <dgm:pt modelId="{EFC6B642-2499-4465-A365-394F953D62B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Ausência de registros de variações patrimoniais, ou registros com valores divergentes.</a:t>
          </a:r>
        </a:p>
      </dgm:t>
    </dgm:pt>
    <dgm:pt modelId="{3B7F7C38-8DAB-44F6-9753-011B7EDDA042}" type="parTrans" cxnId="{B72A1B46-2834-4EA3-B9E8-65BBD1B13172}">
      <dgm:prSet/>
      <dgm:spPr/>
      <dgm:t>
        <a:bodyPr/>
        <a:lstStyle/>
        <a:p>
          <a:endParaRPr lang="pt-BR"/>
        </a:p>
      </dgm:t>
    </dgm:pt>
    <dgm:pt modelId="{D13DD4FA-5268-4065-8626-CD4C24FA728B}" type="sibTrans" cxnId="{B72A1B46-2834-4EA3-B9E8-65BBD1B13172}">
      <dgm:prSet/>
      <dgm:spPr/>
      <dgm:t>
        <a:bodyPr/>
        <a:lstStyle/>
        <a:p>
          <a:endParaRPr lang="pt-BR"/>
        </a:p>
      </dgm:t>
    </dgm:pt>
    <dgm:pt modelId="{F494BCCF-4C2E-411A-8D4C-42B63F15F47E}">
      <dgm:prSet/>
      <dgm:spPr/>
      <dgm:t>
        <a:bodyPr/>
        <a:lstStyle/>
        <a:p>
          <a:pPr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/>
            <a:t>Conciliação mensal entre registros patrimoniais e orçamentários.</a:t>
          </a:r>
        </a:p>
      </dgm:t>
    </dgm:pt>
    <dgm:pt modelId="{A044134A-198A-4FDF-8BC0-57784A1866C9}" type="parTrans" cxnId="{EF4DB5BC-2CDC-4BDD-99B5-C43293EF363B}">
      <dgm:prSet/>
      <dgm:spPr/>
      <dgm:t>
        <a:bodyPr/>
        <a:lstStyle/>
        <a:p>
          <a:endParaRPr lang="pt-BR"/>
        </a:p>
      </dgm:t>
    </dgm:pt>
    <dgm:pt modelId="{6EE13D09-D1A2-4AC3-A543-592F303D5BA0}" type="sibTrans" cxnId="{EF4DB5BC-2CDC-4BDD-99B5-C43293EF363B}">
      <dgm:prSet/>
      <dgm:spPr/>
      <dgm:t>
        <a:bodyPr/>
        <a:lstStyle/>
        <a:p>
          <a:endParaRPr lang="pt-BR"/>
        </a:p>
      </dgm:t>
    </dgm:pt>
    <dgm:pt modelId="{5D4730D8-701A-4D96-8FB3-7779D52B8C19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Implementação efetiva do regime de competência;</a:t>
          </a:r>
        </a:p>
      </dgm:t>
    </dgm:pt>
    <dgm:pt modelId="{51AFC89A-5AA8-45C6-8DCF-B54C352A425D}" type="parTrans" cxnId="{A5E165CA-9238-43AC-952B-516356C2F058}">
      <dgm:prSet/>
      <dgm:spPr/>
      <dgm:t>
        <a:bodyPr/>
        <a:lstStyle/>
        <a:p>
          <a:endParaRPr lang="pt-BR"/>
        </a:p>
      </dgm:t>
    </dgm:pt>
    <dgm:pt modelId="{047F6031-A8A2-4EAF-9FAA-8B55B5771A42}" type="sibTrans" cxnId="{A5E165CA-9238-43AC-952B-516356C2F058}">
      <dgm:prSet/>
      <dgm:spPr/>
      <dgm:t>
        <a:bodyPr/>
        <a:lstStyle/>
        <a:p>
          <a:endParaRPr lang="pt-BR"/>
        </a:p>
      </dgm:t>
    </dgm:pt>
    <dgm:pt modelId="{B42E4AF3-9A08-46E2-9B98-1E02F191C03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dirty="0"/>
            <a:t>Transparência e evidenciação nas Notas Explicativas.</a:t>
          </a:r>
        </a:p>
      </dgm:t>
    </dgm:pt>
    <dgm:pt modelId="{54DD0655-BE43-46C6-928E-42A251698608}" type="parTrans" cxnId="{75687165-5EEA-45B0-96B9-E3CADDE49B45}">
      <dgm:prSet/>
      <dgm:spPr/>
      <dgm:t>
        <a:bodyPr/>
        <a:lstStyle/>
        <a:p>
          <a:endParaRPr lang="pt-BR"/>
        </a:p>
      </dgm:t>
    </dgm:pt>
    <dgm:pt modelId="{CAD68810-CB49-42BD-B511-766E0E5E527E}" type="sibTrans" cxnId="{75687165-5EEA-45B0-96B9-E3CADDE49B45}">
      <dgm:prSet/>
      <dgm:spPr/>
      <dgm:t>
        <a:bodyPr/>
        <a:lstStyle/>
        <a:p>
          <a:endParaRPr lang="pt-BR"/>
        </a:p>
      </dgm:t>
    </dgm:pt>
    <dgm:pt modelId="{C9726012-6906-4C0C-825B-99A7E0CD9DE6}" type="pres">
      <dgm:prSet presAssocID="{ABF99D69-7235-494A-93F0-06FE3E505498}" presName="linear" presStyleCnt="0">
        <dgm:presLayoutVars>
          <dgm:animLvl val="lvl"/>
          <dgm:resizeHandles val="exact"/>
        </dgm:presLayoutVars>
      </dgm:prSet>
      <dgm:spPr/>
    </dgm:pt>
    <dgm:pt modelId="{767E8072-B6C5-4A31-B6D5-03F43041A648}" type="pres">
      <dgm:prSet presAssocID="{875D2AD1-D898-41FA-A6DC-C4FC702A41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35201A-9709-4656-B945-133EF65CC196}" type="pres">
      <dgm:prSet presAssocID="{875D2AD1-D898-41FA-A6DC-C4FC702A4103}" presName="childText" presStyleLbl="revTx" presStyleIdx="0" presStyleCnt="2">
        <dgm:presLayoutVars>
          <dgm:bulletEnabled val="1"/>
        </dgm:presLayoutVars>
      </dgm:prSet>
      <dgm:spPr/>
    </dgm:pt>
    <dgm:pt modelId="{DD4B0C9C-FE44-4AF1-882A-6781F2B90FA9}" type="pres">
      <dgm:prSet presAssocID="{4EF69E56-3DBF-4065-9C0C-4669BF2FA0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86FF4B-A173-4FF2-9048-69377AA88092}" type="pres">
      <dgm:prSet presAssocID="{4EF69E56-3DBF-4065-9C0C-4669BF2FA07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793E02-2C7E-4FA6-A798-8FB408E39B83}" type="presOf" srcId="{4EF69E56-3DBF-4065-9C0C-4669BF2FA071}" destId="{DD4B0C9C-FE44-4AF1-882A-6781F2B90FA9}" srcOrd="0" destOrd="0" presId="urn:microsoft.com/office/officeart/2005/8/layout/vList2"/>
    <dgm:cxn modelId="{2F745305-61CC-4EB7-ACD7-47E80D462055}" type="presOf" srcId="{EFC6B642-2499-4465-A365-394F953D62BA}" destId="{4735201A-9709-4656-B945-133EF65CC196}" srcOrd="0" destOrd="3" presId="urn:microsoft.com/office/officeart/2005/8/layout/vList2"/>
    <dgm:cxn modelId="{0C1EB107-1162-438A-B535-F6FBE2E6D525}" type="presOf" srcId="{66FC05BF-6E8E-4FB0-AD76-0E72CE883B81}" destId="{4735201A-9709-4656-B945-133EF65CC196}" srcOrd="0" destOrd="0" presId="urn:microsoft.com/office/officeart/2005/8/layout/vList2"/>
    <dgm:cxn modelId="{317A9E1A-96AD-42F2-9B41-418295D050F5}" srcId="{875D2AD1-D898-41FA-A6DC-C4FC702A4103}" destId="{66FC05BF-6E8E-4FB0-AD76-0E72CE883B81}" srcOrd="0" destOrd="0" parTransId="{E162FD96-4E1C-49AC-B21B-567BFF9BC065}" sibTransId="{C0201595-09D4-4260-B0D2-82E7FC2F6F37}"/>
    <dgm:cxn modelId="{E0E55D1C-5C6D-43D7-B467-6F163E8F8899}" type="presOf" srcId="{B42E4AF3-9A08-46E2-9B98-1E02F191C030}" destId="{9186FF4B-A173-4FF2-9048-69377AA88092}" srcOrd="0" destOrd="3" presId="urn:microsoft.com/office/officeart/2005/8/layout/vList2"/>
    <dgm:cxn modelId="{3C28DC35-AA40-4CAF-9F4D-695731303D20}" srcId="{4EF69E56-3DBF-4065-9C0C-4669BF2FA071}" destId="{576DD37C-CBB9-42E2-AEB5-82C22B98D399}" srcOrd="0" destOrd="0" parTransId="{12458173-10CC-4117-8A9C-618325897FA9}" sibTransId="{FC0012B3-0577-4DA3-AED7-B935F918A879}"/>
    <dgm:cxn modelId="{3A46663B-7CE9-4BCD-B07E-D7D464A0C36C}" type="presOf" srcId="{5CBF88DC-5120-4081-9FCA-EDF037F161FD}" destId="{4735201A-9709-4656-B945-133EF65CC196}" srcOrd="0" destOrd="2" presId="urn:microsoft.com/office/officeart/2005/8/layout/vList2"/>
    <dgm:cxn modelId="{BBF8C363-F453-49F3-977F-2D0268860AA9}" srcId="{ABF99D69-7235-494A-93F0-06FE3E505498}" destId="{875D2AD1-D898-41FA-A6DC-C4FC702A4103}" srcOrd="0" destOrd="0" parTransId="{CA4326E0-6E7F-4B73-97D9-350149C173A5}" sibTransId="{6887A2CF-5608-400A-94B8-C226012CD935}"/>
    <dgm:cxn modelId="{75687165-5EEA-45B0-96B9-E3CADDE49B45}" srcId="{4EF69E56-3DBF-4065-9C0C-4669BF2FA071}" destId="{B42E4AF3-9A08-46E2-9B98-1E02F191C030}" srcOrd="2" destOrd="0" parTransId="{54DD0655-BE43-46C6-928E-42A251698608}" sibTransId="{CAD68810-CB49-42BD-B511-766E0E5E527E}"/>
    <dgm:cxn modelId="{B72A1B46-2834-4EA3-B9E8-65BBD1B13172}" srcId="{875D2AD1-D898-41FA-A6DC-C4FC702A4103}" destId="{EFC6B642-2499-4465-A365-394F953D62BA}" srcOrd="3" destOrd="0" parTransId="{3B7F7C38-8DAB-44F6-9753-011B7EDDA042}" sibTransId="{D13DD4FA-5268-4065-8626-CD4C24FA728B}"/>
    <dgm:cxn modelId="{8061B06D-C526-4F08-8059-4DEBE0CDA36B}" srcId="{875D2AD1-D898-41FA-A6DC-C4FC702A4103}" destId="{ABC1AC9C-5FB5-4D1A-99DF-9E3EC672AD57}" srcOrd="1" destOrd="0" parTransId="{2D7A2466-4C77-47EB-8E10-9D3B1CA62D0B}" sibTransId="{FF9AF96F-7480-4CCC-8626-0424A53276C9}"/>
    <dgm:cxn modelId="{758E1099-1AB7-4063-8604-7925C5368FC5}" type="presOf" srcId="{ABC1AC9C-5FB5-4D1A-99DF-9E3EC672AD57}" destId="{4735201A-9709-4656-B945-133EF65CC196}" srcOrd="0" destOrd="1" presId="urn:microsoft.com/office/officeart/2005/8/layout/vList2"/>
    <dgm:cxn modelId="{A9362F9E-70A3-4A7F-9E8E-8D91310F30C9}" srcId="{ABF99D69-7235-494A-93F0-06FE3E505498}" destId="{4EF69E56-3DBF-4065-9C0C-4669BF2FA071}" srcOrd="1" destOrd="0" parTransId="{1C2361BB-8EE6-4841-9500-B855B6FF5FB9}" sibTransId="{CC3F2E4A-439B-4C2C-BD62-EB73CFCCAD09}"/>
    <dgm:cxn modelId="{0D23E59E-A107-4819-BA8E-9EAD0CFE4FA8}" srcId="{875D2AD1-D898-41FA-A6DC-C4FC702A4103}" destId="{5CBF88DC-5120-4081-9FCA-EDF037F161FD}" srcOrd="2" destOrd="0" parTransId="{1B79DF63-2E26-4165-AAA4-8AB2E5814DF3}" sibTransId="{8DB13971-6223-487D-B09E-E50E9692CCAB}"/>
    <dgm:cxn modelId="{F01E35A7-8A91-4E74-AA3C-B0E3EC782642}" type="presOf" srcId="{576DD37C-CBB9-42E2-AEB5-82C22B98D399}" destId="{9186FF4B-A173-4FF2-9048-69377AA88092}" srcOrd="0" destOrd="0" presId="urn:microsoft.com/office/officeart/2005/8/layout/vList2"/>
    <dgm:cxn modelId="{D9CC84B0-F201-4072-B8AE-9981E0621458}" type="presOf" srcId="{ABF99D69-7235-494A-93F0-06FE3E505498}" destId="{C9726012-6906-4C0C-825B-99A7E0CD9DE6}" srcOrd="0" destOrd="0" presId="urn:microsoft.com/office/officeart/2005/8/layout/vList2"/>
    <dgm:cxn modelId="{EF4DB5BC-2CDC-4BDD-99B5-C43293EF363B}" srcId="{576DD37C-CBB9-42E2-AEB5-82C22B98D399}" destId="{F494BCCF-4C2E-411A-8D4C-42B63F15F47E}" srcOrd="0" destOrd="0" parTransId="{A044134A-198A-4FDF-8BC0-57784A1866C9}" sibTransId="{6EE13D09-D1A2-4AC3-A543-592F303D5BA0}"/>
    <dgm:cxn modelId="{A5E165CA-9238-43AC-952B-516356C2F058}" srcId="{4EF69E56-3DBF-4065-9C0C-4669BF2FA071}" destId="{5D4730D8-701A-4D96-8FB3-7779D52B8C19}" srcOrd="1" destOrd="0" parTransId="{51AFC89A-5AA8-45C6-8DCF-B54C352A425D}" sibTransId="{047F6031-A8A2-4EAF-9FAA-8B55B5771A42}"/>
    <dgm:cxn modelId="{8698DFE4-E231-4B8D-845D-39170DE1D84D}" type="presOf" srcId="{F494BCCF-4C2E-411A-8D4C-42B63F15F47E}" destId="{9186FF4B-A173-4FF2-9048-69377AA88092}" srcOrd="0" destOrd="1" presId="urn:microsoft.com/office/officeart/2005/8/layout/vList2"/>
    <dgm:cxn modelId="{187F62E6-0C20-4C87-962A-478C6855E51B}" type="presOf" srcId="{875D2AD1-D898-41FA-A6DC-C4FC702A4103}" destId="{767E8072-B6C5-4A31-B6D5-03F43041A648}" srcOrd="0" destOrd="0" presId="urn:microsoft.com/office/officeart/2005/8/layout/vList2"/>
    <dgm:cxn modelId="{145BB7F8-CCE5-4E43-9363-9B5C17F7EB53}" type="presOf" srcId="{5D4730D8-701A-4D96-8FB3-7779D52B8C19}" destId="{9186FF4B-A173-4FF2-9048-69377AA88092}" srcOrd="0" destOrd="2" presId="urn:microsoft.com/office/officeart/2005/8/layout/vList2"/>
    <dgm:cxn modelId="{2F307A97-C56D-4956-B188-BD7BA6C150AD}" type="presParOf" srcId="{C9726012-6906-4C0C-825B-99A7E0CD9DE6}" destId="{767E8072-B6C5-4A31-B6D5-03F43041A648}" srcOrd="0" destOrd="0" presId="urn:microsoft.com/office/officeart/2005/8/layout/vList2"/>
    <dgm:cxn modelId="{538EC206-8889-4068-A0F7-AA7A00AA26BD}" type="presParOf" srcId="{C9726012-6906-4C0C-825B-99A7E0CD9DE6}" destId="{4735201A-9709-4656-B945-133EF65CC196}" srcOrd="1" destOrd="0" presId="urn:microsoft.com/office/officeart/2005/8/layout/vList2"/>
    <dgm:cxn modelId="{3B1B0E4C-0857-4682-AEA9-67217BB46D12}" type="presParOf" srcId="{C9726012-6906-4C0C-825B-99A7E0CD9DE6}" destId="{DD4B0C9C-FE44-4AF1-882A-6781F2B90FA9}" srcOrd="2" destOrd="0" presId="urn:microsoft.com/office/officeart/2005/8/layout/vList2"/>
    <dgm:cxn modelId="{8A34551E-6A03-4A37-A77E-F64138653988}" type="presParOf" srcId="{C9726012-6906-4C0C-825B-99A7E0CD9DE6}" destId="{9186FF4B-A173-4FF2-9048-69377AA880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60A009-D352-4F33-8E2A-28E674B1E0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0A42A70B-4EB7-434F-8A09-535F254F2033}">
      <dgm:prSet/>
      <dgm:spPr/>
      <dgm:t>
        <a:bodyPr/>
        <a:lstStyle/>
        <a:p>
          <a:r>
            <a:rPr lang="en-US" err="1"/>
            <a:t>Rastreamento</a:t>
          </a:r>
          <a:r>
            <a:rPr lang="en-US"/>
            <a:t> de saldos </a:t>
          </a:r>
          <a:r>
            <a:rPr lang="en-US" err="1"/>
            <a:t>antigos</a:t>
          </a:r>
          <a:r>
            <a:rPr lang="en-US"/>
            <a:t> e </a:t>
          </a:r>
          <a:r>
            <a:rPr lang="en-US" err="1"/>
            <a:t>sem</a:t>
          </a:r>
          <a:r>
            <a:rPr lang="en-US"/>
            <a:t> </a:t>
          </a:r>
          <a:r>
            <a:rPr lang="en-US" err="1"/>
            <a:t>movimentação</a:t>
          </a:r>
          <a:r>
            <a:rPr lang="en-US"/>
            <a:t> </a:t>
          </a:r>
          <a:r>
            <a:rPr lang="en-US" err="1"/>
            <a:t>ao</a:t>
          </a:r>
          <a:r>
            <a:rPr lang="en-US"/>
            <a:t> </a:t>
          </a:r>
          <a:r>
            <a:rPr lang="en-US" err="1"/>
            <a:t>longo</a:t>
          </a:r>
          <a:r>
            <a:rPr lang="en-US"/>
            <a:t> dos </a:t>
          </a:r>
          <a:r>
            <a:rPr lang="en-US" err="1"/>
            <a:t>exercícios</a:t>
          </a:r>
          <a:r>
            <a:rPr lang="en-US"/>
            <a:t>;</a:t>
          </a:r>
        </a:p>
      </dgm:t>
    </dgm:pt>
    <dgm:pt modelId="{10C42A55-C843-43CF-BDA5-775A3EE135A7}" type="parTrans" cxnId="{AFAEFE93-610A-464C-A829-3B2B6FC1E3AD}">
      <dgm:prSet/>
      <dgm:spPr/>
      <dgm:t>
        <a:bodyPr/>
        <a:lstStyle/>
        <a:p>
          <a:endParaRPr lang="en-US"/>
        </a:p>
      </dgm:t>
    </dgm:pt>
    <dgm:pt modelId="{669331B3-F5DC-4444-8C69-492542A58AA7}" type="sibTrans" cxnId="{AFAEFE93-610A-464C-A829-3B2B6FC1E3AD}">
      <dgm:prSet/>
      <dgm:spPr/>
      <dgm:t>
        <a:bodyPr/>
        <a:lstStyle/>
        <a:p>
          <a:endParaRPr lang="en-US"/>
        </a:p>
      </dgm:t>
    </dgm:pt>
    <dgm:pt modelId="{65A6E0FC-A956-4B6F-9B27-76522231EAB3}">
      <dgm:prSet/>
      <dgm:spPr/>
      <dgm:t>
        <a:bodyPr/>
        <a:lstStyle/>
        <a:p>
          <a:r>
            <a:rPr lang="en-US"/>
            <a:t>Conciliação Bancária de Caixa e Equivalente;</a:t>
          </a:r>
        </a:p>
      </dgm:t>
    </dgm:pt>
    <dgm:pt modelId="{643562CB-3194-434F-8AEE-5A026E64BF6A}" type="parTrans" cxnId="{02BE9D51-97A5-4688-BB99-D8045055B15C}">
      <dgm:prSet/>
      <dgm:spPr/>
      <dgm:t>
        <a:bodyPr/>
        <a:lstStyle/>
        <a:p>
          <a:endParaRPr lang="en-US"/>
        </a:p>
      </dgm:t>
    </dgm:pt>
    <dgm:pt modelId="{0DE33B37-3F13-478E-A830-38301D1F6E85}" type="sibTrans" cxnId="{02BE9D51-97A5-4688-BB99-D8045055B15C}">
      <dgm:prSet/>
      <dgm:spPr/>
      <dgm:t>
        <a:bodyPr/>
        <a:lstStyle/>
        <a:p>
          <a:endParaRPr lang="en-US"/>
        </a:p>
      </dgm:t>
    </dgm:pt>
    <dgm:pt modelId="{0692A961-93DB-43B1-969D-29121F7237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Contato</a:t>
          </a:r>
          <a:r>
            <a:rPr lang="en-US" dirty="0"/>
            <a:t> com as </a:t>
          </a:r>
          <a:r>
            <a:rPr lang="en-US" dirty="0" err="1"/>
            <a:t>instituições</a:t>
          </a:r>
          <a:r>
            <a:rPr lang="en-US" dirty="0"/>
            <a:t> </a:t>
          </a:r>
          <a:r>
            <a:rPr lang="en-US" dirty="0" err="1"/>
            <a:t>financeiras</a:t>
          </a:r>
          <a:r>
            <a:rPr lang="en-US" dirty="0"/>
            <a:t> </a:t>
          </a:r>
          <a:r>
            <a:rPr lang="en-US" dirty="0" err="1"/>
            <a:t>credoras</a:t>
          </a:r>
          <a:r>
            <a:rPr lang="en-US" dirty="0"/>
            <a:t> (</a:t>
          </a:r>
          <a:r>
            <a:rPr lang="en-US" dirty="0" err="1"/>
            <a:t>empréstimos</a:t>
          </a:r>
          <a:r>
            <a:rPr lang="en-US" dirty="0"/>
            <a:t>) para </a:t>
          </a:r>
          <a:r>
            <a:rPr lang="en-US" dirty="0" err="1"/>
            <a:t>conciliação</a:t>
          </a:r>
          <a:r>
            <a:rPr lang="en-US" dirty="0"/>
            <a:t> dos </a:t>
          </a:r>
          <a:r>
            <a:rPr lang="en-US" dirty="0" err="1"/>
            <a:t>saldos</a:t>
          </a:r>
          <a:r>
            <a:rPr lang="en-US" dirty="0"/>
            <a:t> </a:t>
          </a:r>
          <a:r>
            <a:rPr lang="en-US" dirty="0" err="1"/>
            <a:t>devedores</a:t>
          </a:r>
          <a:r>
            <a:rPr lang="en-US" dirty="0"/>
            <a:t> de </a:t>
          </a:r>
          <a:r>
            <a:rPr lang="en-US" dirty="0" err="1"/>
            <a:t>empréstimos</a:t>
          </a:r>
          <a:r>
            <a:rPr lang="en-US" dirty="0"/>
            <a:t>;</a:t>
          </a:r>
        </a:p>
      </dgm:t>
    </dgm:pt>
    <dgm:pt modelId="{73ADB4CB-5A01-4F9D-A9BD-81D736D7A1FD}" type="parTrans" cxnId="{2A640EFD-0C3A-48B0-B77E-17D79AB14AF4}">
      <dgm:prSet/>
      <dgm:spPr/>
      <dgm:t>
        <a:bodyPr/>
        <a:lstStyle/>
        <a:p>
          <a:endParaRPr lang="en-US"/>
        </a:p>
      </dgm:t>
    </dgm:pt>
    <dgm:pt modelId="{F6775A9A-E443-49AF-9375-128D73DB69BA}" type="sibTrans" cxnId="{2A640EFD-0C3A-48B0-B77E-17D79AB14AF4}">
      <dgm:prSet/>
      <dgm:spPr/>
      <dgm:t>
        <a:bodyPr/>
        <a:lstStyle/>
        <a:p>
          <a:endParaRPr lang="en-US"/>
        </a:p>
      </dgm:t>
    </dgm:pt>
    <dgm:pt modelId="{6B4B7DCD-467A-4493-B348-00644ACD144F}">
      <dgm:prSet/>
      <dgm:spPr/>
      <dgm:t>
        <a:bodyPr/>
        <a:lstStyle/>
        <a:p>
          <a:r>
            <a:rPr lang="en-US" dirty="0" err="1"/>
            <a:t>Contato</a:t>
          </a:r>
          <a:r>
            <a:rPr lang="en-US" dirty="0"/>
            <a:t> com o </a:t>
          </a:r>
          <a:r>
            <a:rPr lang="en-US" dirty="0" err="1"/>
            <a:t>jurídico</a:t>
          </a:r>
          <a:r>
            <a:rPr lang="en-US" dirty="0"/>
            <a:t> para </a:t>
          </a:r>
          <a:r>
            <a:rPr lang="en-US" dirty="0" err="1"/>
            <a:t>classificação</a:t>
          </a:r>
          <a:r>
            <a:rPr lang="en-US" dirty="0"/>
            <a:t> de </a:t>
          </a:r>
          <a:r>
            <a:rPr lang="en-US" dirty="0" err="1"/>
            <a:t>riscos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</a:t>
          </a:r>
          <a:r>
            <a:rPr lang="en-US" dirty="0" err="1"/>
            <a:t>os</a:t>
          </a:r>
          <a:r>
            <a:rPr lang="en-US" dirty="0"/>
            <a:t> </a:t>
          </a:r>
          <a:r>
            <a:rPr lang="en-US" dirty="0" err="1"/>
            <a:t>processos</a:t>
          </a:r>
          <a:r>
            <a:rPr lang="en-US" dirty="0"/>
            <a:t> </a:t>
          </a:r>
          <a:r>
            <a:rPr lang="en-US" dirty="0" err="1"/>
            <a:t>judiciais</a:t>
          </a:r>
          <a:r>
            <a:rPr lang="en-US" dirty="0"/>
            <a:t> (</a:t>
          </a:r>
          <a:r>
            <a:rPr lang="en-US" dirty="0" err="1"/>
            <a:t>provisões</a:t>
          </a:r>
          <a:r>
            <a:rPr lang="en-US" dirty="0"/>
            <a:t>) e </a:t>
          </a:r>
          <a:r>
            <a:rPr lang="en-US" dirty="0" err="1"/>
            <a:t>registro</a:t>
          </a:r>
          <a:r>
            <a:rPr lang="en-US" dirty="0"/>
            <a:t> </a:t>
          </a:r>
          <a:r>
            <a:rPr lang="en-US" dirty="0" err="1"/>
            <a:t>tempestivo</a:t>
          </a:r>
          <a:r>
            <a:rPr lang="en-US" dirty="0"/>
            <a:t> dos </a:t>
          </a:r>
          <a:r>
            <a:rPr lang="en-US" dirty="0" err="1"/>
            <a:t>precatórios</a:t>
          </a:r>
          <a:r>
            <a:rPr lang="en-US" dirty="0"/>
            <a:t> a </a:t>
          </a:r>
          <a:r>
            <a:rPr lang="en-US" dirty="0" err="1"/>
            <a:t>pagar</a:t>
          </a:r>
          <a:r>
            <a:rPr lang="en-US" dirty="0"/>
            <a:t>;</a:t>
          </a:r>
        </a:p>
      </dgm:t>
    </dgm:pt>
    <dgm:pt modelId="{876FF9E5-5119-48F5-8017-C931F70194F7}" type="parTrans" cxnId="{ED2706C3-9821-4B01-A0D4-62B7C8F786B5}">
      <dgm:prSet/>
      <dgm:spPr/>
      <dgm:t>
        <a:bodyPr/>
        <a:lstStyle/>
        <a:p>
          <a:endParaRPr lang="en-US"/>
        </a:p>
      </dgm:t>
    </dgm:pt>
    <dgm:pt modelId="{5C0C73D8-945D-419F-8F70-25FFC618ABA5}" type="sibTrans" cxnId="{ED2706C3-9821-4B01-A0D4-62B7C8F786B5}">
      <dgm:prSet/>
      <dgm:spPr/>
      <dgm:t>
        <a:bodyPr/>
        <a:lstStyle/>
        <a:p>
          <a:endParaRPr lang="en-US"/>
        </a:p>
      </dgm:t>
    </dgm:pt>
    <dgm:pt modelId="{5D105982-C8B7-4EE5-9804-E6B2ED6CFD73}">
      <dgm:prSet/>
      <dgm:spPr/>
      <dgm:t>
        <a:bodyPr/>
        <a:lstStyle/>
        <a:p>
          <a:r>
            <a:rPr lang="en-US" dirty="0" err="1"/>
            <a:t>Estudo</a:t>
          </a:r>
          <a:r>
            <a:rPr lang="en-US" dirty="0"/>
            <a:t> da </a:t>
          </a:r>
          <a:r>
            <a:rPr lang="en-US" dirty="0" err="1"/>
            <a:t>capacitação</a:t>
          </a:r>
          <a:r>
            <a:rPr lang="en-US" dirty="0"/>
            <a:t> e </a:t>
          </a:r>
          <a:r>
            <a:rPr lang="en-US" dirty="0" err="1"/>
            <a:t>identificação</a:t>
          </a:r>
          <a:r>
            <a:rPr lang="en-US" dirty="0"/>
            <a:t> dos </a:t>
          </a:r>
          <a:r>
            <a:rPr lang="en-US" dirty="0" err="1"/>
            <a:t>pontos</a:t>
          </a:r>
          <a:r>
            <a:rPr lang="en-US" dirty="0"/>
            <a:t> de </a:t>
          </a:r>
          <a:r>
            <a:rPr lang="en-US" dirty="0" err="1"/>
            <a:t>melhoria</a:t>
          </a:r>
          <a:r>
            <a:rPr lang="en-US" dirty="0"/>
            <a:t>.</a:t>
          </a:r>
        </a:p>
      </dgm:t>
    </dgm:pt>
    <dgm:pt modelId="{6763B253-D755-45AF-8161-FE805E1241ED}" type="parTrans" cxnId="{450E0A5A-61F1-4A44-94AD-273223B960FB}">
      <dgm:prSet/>
      <dgm:spPr/>
      <dgm:t>
        <a:bodyPr/>
        <a:lstStyle/>
        <a:p>
          <a:endParaRPr lang="en-US"/>
        </a:p>
      </dgm:t>
    </dgm:pt>
    <dgm:pt modelId="{D547328C-221A-4191-8829-EA60B7925383}" type="sibTrans" cxnId="{450E0A5A-61F1-4A44-94AD-273223B960FB}">
      <dgm:prSet/>
      <dgm:spPr/>
      <dgm:t>
        <a:bodyPr/>
        <a:lstStyle/>
        <a:p>
          <a:endParaRPr lang="en-US"/>
        </a:p>
      </dgm:t>
    </dgm:pt>
    <dgm:pt modelId="{CACA2F8E-0A28-467C-9F04-0327DA7CAE1C}" type="pres">
      <dgm:prSet presAssocID="{E760A009-D352-4F33-8E2A-28E674B1E02C}" presName="root" presStyleCnt="0">
        <dgm:presLayoutVars>
          <dgm:dir/>
          <dgm:resizeHandles val="exact"/>
        </dgm:presLayoutVars>
      </dgm:prSet>
      <dgm:spPr/>
    </dgm:pt>
    <dgm:pt modelId="{E5ABBBD2-DCF4-4AAD-9B6A-63324E14BA7B}" type="pres">
      <dgm:prSet presAssocID="{0A42A70B-4EB7-434F-8A09-535F254F2033}" presName="compNode" presStyleCnt="0"/>
      <dgm:spPr/>
    </dgm:pt>
    <dgm:pt modelId="{41770C44-E79B-4CD5-89D6-B41895D400C2}" type="pres">
      <dgm:prSet presAssocID="{0A42A70B-4EB7-434F-8A09-535F254F2033}" presName="bgRect" presStyleLbl="bgShp" presStyleIdx="0" presStyleCnt="5"/>
      <dgm:spPr>
        <a:solidFill>
          <a:schemeClr val="tx1"/>
        </a:solidFill>
      </dgm:spPr>
    </dgm:pt>
    <dgm:pt modelId="{1E0B4EA3-A2E4-48C7-A5FE-0050015CD8FD}" type="pres">
      <dgm:prSet presAssocID="{0A42A70B-4EB7-434F-8A09-535F254F203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iso com preenchimento sólido"/>
        </a:ext>
      </dgm:extLst>
    </dgm:pt>
    <dgm:pt modelId="{DD1DABDE-9F77-405D-A7D0-BBEA8688DAFB}" type="pres">
      <dgm:prSet presAssocID="{0A42A70B-4EB7-434F-8A09-535F254F2033}" presName="spaceRect" presStyleCnt="0"/>
      <dgm:spPr/>
    </dgm:pt>
    <dgm:pt modelId="{755BC055-BE8E-42CC-B8E1-FFE4391B2E34}" type="pres">
      <dgm:prSet presAssocID="{0A42A70B-4EB7-434F-8A09-535F254F2033}" presName="parTx" presStyleLbl="revTx" presStyleIdx="0" presStyleCnt="5">
        <dgm:presLayoutVars>
          <dgm:chMax val="0"/>
          <dgm:chPref val="0"/>
        </dgm:presLayoutVars>
      </dgm:prSet>
      <dgm:spPr/>
    </dgm:pt>
    <dgm:pt modelId="{79C51891-2BCA-4E36-B5E1-8A79154E21DC}" type="pres">
      <dgm:prSet presAssocID="{669331B3-F5DC-4444-8C69-492542A58AA7}" presName="sibTrans" presStyleCnt="0"/>
      <dgm:spPr/>
    </dgm:pt>
    <dgm:pt modelId="{D7EABE54-A14E-4D01-B2FF-BF2A1D00E5E5}" type="pres">
      <dgm:prSet presAssocID="{65A6E0FC-A956-4B6F-9B27-76522231EAB3}" presName="compNode" presStyleCnt="0"/>
      <dgm:spPr/>
    </dgm:pt>
    <dgm:pt modelId="{75480F95-D13B-4AFC-A876-BBF8573F94B7}" type="pres">
      <dgm:prSet presAssocID="{65A6E0FC-A956-4B6F-9B27-76522231EAB3}" presName="bgRect" presStyleLbl="bgShp" presStyleIdx="1" presStyleCnt="5"/>
      <dgm:spPr>
        <a:solidFill>
          <a:schemeClr val="accent2">
            <a:lumMod val="50000"/>
          </a:schemeClr>
        </a:solidFill>
      </dgm:spPr>
    </dgm:pt>
    <dgm:pt modelId="{D101AE27-E8A4-4CAE-8808-6D854B851F1A}" type="pres">
      <dgm:prSet presAssocID="{65A6E0FC-A956-4B6F-9B27-76522231EAB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Área de transferência Mista com preenchimento sólido"/>
        </a:ext>
      </dgm:extLst>
    </dgm:pt>
    <dgm:pt modelId="{F3910B8D-211F-4D9B-B436-969417401AC4}" type="pres">
      <dgm:prSet presAssocID="{65A6E0FC-A956-4B6F-9B27-76522231EAB3}" presName="spaceRect" presStyleCnt="0"/>
      <dgm:spPr/>
    </dgm:pt>
    <dgm:pt modelId="{E682ED68-749D-4652-9FA0-0F9EBF102BA8}" type="pres">
      <dgm:prSet presAssocID="{65A6E0FC-A956-4B6F-9B27-76522231EAB3}" presName="parTx" presStyleLbl="revTx" presStyleIdx="1" presStyleCnt="5">
        <dgm:presLayoutVars>
          <dgm:chMax val="0"/>
          <dgm:chPref val="0"/>
        </dgm:presLayoutVars>
      </dgm:prSet>
      <dgm:spPr/>
    </dgm:pt>
    <dgm:pt modelId="{CF5B10FE-55A5-4787-BE53-3A11ACA783AD}" type="pres">
      <dgm:prSet presAssocID="{0DE33B37-3F13-478E-A830-38301D1F6E85}" presName="sibTrans" presStyleCnt="0"/>
      <dgm:spPr/>
    </dgm:pt>
    <dgm:pt modelId="{AF840094-72E6-4E9F-9754-64CAE0AE1F48}" type="pres">
      <dgm:prSet presAssocID="{0692A961-93DB-43B1-969D-29121F72374B}" presName="compNode" presStyleCnt="0"/>
      <dgm:spPr/>
    </dgm:pt>
    <dgm:pt modelId="{18E20C37-378D-4612-A46F-393227ACC4F6}" type="pres">
      <dgm:prSet presAssocID="{0692A961-93DB-43B1-969D-29121F72374B}" presName="bgRect" presStyleLbl="bgShp" presStyleIdx="2" presStyleCnt="5"/>
      <dgm:spPr>
        <a:solidFill>
          <a:schemeClr val="accent2">
            <a:lumMod val="75000"/>
          </a:schemeClr>
        </a:solidFill>
      </dgm:spPr>
    </dgm:pt>
    <dgm:pt modelId="{3F919F99-ECD5-44F8-BFA6-161F38168451}" type="pres">
      <dgm:prSet presAssocID="{0692A961-93DB-43B1-969D-29121F72374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FB412D85-1068-4284-A855-0822A4C2B6A5}" type="pres">
      <dgm:prSet presAssocID="{0692A961-93DB-43B1-969D-29121F72374B}" presName="spaceRect" presStyleCnt="0"/>
      <dgm:spPr/>
    </dgm:pt>
    <dgm:pt modelId="{C35F7D78-CFEE-4A08-99DD-828D44181873}" type="pres">
      <dgm:prSet presAssocID="{0692A961-93DB-43B1-969D-29121F72374B}" presName="parTx" presStyleLbl="revTx" presStyleIdx="2" presStyleCnt="5">
        <dgm:presLayoutVars>
          <dgm:chMax val="0"/>
          <dgm:chPref val="0"/>
        </dgm:presLayoutVars>
      </dgm:prSet>
      <dgm:spPr/>
    </dgm:pt>
    <dgm:pt modelId="{FA3007B3-F2FD-4647-A21B-6EF6C5A4CF21}" type="pres">
      <dgm:prSet presAssocID="{F6775A9A-E443-49AF-9375-128D73DB69BA}" presName="sibTrans" presStyleCnt="0"/>
      <dgm:spPr/>
    </dgm:pt>
    <dgm:pt modelId="{3624EC1E-77A0-40A5-88E8-13057EDC1309}" type="pres">
      <dgm:prSet presAssocID="{6B4B7DCD-467A-4493-B348-00644ACD144F}" presName="compNode" presStyleCnt="0"/>
      <dgm:spPr/>
    </dgm:pt>
    <dgm:pt modelId="{CADA3F29-6E98-464F-B292-C887A8DFF761}" type="pres">
      <dgm:prSet presAssocID="{6B4B7DCD-467A-4493-B348-00644ACD144F}" presName="bgRect" presStyleLbl="bgShp" presStyleIdx="3" presStyleCnt="5"/>
      <dgm:spPr>
        <a:solidFill>
          <a:schemeClr val="accent4">
            <a:lumMod val="75000"/>
          </a:schemeClr>
        </a:solidFill>
      </dgm:spPr>
    </dgm:pt>
    <dgm:pt modelId="{5B6BB17D-7F10-43C1-A700-7C54B24F1A86}" type="pres">
      <dgm:prSet presAssocID="{6B4B7DCD-467A-4493-B348-00644ACD14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61FB15D6-8FA2-48F0-A3BE-3431F2009409}" type="pres">
      <dgm:prSet presAssocID="{6B4B7DCD-467A-4493-B348-00644ACD144F}" presName="spaceRect" presStyleCnt="0"/>
      <dgm:spPr/>
    </dgm:pt>
    <dgm:pt modelId="{D65E0A8A-A69B-4034-95F3-8831ABC13C0B}" type="pres">
      <dgm:prSet presAssocID="{6B4B7DCD-467A-4493-B348-00644ACD144F}" presName="parTx" presStyleLbl="revTx" presStyleIdx="3" presStyleCnt="5">
        <dgm:presLayoutVars>
          <dgm:chMax val="0"/>
          <dgm:chPref val="0"/>
        </dgm:presLayoutVars>
      </dgm:prSet>
      <dgm:spPr/>
    </dgm:pt>
    <dgm:pt modelId="{9654F223-94BE-45ED-A95D-12BBB32E58B5}" type="pres">
      <dgm:prSet presAssocID="{5C0C73D8-945D-419F-8F70-25FFC618ABA5}" presName="sibTrans" presStyleCnt="0"/>
      <dgm:spPr/>
    </dgm:pt>
    <dgm:pt modelId="{60EF8C87-0402-46D9-AFB8-81BDECE4A3CA}" type="pres">
      <dgm:prSet presAssocID="{5D105982-C8B7-4EE5-9804-E6B2ED6CFD73}" presName="compNode" presStyleCnt="0"/>
      <dgm:spPr/>
    </dgm:pt>
    <dgm:pt modelId="{6553307E-DE17-404F-9455-5DCDE5C576E8}" type="pres">
      <dgm:prSet presAssocID="{5D105982-C8B7-4EE5-9804-E6B2ED6CFD73}" presName="bgRect" presStyleLbl="bgShp" presStyleIdx="4" presStyleCnt="5"/>
      <dgm:spPr>
        <a:solidFill>
          <a:schemeClr val="accent2">
            <a:lumMod val="60000"/>
            <a:lumOff val="40000"/>
          </a:schemeClr>
        </a:solidFill>
      </dgm:spPr>
    </dgm:pt>
    <dgm:pt modelId="{5BCA76C4-7CF9-464B-A4B8-E47B3F4CE3BE}" type="pres">
      <dgm:prSet presAssocID="{5D105982-C8B7-4EE5-9804-E6B2ED6CFD7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B02003A-AF62-455F-A9DB-AA549F561748}" type="pres">
      <dgm:prSet presAssocID="{5D105982-C8B7-4EE5-9804-E6B2ED6CFD73}" presName="spaceRect" presStyleCnt="0"/>
      <dgm:spPr/>
    </dgm:pt>
    <dgm:pt modelId="{FCF8FE68-A053-42B2-A677-FD2503E978B1}" type="pres">
      <dgm:prSet presAssocID="{5D105982-C8B7-4EE5-9804-E6B2ED6CFD7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8E2BD17-3DB5-421F-9F66-A44C84DE2D2E}" type="presOf" srcId="{0692A961-93DB-43B1-969D-29121F72374B}" destId="{C35F7D78-CFEE-4A08-99DD-828D44181873}" srcOrd="0" destOrd="0" presId="urn:microsoft.com/office/officeart/2018/2/layout/IconVerticalSolidList"/>
    <dgm:cxn modelId="{1A79B12E-9CAF-4FB3-9860-ED5A1E970B8B}" type="presOf" srcId="{6B4B7DCD-467A-4493-B348-00644ACD144F}" destId="{D65E0A8A-A69B-4034-95F3-8831ABC13C0B}" srcOrd="0" destOrd="0" presId="urn:microsoft.com/office/officeart/2018/2/layout/IconVerticalSolidList"/>
    <dgm:cxn modelId="{02BE9D51-97A5-4688-BB99-D8045055B15C}" srcId="{E760A009-D352-4F33-8E2A-28E674B1E02C}" destId="{65A6E0FC-A956-4B6F-9B27-76522231EAB3}" srcOrd="1" destOrd="0" parTransId="{643562CB-3194-434F-8AEE-5A026E64BF6A}" sibTransId="{0DE33B37-3F13-478E-A830-38301D1F6E85}"/>
    <dgm:cxn modelId="{450E0A5A-61F1-4A44-94AD-273223B960FB}" srcId="{E760A009-D352-4F33-8E2A-28E674B1E02C}" destId="{5D105982-C8B7-4EE5-9804-E6B2ED6CFD73}" srcOrd="4" destOrd="0" parTransId="{6763B253-D755-45AF-8161-FE805E1241ED}" sibTransId="{D547328C-221A-4191-8829-EA60B7925383}"/>
    <dgm:cxn modelId="{5234F381-2525-4EB1-887E-F4DA554DC0C7}" type="presOf" srcId="{5D105982-C8B7-4EE5-9804-E6B2ED6CFD73}" destId="{FCF8FE68-A053-42B2-A677-FD2503E978B1}" srcOrd="0" destOrd="0" presId="urn:microsoft.com/office/officeart/2018/2/layout/IconVerticalSolidList"/>
    <dgm:cxn modelId="{AFAEFE93-610A-464C-A829-3B2B6FC1E3AD}" srcId="{E760A009-D352-4F33-8E2A-28E674B1E02C}" destId="{0A42A70B-4EB7-434F-8A09-535F254F2033}" srcOrd="0" destOrd="0" parTransId="{10C42A55-C843-43CF-BDA5-775A3EE135A7}" sibTransId="{669331B3-F5DC-4444-8C69-492542A58AA7}"/>
    <dgm:cxn modelId="{DEC658A9-0C42-4DEB-946B-98835674F2A0}" type="presOf" srcId="{65A6E0FC-A956-4B6F-9B27-76522231EAB3}" destId="{E682ED68-749D-4652-9FA0-0F9EBF102BA8}" srcOrd="0" destOrd="0" presId="urn:microsoft.com/office/officeart/2018/2/layout/IconVerticalSolidList"/>
    <dgm:cxn modelId="{ED2706C3-9821-4B01-A0D4-62B7C8F786B5}" srcId="{E760A009-D352-4F33-8E2A-28E674B1E02C}" destId="{6B4B7DCD-467A-4493-B348-00644ACD144F}" srcOrd="3" destOrd="0" parTransId="{876FF9E5-5119-48F5-8017-C931F70194F7}" sibTransId="{5C0C73D8-945D-419F-8F70-25FFC618ABA5}"/>
    <dgm:cxn modelId="{DF3ADBD4-2FD8-4FDA-BD0E-DFBB1F3FABF4}" type="presOf" srcId="{E760A009-D352-4F33-8E2A-28E674B1E02C}" destId="{CACA2F8E-0A28-467C-9F04-0327DA7CAE1C}" srcOrd="0" destOrd="0" presId="urn:microsoft.com/office/officeart/2018/2/layout/IconVerticalSolidList"/>
    <dgm:cxn modelId="{1F03B2E2-F5FF-4DEB-AEA6-4403BCC2ECFF}" type="presOf" srcId="{0A42A70B-4EB7-434F-8A09-535F254F2033}" destId="{755BC055-BE8E-42CC-B8E1-FFE4391B2E34}" srcOrd="0" destOrd="0" presId="urn:microsoft.com/office/officeart/2018/2/layout/IconVerticalSolidList"/>
    <dgm:cxn modelId="{2A640EFD-0C3A-48B0-B77E-17D79AB14AF4}" srcId="{E760A009-D352-4F33-8E2A-28E674B1E02C}" destId="{0692A961-93DB-43B1-969D-29121F72374B}" srcOrd="2" destOrd="0" parTransId="{73ADB4CB-5A01-4F9D-A9BD-81D736D7A1FD}" sibTransId="{F6775A9A-E443-49AF-9375-128D73DB69BA}"/>
    <dgm:cxn modelId="{4CC2508E-BD6B-4213-ADAA-5AFC6DA58804}" type="presParOf" srcId="{CACA2F8E-0A28-467C-9F04-0327DA7CAE1C}" destId="{E5ABBBD2-DCF4-4AAD-9B6A-63324E14BA7B}" srcOrd="0" destOrd="0" presId="urn:microsoft.com/office/officeart/2018/2/layout/IconVerticalSolidList"/>
    <dgm:cxn modelId="{587C6CE4-B6F0-4515-B15F-8FE7937D68B7}" type="presParOf" srcId="{E5ABBBD2-DCF4-4AAD-9B6A-63324E14BA7B}" destId="{41770C44-E79B-4CD5-89D6-B41895D400C2}" srcOrd="0" destOrd="0" presId="urn:microsoft.com/office/officeart/2018/2/layout/IconVerticalSolidList"/>
    <dgm:cxn modelId="{1E80E813-9E71-405B-AA5C-BEDD8214033A}" type="presParOf" srcId="{E5ABBBD2-DCF4-4AAD-9B6A-63324E14BA7B}" destId="{1E0B4EA3-A2E4-48C7-A5FE-0050015CD8FD}" srcOrd="1" destOrd="0" presId="urn:microsoft.com/office/officeart/2018/2/layout/IconVerticalSolidList"/>
    <dgm:cxn modelId="{8093842D-6FF5-4931-A26F-58471CA0E329}" type="presParOf" srcId="{E5ABBBD2-DCF4-4AAD-9B6A-63324E14BA7B}" destId="{DD1DABDE-9F77-405D-A7D0-BBEA8688DAFB}" srcOrd="2" destOrd="0" presId="urn:microsoft.com/office/officeart/2018/2/layout/IconVerticalSolidList"/>
    <dgm:cxn modelId="{6C7863A3-83C6-497D-BB56-D849F3CABDEA}" type="presParOf" srcId="{E5ABBBD2-DCF4-4AAD-9B6A-63324E14BA7B}" destId="{755BC055-BE8E-42CC-B8E1-FFE4391B2E34}" srcOrd="3" destOrd="0" presId="urn:microsoft.com/office/officeart/2018/2/layout/IconVerticalSolidList"/>
    <dgm:cxn modelId="{F343C6BD-AE6C-4461-8908-87C965976CDD}" type="presParOf" srcId="{CACA2F8E-0A28-467C-9F04-0327DA7CAE1C}" destId="{79C51891-2BCA-4E36-B5E1-8A79154E21DC}" srcOrd="1" destOrd="0" presId="urn:microsoft.com/office/officeart/2018/2/layout/IconVerticalSolidList"/>
    <dgm:cxn modelId="{1695533B-FB0E-4239-B1EB-43B3744BAA25}" type="presParOf" srcId="{CACA2F8E-0A28-467C-9F04-0327DA7CAE1C}" destId="{D7EABE54-A14E-4D01-B2FF-BF2A1D00E5E5}" srcOrd="2" destOrd="0" presId="urn:microsoft.com/office/officeart/2018/2/layout/IconVerticalSolidList"/>
    <dgm:cxn modelId="{E10AB34B-6EEA-458F-B7F8-C3BE62331F9F}" type="presParOf" srcId="{D7EABE54-A14E-4D01-B2FF-BF2A1D00E5E5}" destId="{75480F95-D13B-4AFC-A876-BBF8573F94B7}" srcOrd="0" destOrd="0" presId="urn:microsoft.com/office/officeart/2018/2/layout/IconVerticalSolidList"/>
    <dgm:cxn modelId="{D5E2DD7D-5771-49EA-9D33-72841D970B8E}" type="presParOf" srcId="{D7EABE54-A14E-4D01-B2FF-BF2A1D00E5E5}" destId="{D101AE27-E8A4-4CAE-8808-6D854B851F1A}" srcOrd="1" destOrd="0" presId="urn:microsoft.com/office/officeart/2018/2/layout/IconVerticalSolidList"/>
    <dgm:cxn modelId="{27D250C3-E7EB-42F8-9D0E-47FCC0F99698}" type="presParOf" srcId="{D7EABE54-A14E-4D01-B2FF-BF2A1D00E5E5}" destId="{F3910B8D-211F-4D9B-B436-969417401AC4}" srcOrd="2" destOrd="0" presId="urn:microsoft.com/office/officeart/2018/2/layout/IconVerticalSolidList"/>
    <dgm:cxn modelId="{D1DAB9E0-B695-43BD-AF15-4C43B02BED09}" type="presParOf" srcId="{D7EABE54-A14E-4D01-B2FF-BF2A1D00E5E5}" destId="{E682ED68-749D-4652-9FA0-0F9EBF102BA8}" srcOrd="3" destOrd="0" presId="urn:microsoft.com/office/officeart/2018/2/layout/IconVerticalSolidList"/>
    <dgm:cxn modelId="{71E8F73D-0535-476E-B7DC-9EA71E54FB19}" type="presParOf" srcId="{CACA2F8E-0A28-467C-9F04-0327DA7CAE1C}" destId="{CF5B10FE-55A5-4787-BE53-3A11ACA783AD}" srcOrd="3" destOrd="0" presId="urn:microsoft.com/office/officeart/2018/2/layout/IconVerticalSolidList"/>
    <dgm:cxn modelId="{B0B426D1-A1A8-4860-9489-DDBE803E7300}" type="presParOf" srcId="{CACA2F8E-0A28-467C-9F04-0327DA7CAE1C}" destId="{AF840094-72E6-4E9F-9754-64CAE0AE1F48}" srcOrd="4" destOrd="0" presId="urn:microsoft.com/office/officeart/2018/2/layout/IconVerticalSolidList"/>
    <dgm:cxn modelId="{69A123E9-90D7-4AF5-90B4-0568FA880574}" type="presParOf" srcId="{AF840094-72E6-4E9F-9754-64CAE0AE1F48}" destId="{18E20C37-378D-4612-A46F-393227ACC4F6}" srcOrd="0" destOrd="0" presId="urn:microsoft.com/office/officeart/2018/2/layout/IconVerticalSolidList"/>
    <dgm:cxn modelId="{ED8BF5F0-F033-4EE4-9589-AC242CBBDB7D}" type="presParOf" srcId="{AF840094-72E6-4E9F-9754-64CAE0AE1F48}" destId="{3F919F99-ECD5-44F8-BFA6-161F38168451}" srcOrd="1" destOrd="0" presId="urn:microsoft.com/office/officeart/2018/2/layout/IconVerticalSolidList"/>
    <dgm:cxn modelId="{D71774EF-D42A-421E-ABB2-629AB42FAA36}" type="presParOf" srcId="{AF840094-72E6-4E9F-9754-64CAE0AE1F48}" destId="{FB412D85-1068-4284-A855-0822A4C2B6A5}" srcOrd="2" destOrd="0" presId="urn:microsoft.com/office/officeart/2018/2/layout/IconVerticalSolidList"/>
    <dgm:cxn modelId="{B0BD2EE6-78BD-4A2D-882B-AB705481E87A}" type="presParOf" srcId="{AF840094-72E6-4E9F-9754-64CAE0AE1F48}" destId="{C35F7D78-CFEE-4A08-99DD-828D44181873}" srcOrd="3" destOrd="0" presId="urn:microsoft.com/office/officeart/2018/2/layout/IconVerticalSolidList"/>
    <dgm:cxn modelId="{C77ACC54-0E81-479D-9EF8-3ABD72A48300}" type="presParOf" srcId="{CACA2F8E-0A28-467C-9F04-0327DA7CAE1C}" destId="{FA3007B3-F2FD-4647-A21B-6EF6C5A4CF21}" srcOrd="5" destOrd="0" presId="urn:microsoft.com/office/officeart/2018/2/layout/IconVerticalSolidList"/>
    <dgm:cxn modelId="{CE4AD567-54A1-4EFA-9865-98239AC6D553}" type="presParOf" srcId="{CACA2F8E-0A28-467C-9F04-0327DA7CAE1C}" destId="{3624EC1E-77A0-40A5-88E8-13057EDC1309}" srcOrd="6" destOrd="0" presId="urn:microsoft.com/office/officeart/2018/2/layout/IconVerticalSolidList"/>
    <dgm:cxn modelId="{175AD5D2-97B2-4144-AB59-EA8083461196}" type="presParOf" srcId="{3624EC1E-77A0-40A5-88E8-13057EDC1309}" destId="{CADA3F29-6E98-464F-B292-C887A8DFF761}" srcOrd="0" destOrd="0" presId="urn:microsoft.com/office/officeart/2018/2/layout/IconVerticalSolidList"/>
    <dgm:cxn modelId="{F9DC1286-2C79-46C9-8FD5-26AC47792D34}" type="presParOf" srcId="{3624EC1E-77A0-40A5-88E8-13057EDC1309}" destId="{5B6BB17D-7F10-43C1-A700-7C54B24F1A86}" srcOrd="1" destOrd="0" presId="urn:microsoft.com/office/officeart/2018/2/layout/IconVerticalSolidList"/>
    <dgm:cxn modelId="{55012AFD-0EBB-4D54-881C-DF1F5F38FFD4}" type="presParOf" srcId="{3624EC1E-77A0-40A5-88E8-13057EDC1309}" destId="{61FB15D6-8FA2-48F0-A3BE-3431F2009409}" srcOrd="2" destOrd="0" presId="urn:microsoft.com/office/officeart/2018/2/layout/IconVerticalSolidList"/>
    <dgm:cxn modelId="{F11187C7-6734-450E-B482-9FD376F565BD}" type="presParOf" srcId="{3624EC1E-77A0-40A5-88E8-13057EDC1309}" destId="{D65E0A8A-A69B-4034-95F3-8831ABC13C0B}" srcOrd="3" destOrd="0" presId="urn:microsoft.com/office/officeart/2018/2/layout/IconVerticalSolidList"/>
    <dgm:cxn modelId="{E4277A2F-74C2-458C-976D-E46054431668}" type="presParOf" srcId="{CACA2F8E-0A28-467C-9F04-0327DA7CAE1C}" destId="{9654F223-94BE-45ED-A95D-12BBB32E58B5}" srcOrd="7" destOrd="0" presId="urn:microsoft.com/office/officeart/2018/2/layout/IconVerticalSolidList"/>
    <dgm:cxn modelId="{F02EBC61-E725-4B72-A483-C8DF6DD39EBE}" type="presParOf" srcId="{CACA2F8E-0A28-467C-9F04-0327DA7CAE1C}" destId="{60EF8C87-0402-46D9-AFB8-81BDECE4A3CA}" srcOrd="8" destOrd="0" presId="urn:microsoft.com/office/officeart/2018/2/layout/IconVerticalSolidList"/>
    <dgm:cxn modelId="{E5542904-C00B-4D2B-8EF8-B37AF4D64D4D}" type="presParOf" srcId="{60EF8C87-0402-46D9-AFB8-81BDECE4A3CA}" destId="{6553307E-DE17-404F-9455-5DCDE5C576E8}" srcOrd="0" destOrd="0" presId="urn:microsoft.com/office/officeart/2018/2/layout/IconVerticalSolidList"/>
    <dgm:cxn modelId="{87A93090-66AA-4B65-B546-76B628594F3E}" type="presParOf" srcId="{60EF8C87-0402-46D9-AFB8-81BDECE4A3CA}" destId="{5BCA76C4-7CF9-464B-A4B8-E47B3F4CE3BE}" srcOrd="1" destOrd="0" presId="urn:microsoft.com/office/officeart/2018/2/layout/IconVerticalSolidList"/>
    <dgm:cxn modelId="{54A43162-0307-45D5-8CCE-61F6D986B668}" type="presParOf" srcId="{60EF8C87-0402-46D9-AFB8-81BDECE4A3CA}" destId="{BB02003A-AF62-455F-A9DB-AA549F561748}" srcOrd="2" destOrd="0" presId="urn:microsoft.com/office/officeart/2018/2/layout/IconVerticalSolidList"/>
    <dgm:cxn modelId="{3104D694-49C0-4344-B513-2ECDB045EEDE}" type="presParOf" srcId="{60EF8C87-0402-46D9-AFB8-81BDECE4A3CA}" destId="{FCF8FE68-A053-42B2-A677-FD2503E978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96966-9467-4314-B482-C5AED4E8118E}">
      <dsp:nvSpPr>
        <dsp:cNvPr id="0" name=""/>
        <dsp:cNvSpPr/>
      </dsp:nvSpPr>
      <dsp:spPr>
        <a:xfrm>
          <a:off x="0" y="449003"/>
          <a:ext cx="6245265" cy="716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Distorções:</a:t>
          </a:r>
          <a:endParaRPr lang="en-US" sz="2900" kern="1200" dirty="0"/>
        </a:p>
      </dsp:txBody>
      <dsp:txXfrm>
        <a:off x="34998" y="484001"/>
        <a:ext cx="6175269" cy="646944"/>
      </dsp:txXfrm>
    </dsp:sp>
    <dsp:sp modelId="{FB0548F9-F575-497E-9D33-7D690C44B3BB}">
      <dsp:nvSpPr>
        <dsp:cNvPr id="0" name=""/>
        <dsp:cNvSpPr/>
      </dsp:nvSpPr>
      <dsp:spPr>
        <a:xfrm>
          <a:off x="0" y="1165943"/>
          <a:ext cx="6245265" cy="397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Ausência de Contabilização/Atualização de Saldo de </a:t>
          </a:r>
          <a:r>
            <a:rPr lang="pt-BR" sz="2400" i="1" kern="1200" dirty="0"/>
            <a:t>Ajustes de Perdas de Dívida Ativa</a:t>
          </a:r>
          <a:r>
            <a:rPr lang="pt-BR" sz="2400" kern="1200" dirty="0"/>
            <a:t>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400" kern="1200" dirty="0"/>
            <a:t>Falta de baixa de valores já recebidos ou inexistentes;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400" kern="1200" dirty="0"/>
            <a:t>Divergências nos Créditos (Tributários) e Dívida Ativa (Tributária e Não Tributária) entre os valores apresentados nas demonstrações e nos seus documentos/relatórios de apoio;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400" kern="1200" dirty="0"/>
            <a:t>Falta de critério para a </a:t>
          </a:r>
          <a:r>
            <a:rPr lang="pt-BR" sz="2400" u="none" kern="1200" dirty="0"/>
            <a:t>classificação</a:t>
          </a:r>
          <a:r>
            <a:rPr lang="pt-BR" sz="2400" kern="1200" dirty="0"/>
            <a:t> de Dívida Ativa entre Curto e Longo Prazo.</a:t>
          </a:r>
        </a:p>
      </dsp:txBody>
      <dsp:txXfrm>
        <a:off x="0" y="1165943"/>
        <a:ext cx="6245265" cy="3974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87010-662A-46C9-A0B1-60D6CDD5F24F}">
      <dsp:nvSpPr>
        <dsp:cNvPr id="0" name=""/>
        <dsp:cNvSpPr/>
      </dsp:nvSpPr>
      <dsp:spPr>
        <a:xfrm>
          <a:off x="0" y="21153"/>
          <a:ext cx="6900512" cy="655507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Boas práticas:</a:t>
          </a:r>
          <a:endParaRPr lang="en-US" sz="2700" kern="1200" dirty="0"/>
        </a:p>
      </dsp:txBody>
      <dsp:txXfrm>
        <a:off x="31999" y="53152"/>
        <a:ext cx="6836514" cy="591509"/>
      </dsp:txXfrm>
    </dsp:sp>
    <dsp:sp modelId="{EB223AD7-7B51-43B2-88D4-6FC64CDEBEA5}">
      <dsp:nvSpPr>
        <dsp:cNvPr id="0" name=""/>
        <dsp:cNvSpPr/>
      </dsp:nvSpPr>
      <dsp:spPr>
        <a:xfrm>
          <a:off x="0" y="676661"/>
          <a:ext cx="6900512" cy="28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Elaboração</a:t>
          </a:r>
          <a:r>
            <a:rPr lang="en-US" sz="2000" kern="1200" dirty="0"/>
            <a:t> de </a:t>
          </a:r>
          <a:r>
            <a:rPr lang="en-US" sz="2000" kern="1200" dirty="0" err="1"/>
            <a:t>metodologias</a:t>
          </a:r>
          <a:r>
            <a:rPr lang="en-US" sz="2000" kern="1200" dirty="0"/>
            <a:t> e </a:t>
          </a:r>
          <a:r>
            <a:rPr lang="en-US" sz="2000" kern="1200" dirty="0" err="1"/>
            <a:t>divulgação</a:t>
          </a:r>
          <a:r>
            <a:rPr lang="en-US" sz="2000" kern="1200" dirty="0"/>
            <a:t> </a:t>
          </a:r>
          <a:r>
            <a:rPr lang="en-US" sz="2000" kern="1200" dirty="0" err="1"/>
            <a:t>destas</a:t>
          </a:r>
          <a:r>
            <a:rPr lang="en-US" sz="2000" kern="1200" dirty="0"/>
            <a:t> </a:t>
          </a:r>
          <a:r>
            <a:rPr lang="en-US" sz="2000" kern="1200" dirty="0" err="1"/>
            <a:t>em</a:t>
          </a:r>
          <a:r>
            <a:rPr lang="en-US" sz="2000" kern="1200" dirty="0"/>
            <a:t> </a:t>
          </a:r>
          <a:r>
            <a:rPr lang="en-US" sz="2000" kern="1200" dirty="0" err="1"/>
            <a:t>notas</a:t>
          </a:r>
          <a:r>
            <a:rPr lang="en-US" sz="2000" kern="1200" dirty="0"/>
            <a:t> </a:t>
          </a:r>
          <a:r>
            <a:rPr lang="en-US" sz="2000" kern="1200" dirty="0" err="1"/>
            <a:t>explicativas</a:t>
          </a:r>
          <a:r>
            <a:rPr lang="en-US" sz="2000" kern="1200" dirty="0"/>
            <a:t>: </a:t>
          </a:r>
          <a:r>
            <a:rPr lang="pt-BR" sz="2000" kern="1200" dirty="0"/>
            <a:t>Ajustes de Perdas e </a:t>
          </a:r>
          <a:r>
            <a:rPr lang="en-US" sz="2000" kern="1200" dirty="0" err="1"/>
            <a:t>Reclassificação</a:t>
          </a:r>
          <a:r>
            <a:rPr lang="en-US" sz="2000" kern="1200" dirty="0"/>
            <a:t> de </a:t>
          </a:r>
          <a:r>
            <a:rPr lang="en-US" sz="2000" kern="1200" dirty="0" err="1"/>
            <a:t>Dívida</a:t>
          </a:r>
          <a:r>
            <a:rPr lang="en-US" sz="2000" kern="1200" dirty="0"/>
            <a:t> Ativa para o </a:t>
          </a:r>
          <a:r>
            <a:rPr lang="en-US" sz="2000" kern="1200" dirty="0" err="1"/>
            <a:t>curto</a:t>
          </a:r>
          <a:r>
            <a:rPr lang="en-US" sz="2000" kern="1200" dirty="0"/>
            <a:t> </a:t>
          </a:r>
          <a:r>
            <a:rPr lang="en-US" sz="2000" kern="1200" dirty="0" err="1"/>
            <a:t>prazo</a:t>
          </a:r>
          <a:r>
            <a:rPr lang="en-US" sz="2000" kern="1200" dirty="0"/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Análise periódica dos(as):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000" kern="1200" dirty="0"/>
            <a:t>Relatórios de apoio </a:t>
          </a:r>
          <a:r>
            <a:rPr lang="pt-BR" sz="2000" i="1" kern="1200" dirty="0"/>
            <a:t>x</a:t>
          </a:r>
          <a:r>
            <a:rPr lang="pt-BR" sz="2000" kern="1200" dirty="0"/>
            <a:t> valores contabilizados;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Composição de contas contábeis sem mudança de saldos há vários períodos;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Conferência da integração entre os setores, especialmente as áreas contábil, fiscal e procuradoria.</a:t>
          </a:r>
        </a:p>
      </dsp:txBody>
      <dsp:txXfrm>
        <a:off x="0" y="676661"/>
        <a:ext cx="6900512" cy="2850390"/>
      </dsp:txXfrm>
    </dsp:sp>
    <dsp:sp modelId="{C3B760BD-B6C1-4277-AA37-2465D3CC6FBB}">
      <dsp:nvSpPr>
        <dsp:cNvPr id="0" name=""/>
        <dsp:cNvSpPr/>
      </dsp:nvSpPr>
      <dsp:spPr>
        <a:xfrm>
          <a:off x="0" y="3527051"/>
          <a:ext cx="6900512" cy="611005"/>
        </a:xfrm>
        <a:prstGeom prst="roundRect">
          <a:avLst/>
        </a:prstGeom>
        <a:solidFill>
          <a:schemeClr val="accent2">
            <a:hueOff val="-20817136"/>
            <a:satOff val="-72334"/>
            <a:lumOff val="33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Onde estudar o assunto:</a:t>
          </a:r>
          <a:endParaRPr lang="en-US" sz="2700" kern="1200" dirty="0"/>
        </a:p>
      </dsp:txBody>
      <dsp:txXfrm>
        <a:off x="29827" y="3556878"/>
        <a:ext cx="6840858" cy="551351"/>
      </dsp:txXfrm>
    </dsp:sp>
    <dsp:sp modelId="{D708EBCD-4309-4450-9281-1CC49B1ECCA8}">
      <dsp:nvSpPr>
        <dsp:cNvPr id="0" name=""/>
        <dsp:cNvSpPr/>
      </dsp:nvSpPr>
      <dsp:spPr>
        <a:xfrm>
          <a:off x="0" y="4138057"/>
          <a:ext cx="6900512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MCASP (edição vigente).</a:t>
          </a:r>
          <a:endParaRPr lang="en-US" sz="2000" kern="1200" dirty="0"/>
        </a:p>
      </dsp:txBody>
      <dsp:txXfrm>
        <a:off x="0" y="4138057"/>
        <a:ext cx="6900512" cy="84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78ECC-18C9-4C07-800B-5FDA6A96BBC6}">
      <dsp:nvSpPr>
        <dsp:cNvPr id="0" name=""/>
        <dsp:cNvSpPr/>
      </dsp:nvSpPr>
      <dsp:spPr>
        <a:xfrm>
          <a:off x="0" y="63302"/>
          <a:ext cx="6245265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Distorções:</a:t>
          </a:r>
          <a:endParaRPr lang="en-US" sz="3300" kern="1200" dirty="0"/>
        </a:p>
      </dsp:txBody>
      <dsp:txXfrm>
        <a:off x="38638" y="101940"/>
        <a:ext cx="6167989" cy="714229"/>
      </dsp:txXfrm>
    </dsp:sp>
    <dsp:sp modelId="{1AEE44CC-DAC7-4931-9B4F-EBD9341C3A7D}">
      <dsp:nvSpPr>
        <dsp:cNvPr id="0" name=""/>
        <dsp:cNvSpPr/>
      </dsp:nvSpPr>
      <dsp:spPr>
        <a:xfrm>
          <a:off x="0" y="854807"/>
          <a:ext cx="6245265" cy="450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600" kern="1200" dirty="0"/>
            <a:t>Falhas na mensuração, reavaliação e depreciação dos bens;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600" kern="1200" dirty="0"/>
            <a:t>Ausência de inventário físico e conciliação contábil;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600" kern="1200" dirty="0"/>
            <a:t>Reconhecimento, baixa e alienação inadequada de bens;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600" kern="1200" dirty="0"/>
            <a:t>Controle ineficiente de obras em andamento;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600" kern="1200" dirty="0"/>
            <a:t>Não divulgação das políticas contábeis utilizadas para mensuração, depreciação e reavaliação dos bens.</a:t>
          </a:r>
        </a:p>
      </dsp:txBody>
      <dsp:txXfrm>
        <a:off x="0" y="854807"/>
        <a:ext cx="6245265" cy="4508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87010-662A-46C9-A0B1-60D6CDD5F24F}">
      <dsp:nvSpPr>
        <dsp:cNvPr id="0" name=""/>
        <dsp:cNvSpPr/>
      </dsp:nvSpPr>
      <dsp:spPr>
        <a:xfrm>
          <a:off x="0" y="21153"/>
          <a:ext cx="6900512" cy="655507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Boas práticas:</a:t>
          </a:r>
          <a:endParaRPr lang="en-US" sz="2700" kern="1200" dirty="0"/>
        </a:p>
      </dsp:txBody>
      <dsp:txXfrm>
        <a:off x="31999" y="53152"/>
        <a:ext cx="6836514" cy="591509"/>
      </dsp:txXfrm>
    </dsp:sp>
    <dsp:sp modelId="{EB223AD7-7B51-43B2-88D4-6FC64CDEBEA5}">
      <dsp:nvSpPr>
        <dsp:cNvPr id="0" name=""/>
        <dsp:cNvSpPr/>
      </dsp:nvSpPr>
      <dsp:spPr>
        <a:xfrm>
          <a:off x="0" y="676661"/>
          <a:ext cx="6900512" cy="28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Realização e atualização periódica do inventário patrimonial, </a:t>
          </a:r>
          <a:r>
            <a:rPr lang="pt-BR" sz="2000" u="sng" kern="1200" dirty="0"/>
            <a:t>conciliados com os registros contábeis</a:t>
          </a:r>
          <a:r>
            <a:rPr lang="pt-BR" sz="2000" kern="1200" dirty="0"/>
            <a:t>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000" kern="1200" dirty="0"/>
            <a:t>Integração dos sistemas contábil e patrimonial;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000" kern="1200" dirty="0"/>
            <a:t>Implantação de políticas de depreciação, reavaliação e redução ao valor recuperável, e evidenciação adequada nas Notas Explicativas;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000" kern="1200" dirty="0"/>
            <a:t>Fortalecimento do controle de obras em andamento;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000" kern="1200" dirty="0"/>
            <a:t>Formalização de normas internas e capacitação de servidores;</a:t>
          </a:r>
        </a:p>
      </dsp:txBody>
      <dsp:txXfrm>
        <a:off x="0" y="676661"/>
        <a:ext cx="6900512" cy="2850390"/>
      </dsp:txXfrm>
    </dsp:sp>
    <dsp:sp modelId="{C3B760BD-B6C1-4277-AA37-2465D3CC6FBB}">
      <dsp:nvSpPr>
        <dsp:cNvPr id="0" name=""/>
        <dsp:cNvSpPr/>
      </dsp:nvSpPr>
      <dsp:spPr>
        <a:xfrm>
          <a:off x="0" y="3527051"/>
          <a:ext cx="6900512" cy="611005"/>
        </a:xfrm>
        <a:prstGeom prst="roundRect">
          <a:avLst/>
        </a:prstGeom>
        <a:solidFill>
          <a:schemeClr val="accent2">
            <a:hueOff val="-20817136"/>
            <a:satOff val="-72334"/>
            <a:lumOff val="33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Onde estudar o assunto:</a:t>
          </a:r>
          <a:endParaRPr lang="en-US" sz="3200" kern="1200" dirty="0"/>
        </a:p>
      </dsp:txBody>
      <dsp:txXfrm>
        <a:off x="29827" y="3556878"/>
        <a:ext cx="6840858" cy="551351"/>
      </dsp:txXfrm>
    </dsp:sp>
    <dsp:sp modelId="{D708EBCD-4309-4450-9281-1CC49B1ECCA8}">
      <dsp:nvSpPr>
        <dsp:cNvPr id="0" name=""/>
        <dsp:cNvSpPr/>
      </dsp:nvSpPr>
      <dsp:spPr>
        <a:xfrm>
          <a:off x="0" y="4138057"/>
          <a:ext cx="6900512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NBC TSP 07 – </a:t>
          </a:r>
          <a:r>
            <a:rPr lang="en-US" sz="2000" kern="1200" dirty="0" err="1"/>
            <a:t>Ativo</a:t>
          </a:r>
          <a:r>
            <a:rPr lang="en-US" sz="2000" kern="1200" dirty="0"/>
            <a:t> </a:t>
          </a:r>
          <a:r>
            <a:rPr lang="en-US" sz="2000" kern="1200" dirty="0" err="1"/>
            <a:t>Imobilizado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MCASP (edição vigente).</a:t>
          </a:r>
          <a:endParaRPr lang="en-US" sz="2000" kern="1200" dirty="0"/>
        </a:p>
      </dsp:txBody>
      <dsp:txXfrm>
        <a:off x="0" y="4138057"/>
        <a:ext cx="6900512" cy="844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FACA-2579-4942-BF9E-F1CD424C8AC4}">
      <dsp:nvSpPr>
        <dsp:cNvPr id="0" name=""/>
        <dsp:cNvSpPr/>
      </dsp:nvSpPr>
      <dsp:spPr>
        <a:xfrm>
          <a:off x="0" y="36689"/>
          <a:ext cx="6245265" cy="614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Distorções:</a:t>
          </a:r>
          <a:endParaRPr lang="en-US" sz="2500" kern="1200"/>
        </a:p>
      </dsp:txBody>
      <dsp:txXfrm>
        <a:off x="29983" y="66672"/>
        <a:ext cx="6185299" cy="554241"/>
      </dsp:txXfrm>
    </dsp:sp>
    <dsp:sp modelId="{F346CA8E-FCF4-44D1-A524-05B8E27C1027}">
      <dsp:nvSpPr>
        <dsp:cNvPr id="0" name=""/>
        <dsp:cNvSpPr/>
      </dsp:nvSpPr>
      <dsp:spPr>
        <a:xfrm>
          <a:off x="0" y="650897"/>
          <a:ext cx="6245265" cy="490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Inconsistências entre valores de empréstimos/financiamentos contabilizados </a:t>
          </a:r>
          <a:r>
            <a:rPr lang="pt-BR" sz="2000" i="1" kern="1200" dirty="0"/>
            <a:t>x</a:t>
          </a:r>
          <a:r>
            <a:rPr lang="pt-BR" sz="2000" kern="1200" dirty="0"/>
            <a:t> valores obtidos por confirmação externa com as Instituições Financeiras Credoras;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Ausência</a:t>
          </a:r>
          <a:r>
            <a:rPr lang="en-US" sz="2000" kern="1200" dirty="0"/>
            <a:t> de </a:t>
          </a:r>
          <a:r>
            <a:rPr lang="en-US" sz="2000" kern="1200" dirty="0" err="1"/>
            <a:t>segregação</a:t>
          </a:r>
          <a:r>
            <a:rPr lang="en-US" sz="2000" kern="1200" dirty="0"/>
            <a:t> </a:t>
          </a:r>
          <a:r>
            <a:rPr lang="en-US" sz="2000" kern="1200" dirty="0" err="1"/>
            <a:t>adequada</a:t>
          </a:r>
          <a:r>
            <a:rPr lang="en-US" sz="2000" kern="1200" dirty="0"/>
            <a:t> de </a:t>
          </a:r>
          <a:r>
            <a:rPr lang="en-US" sz="2000" kern="1200" dirty="0" err="1"/>
            <a:t>saldos</a:t>
          </a:r>
          <a:r>
            <a:rPr lang="en-US" sz="2000" kern="1200" dirty="0"/>
            <a:t> de </a:t>
          </a:r>
          <a:r>
            <a:rPr lang="en-US" sz="2000" kern="1200" dirty="0" err="1"/>
            <a:t>Operações</a:t>
          </a:r>
          <a:r>
            <a:rPr lang="en-US" sz="2000" kern="1200" dirty="0"/>
            <a:t> de Crédito entre </a:t>
          </a:r>
          <a:r>
            <a:rPr lang="en-US" sz="2000" kern="1200" dirty="0" err="1"/>
            <a:t>curto</a:t>
          </a:r>
          <a:r>
            <a:rPr lang="en-US" sz="2000" kern="1200" dirty="0"/>
            <a:t> e </a:t>
          </a:r>
          <a:r>
            <a:rPr lang="en-US" sz="2000" kern="1200" dirty="0" err="1"/>
            <a:t>longo</a:t>
          </a:r>
          <a:r>
            <a:rPr lang="en-US" sz="2000" kern="1200" dirty="0"/>
            <a:t> </a:t>
          </a:r>
          <a:r>
            <a:rPr lang="en-US" sz="2000" kern="1200" dirty="0" err="1"/>
            <a:t>prazo</a:t>
          </a:r>
          <a:r>
            <a:rPr lang="en-US" sz="2000" kern="1200" dirty="0"/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Ausência de registros das operações de crédito em contas de controle;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Reconhecimento dos Juros Totais </a:t>
          </a:r>
          <a:r>
            <a:rPr lang="pt-BR" sz="2000" b="1" kern="1200" dirty="0"/>
            <a:t>pré-fixados</a:t>
          </a:r>
          <a:r>
            <a:rPr lang="pt-BR" sz="2000" kern="1200" dirty="0"/>
            <a:t> do empréstimo diretamente as contas de resultado.</a:t>
          </a:r>
          <a:endParaRPr lang="en-US" sz="2000" kern="1200" dirty="0"/>
        </a:p>
      </dsp:txBody>
      <dsp:txXfrm>
        <a:off x="0" y="650897"/>
        <a:ext cx="6245265" cy="4901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487DD-C12D-436E-A5A2-19E4F6D43072}">
      <dsp:nvSpPr>
        <dsp:cNvPr id="0" name=""/>
        <dsp:cNvSpPr/>
      </dsp:nvSpPr>
      <dsp:spPr>
        <a:xfrm>
          <a:off x="0" y="499201"/>
          <a:ext cx="6245265" cy="506991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Boas práticas:</a:t>
          </a:r>
          <a:endParaRPr lang="en-US" sz="3000" kern="1200" dirty="0"/>
        </a:p>
      </dsp:txBody>
      <dsp:txXfrm>
        <a:off x="24749" y="523950"/>
        <a:ext cx="6195767" cy="457493"/>
      </dsp:txXfrm>
    </dsp:sp>
    <dsp:sp modelId="{9C518E2C-08E7-4BA6-B86E-2E77963389A1}">
      <dsp:nvSpPr>
        <dsp:cNvPr id="0" name=""/>
        <dsp:cNvSpPr/>
      </dsp:nvSpPr>
      <dsp:spPr>
        <a:xfrm>
          <a:off x="0" y="1006193"/>
          <a:ext cx="6245265" cy="251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Manter controle dos contratos de empréstimos com informações detalhadas, por exemplo: prazos, situação, saldo devedor, valor pago, valor amortizado;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</a:t>
          </a:r>
          <a:r>
            <a:rPr lang="pt-BR" sz="2000" kern="1200" dirty="0" err="1"/>
            <a:t>olicitar</a:t>
          </a:r>
          <a:r>
            <a:rPr lang="pt-BR" sz="2000" kern="1200" dirty="0"/>
            <a:t>, periodicamente, documentos às instituições financeiras credoras, efetuar conferências e realizar ajustes necessários. Exemplo de documentos: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000" kern="1200" dirty="0"/>
            <a:t>Extratos com os valores atualizados das dívidas;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Projeção de amortização dos contratos.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006193"/>
        <a:ext cx="6245265" cy="2517120"/>
      </dsp:txXfrm>
    </dsp:sp>
    <dsp:sp modelId="{13DF8F27-D093-4724-A8B0-23689E337567}">
      <dsp:nvSpPr>
        <dsp:cNvPr id="0" name=""/>
        <dsp:cNvSpPr/>
      </dsp:nvSpPr>
      <dsp:spPr>
        <a:xfrm>
          <a:off x="0" y="3523313"/>
          <a:ext cx="6245265" cy="506991"/>
        </a:xfrm>
        <a:prstGeom prst="roundRect">
          <a:avLst/>
        </a:prstGeom>
        <a:solidFill>
          <a:schemeClr val="accent2">
            <a:hueOff val="-20817136"/>
            <a:satOff val="-72334"/>
            <a:lumOff val="33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Onde estudar o assunto:</a:t>
          </a:r>
          <a:endParaRPr lang="en-US" sz="3000" kern="1200" dirty="0"/>
        </a:p>
      </dsp:txBody>
      <dsp:txXfrm>
        <a:off x="24749" y="3548062"/>
        <a:ext cx="6195767" cy="457493"/>
      </dsp:txXfrm>
    </dsp:sp>
    <dsp:sp modelId="{7F48F04E-A895-4CDD-BB42-14FE4D47B013}">
      <dsp:nvSpPr>
        <dsp:cNvPr id="0" name=""/>
        <dsp:cNvSpPr/>
      </dsp:nvSpPr>
      <dsp:spPr>
        <a:xfrm>
          <a:off x="0" y="4030305"/>
          <a:ext cx="624526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NBC TSP 14 – Custos de empréstimos;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MCASP (edição vigente).</a:t>
          </a:r>
          <a:endParaRPr lang="en-US" sz="2000" kern="1200" dirty="0"/>
        </a:p>
      </dsp:txBody>
      <dsp:txXfrm>
        <a:off x="0" y="4030305"/>
        <a:ext cx="6245265" cy="1059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E8072-B6C5-4A31-B6D5-03F43041A648}">
      <dsp:nvSpPr>
        <dsp:cNvPr id="0" name=""/>
        <dsp:cNvSpPr/>
      </dsp:nvSpPr>
      <dsp:spPr>
        <a:xfrm>
          <a:off x="0" y="32890"/>
          <a:ext cx="6245265" cy="603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Distorção:</a:t>
          </a:r>
          <a:endParaRPr lang="en-US" sz="2500" kern="1200" dirty="0"/>
        </a:p>
      </dsp:txBody>
      <dsp:txXfrm>
        <a:off x="29464" y="62354"/>
        <a:ext cx="6186337" cy="544651"/>
      </dsp:txXfrm>
    </dsp:sp>
    <dsp:sp modelId="{4735201A-9709-4656-B945-133EF65CC196}">
      <dsp:nvSpPr>
        <dsp:cNvPr id="0" name=""/>
        <dsp:cNvSpPr/>
      </dsp:nvSpPr>
      <dsp:spPr>
        <a:xfrm>
          <a:off x="0" y="636470"/>
          <a:ext cx="6245265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Acúmulo de resultados de exercícios anteriores na conta Patrimônio Social.</a:t>
          </a:r>
          <a:endParaRPr lang="en-US" sz="2000" kern="1200" dirty="0"/>
        </a:p>
      </dsp:txBody>
      <dsp:txXfrm>
        <a:off x="0" y="636470"/>
        <a:ext cx="6245265" cy="712080"/>
      </dsp:txXfrm>
    </dsp:sp>
    <dsp:sp modelId="{DD4B0C9C-FE44-4AF1-882A-6781F2B90FA9}">
      <dsp:nvSpPr>
        <dsp:cNvPr id="0" name=""/>
        <dsp:cNvSpPr/>
      </dsp:nvSpPr>
      <dsp:spPr>
        <a:xfrm>
          <a:off x="0" y="1348550"/>
          <a:ext cx="6245265" cy="60357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Boa prática:</a:t>
          </a:r>
          <a:endParaRPr lang="en-US" sz="2500" kern="1200" dirty="0"/>
        </a:p>
      </dsp:txBody>
      <dsp:txXfrm>
        <a:off x="29464" y="1378014"/>
        <a:ext cx="6186337" cy="544651"/>
      </dsp:txXfrm>
    </dsp:sp>
    <dsp:sp modelId="{9186FF4B-A173-4FF2-9048-69377AA88092}">
      <dsp:nvSpPr>
        <dsp:cNvPr id="0" name=""/>
        <dsp:cNvSpPr/>
      </dsp:nvSpPr>
      <dsp:spPr>
        <a:xfrm>
          <a:off x="0" y="1952129"/>
          <a:ext cx="6245265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Rastreamento dos valores acumulados.</a:t>
          </a:r>
          <a:endParaRPr lang="en-US" sz="2000" kern="1200" dirty="0"/>
        </a:p>
      </dsp:txBody>
      <dsp:txXfrm>
        <a:off x="0" y="1952129"/>
        <a:ext cx="6245265" cy="1068120"/>
      </dsp:txXfrm>
    </dsp:sp>
    <dsp:sp modelId="{037036EA-4F3C-45C9-A7D2-0777F9116265}">
      <dsp:nvSpPr>
        <dsp:cNvPr id="0" name=""/>
        <dsp:cNvSpPr/>
      </dsp:nvSpPr>
      <dsp:spPr>
        <a:xfrm>
          <a:off x="0" y="3020249"/>
          <a:ext cx="6245265" cy="603579"/>
        </a:xfrm>
        <a:prstGeom prst="roundRect">
          <a:avLst/>
        </a:prstGeom>
        <a:solidFill>
          <a:schemeClr val="accent2">
            <a:hueOff val="-20817136"/>
            <a:satOff val="-72334"/>
            <a:lumOff val="33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Onde estudar o assunto:</a:t>
          </a:r>
          <a:endParaRPr lang="en-US" sz="2500" kern="1200" dirty="0"/>
        </a:p>
      </dsp:txBody>
      <dsp:txXfrm>
        <a:off x="29464" y="3049713"/>
        <a:ext cx="6186337" cy="544651"/>
      </dsp:txXfrm>
    </dsp:sp>
    <dsp:sp modelId="{BD9CE9E9-69ED-4E32-A3AE-716C839D0C69}">
      <dsp:nvSpPr>
        <dsp:cNvPr id="0" name=""/>
        <dsp:cNvSpPr/>
      </dsp:nvSpPr>
      <dsp:spPr>
        <a:xfrm>
          <a:off x="0" y="3623829"/>
          <a:ext cx="6245265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MCASP (edição vigente).</a:t>
          </a:r>
          <a:endParaRPr lang="en-US" sz="2000" kern="1200" dirty="0"/>
        </a:p>
      </dsp:txBody>
      <dsp:txXfrm>
        <a:off x="0" y="3623829"/>
        <a:ext cx="6245265" cy="712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E8072-B6C5-4A31-B6D5-03F43041A648}">
      <dsp:nvSpPr>
        <dsp:cNvPr id="0" name=""/>
        <dsp:cNvSpPr/>
      </dsp:nvSpPr>
      <dsp:spPr>
        <a:xfrm>
          <a:off x="0" y="79148"/>
          <a:ext cx="6245265" cy="64759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Distorções:</a:t>
          </a:r>
          <a:endParaRPr lang="en-US" sz="2700" kern="1200"/>
        </a:p>
      </dsp:txBody>
      <dsp:txXfrm>
        <a:off x="31613" y="110761"/>
        <a:ext cx="6182039" cy="584369"/>
      </dsp:txXfrm>
    </dsp:sp>
    <dsp:sp modelId="{4735201A-9709-4656-B945-133EF65CC196}">
      <dsp:nvSpPr>
        <dsp:cNvPr id="0" name=""/>
        <dsp:cNvSpPr/>
      </dsp:nvSpPr>
      <dsp:spPr>
        <a:xfrm>
          <a:off x="0" y="726743"/>
          <a:ext cx="6245265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100" kern="1200" dirty="0"/>
            <a:t>Registro de variações patrimoniais em contas incorretas;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100" kern="1200"/>
            <a:t>Utilização indevida de contas genéricas;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100" kern="1200" dirty="0"/>
            <a:t>Inobservância do regime de competência;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100" kern="1200" dirty="0"/>
            <a:t>Ausência de registros de variações patrimoniais, ou registros com valores divergentes.</a:t>
          </a:r>
        </a:p>
      </dsp:txBody>
      <dsp:txXfrm>
        <a:off x="0" y="726743"/>
        <a:ext cx="6245265" cy="2067929"/>
      </dsp:txXfrm>
    </dsp:sp>
    <dsp:sp modelId="{DD4B0C9C-FE44-4AF1-882A-6781F2B90FA9}">
      <dsp:nvSpPr>
        <dsp:cNvPr id="0" name=""/>
        <dsp:cNvSpPr/>
      </dsp:nvSpPr>
      <dsp:spPr>
        <a:xfrm>
          <a:off x="0" y="2794673"/>
          <a:ext cx="6245265" cy="64759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Boas práticas:</a:t>
          </a:r>
          <a:endParaRPr lang="en-US" sz="2700" kern="1200" dirty="0"/>
        </a:p>
      </dsp:txBody>
      <dsp:txXfrm>
        <a:off x="31613" y="2826286"/>
        <a:ext cx="6182039" cy="584369"/>
      </dsp:txXfrm>
    </dsp:sp>
    <dsp:sp modelId="{9186FF4B-A173-4FF2-9048-69377AA88092}">
      <dsp:nvSpPr>
        <dsp:cNvPr id="0" name=""/>
        <dsp:cNvSpPr/>
      </dsp:nvSpPr>
      <dsp:spPr>
        <a:xfrm>
          <a:off x="0" y="3442268"/>
          <a:ext cx="6245265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100" kern="1200" dirty="0"/>
            <a:t>Adoção de rotina de conferências e validações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Font typeface="Courier New" panose="02070309020205020404" pitchFamily="49" charset="0"/>
            <a:buChar char="o"/>
          </a:pPr>
          <a:r>
            <a:rPr lang="pt-BR" sz="2100" kern="1200"/>
            <a:t>Conciliação mensal entre registros patrimoniais e orçamentários.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100" kern="1200" dirty="0"/>
            <a:t>Implementação efetiva do regime de competência;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pt-BR" sz="2100" kern="1200" dirty="0"/>
            <a:t>Transparência e evidenciação nas Notas Explicativas.</a:t>
          </a:r>
        </a:p>
      </dsp:txBody>
      <dsp:txXfrm>
        <a:off x="0" y="3442268"/>
        <a:ext cx="6245265" cy="20679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0C44-E79B-4CD5-89D6-B41895D400C2}">
      <dsp:nvSpPr>
        <dsp:cNvPr id="0" name=""/>
        <dsp:cNvSpPr/>
      </dsp:nvSpPr>
      <dsp:spPr>
        <a:xfrm>
          <a:off x="0" y="3651"/>
          <a:ext cx="9861332" cy="77778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B4EA3-A2E4-48C7-A5FE-0050015CD8FD}">
      <dsp:nvSpPr>
        <dsp:cNvPr id="0" name=""/>
        <dsp:cNvSpPr/>
      </dsp:nvSpPr>
      <dsp:spPr>
        <a:xfrm>
          <a:off x="235278" y="178652"/>
          <a:ext cx="427779" cy="427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C055-BE8E-42CC-B8E1-FFE4391B2E34}">
      <dsp:nvSpPr>
        <dsp:cNvPr id="0" name=""/>
        <dsp:cNvSpPr/>
      </dsp:nvSpPr>
      <dsp:spPr>
        <a:xfrm>
          <a:off x="898336" y="3651"/>
          <a:ext cx="8962995" cy="77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5" tIns="82315" rIns="82315" bIns="823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Rastreamento</a:t>
          </a:r>
          <a:r>
            <a:rPr lang="en-US" sz="1900" kern="1200"/>
            <a:t> de saldos </a:t>
          </a:r>
          <a:r>
            <a:rPr lang="en-US" sz="1900" kern="1200" err="1"/>
            <a:t>antigos</a:t>
          </a:r>
          <a:r>
            <a:rPr lang="en-US" sz="1900" kern="1200"/>
            <a:t> e </a:t>
          </a:r>
          <a:r>
            <a:rPr lang="en-US" sz="1900" kern="1200" err="1"/>
            <a:t>sem</a:t>
          </a:r>
          <a:r>
            <a:rPr lang="en-US" sz="1900" kern="1200"/>
            <a:t> </a:t>
          </a:r>
          <a:r>
            <a:rPr lang="en-US" sz="1900" kern="1200" err="1"/>
            <a:t>movimentação</a:t>
          </a:r>
          <a:r>
            <a:rPr lang="en-US" sz="1900" kern="1200"/>
            <a:t> </a:t>
          </a:r>
          <a:r>
            <a:rPr lang="en-US" sz="1900" kern="1200" err="1"/>
            <a:t>ao</a:t>
          </a:r>
          <a:r>
            <a:rPr lang="en-US" sz="1900" kern="1200"/>
            <a:t> </a:t>
          </a:r>
          <a:r>
            <a:rPr lang="en-US" sz="1900" kern="1200" err="1"/>
            <a:t>longo</a:t>
          </a:r>
          <a:r>
            <a:rPr lang="en-US" sz="1900" kern="1200"/>
            <a:t> dos </a:t>
          </a:r>
          <a:r>
            <a:rPr lang="en-US" sz="1900" kern="1200" err="1"/>
            <a:t>exercícios</a:t>
          </a:r>
          <a:r>
            <a:rPr lang="en-US" sz="1900" kern="1200"/>
            <a:t>;</a:t>
          </a:r>
        </a:p>
      </dsp:txBody>
      <dsp:txXfrm>
        <a:off x="898336" y="3651"/>
        <a:ext cx="8962995" cy="777780"/>
      </dsp:txXfrm>
    </dsp:sp>
    <dsp:sp modelId="{75480F95-D13B-4AFC-A876-BBF8573F94B7}">
      <dsp:nvSpPr>
        <dsp:cNvPr id="0" name=""/>
        <dsp:cNvSpPr/>
      </dsp:nvSpPr>
      <dsp:spPr>
        <a:xfrm>
          <a:off x="0" y="975876"/>
          <a:ext cx="9861332" cy="77778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1AE27-E8A4-4CAE-8808-6D854B851F1A}">
      <dsp:nvSpPr>
        <dsp:cNvPr id="0" name=""/>
        <dsp:cNvSpPr/>
      </dsp:nvSpPr>
      <dsp:spPr>
        <a:xfrm>
          <a:off x="235278" y="1150877"/>
          <a:ext cx="427779" cy="427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2ED68-749D-4652-9FA0-0F9EBF102BA8}">
      <dsp:nvSpPr>
        <dsp:cNvPr id="0" name=""/>
        <dsp:cNvSpPr/>
      </dsp:nvSpPr>
      <dsp:spPr>
        <a:xfrm>
          <a:off x="898336" y="975876"/>
          <a:ext cx="8962995" cy="77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5" tIns="82315" rIns="82315" bIns="823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Conciliação Bancária de Caixa e Equivalente;</a:t>
          </a:r>
        </a:p>
      </dsp:txBody>
      <dsp:txXfrm>
        <a:off x="898336" y="975876"/>
        <a:ext cx="8962995" cy="777780"/>
      </dsp:txXfrm>
    </dsp:sp>
    <dsp:sp modelId="{18E20C37-378D-4612-A46F-393227ACC4F6}">
      <dsp:nvSpPr>
        <dsp:cNvPr id="0" name=""/>
        <dsp:cNvSpPr/>
      </dsp:nvSpPr>
      <dsp:spPr>
        <a:xfrm>
          <a:off x="0" y="1948101"/>
          <a:ext cx="9861332" cy="7777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19F99-ECD5-44F8-BFA6-161F38168451}">
      <dsp:nvSpPr>
        <dsp:cNvPr id="0" name=""/>
        <dsp:cNvSpPr/>
      </dsp:nvSpPr>
      <dsp:spPr>
        <a:xfrm>
          <a:off x="235278" y="2123102"/>
          <a:ext cx="427779" cy="427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F7D78-CFEE-4A08-99DD-828D44181873}">
      <dsp:nvSpPr>
        <dsp:cNvPr id="0" name=""/>
        <dsp:cNvSpPr/>
      </dsp:nvSpPr>
      <dsp:spPr>
        <a:xfrm>
          <a:off x="898336" y="1948101"/>
          <a:ext cx="8962995" cy="77778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5" tIns="82315" rIns="82315" bIns="823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Contato</a:t>
          </a:r>
          <a:r>
            <a:rPr lang="en-US" sz="1900" kern="1200" dirty="0"/>
            <a:t> com as </a:t>
          </a:r>
          <a:r>
            <a:rPr lang="en-US" sz="1900" kern="1200" dirty="0" err="1"/>
            <a:t>instituições</a:t>
          </a:r>
          <a:r>
            <a:rPr lang="en-US" sz="1900" kern="1200" dirty="0"/>
            <a:t> </a:t>
          </a:r>
          <a:r>
            <a:rPr lang="en-US" sz="1900" kern="1200" dirty="0" err="1"/>
            <a:t>financeiras</a:t>
          </a:r>
          <a:r>
            <a:rPr lang="en-US" sz="1900" kern="1200" dirty="0"/>
            <a:t> </a:t>
          </a:r>
          <a:r>
            <a:rPr lang="en-US" sz="1900" kern="1200" dirty="0" err="1"/>
            <a:t>credoras</a:t>
          </a:r>
          <a:r>
            <a:rPr lang="en-US" sz="1900" kern="1200" dirty="0"/>
            <a:t> (</a:t>
          </a:r>
          <a:r>
            <a:rPr lang="en-US" sz="1900" kern="1200" dirty="0" err="1"/>
            <a:t>empréstimos</a:t>
          </a:r>
          <a:r>
            <a:rPr lang="en-US" sz="1900" kern="1200" dirty="0"/>
            <a:t>) para </a:t>
          </a:r>
          <a:r>
            <a:rPr lang="en-US" sz="1900" kern="1200" dirty="0" err="1"/>
            <a:t>conciliação</a:t>
          </a:r>
          <a:r>
            <a:rPr lang="en-US" sz="1900" kern="1200" dirty="0"/>
            <a:t> dos </a:t>
          </a:r>
          <a:r>
            <a:rPr lang="en-US" sz="1900" kern="1200" dirty="0" err="1"/>
            <a:t>saldos</a:t>
          </a:r>
          <a:r>
            <a:rPr lang="en-US" sz="1900" kern="1200" dirty="0"/>
            <a:t> </a:t>
          </a:r>
          <a:r>
            <a:rPr lang="en-US" sz="1900" kern="1200" dirty="0" err="1"/>
            <a:t>devedores</a:t>
          </a:r>
          <a:r>
            <a:rPr lang="en-US" sz="1900" kern="1200" dirty="0"/>
            <a:t> de </a:t>
          </a:r>
          <a:r>
            <a:rPr lang="en-US" sz="1900" kern="1200" dirty="0" err="1"/>
            <a:t>empréstimos</a:t>
          </a:r>
          <a:r>
            <a:rPr lang="en-US" sz="1900" kern="1200" dirty="0"/>
            <a:t>;</a:t>
          </a:r>
        </a:p>
      </dsp:txBody>
      <dsp:txXfrm>
        <a:off x="898336" y="1948101"/>
        <a:ext cx="8962995" cy="777780"/>
      </dsp:txXfrm>
    </dsp:sp>
    <dsp:sp modelId="{CADA3F29-6E98-464F-B292-C887A8DFF761}">
      <dsp:nvSpPr>
        <dsp:cNvPr id="0" name=""/>
        <dsp:cNvSpPr/>
      </dsp:nvSpPr>
      <dsp:spPr>
        <a:xfrm>
          <a:off x="0" y="2920327"/>
          <a:ext cx="9861332" cy="7777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BB17D-7F10-43C1-A700-7C54B24F1A86}">
      <dsp:nvSpPr>
        <dsp:cNvPr id="0" name=""/>
        <dsp:cNvSpPr/>
      </dsp:nvSpPr>
      <dsp:spPr>
        <a:xfrm>
          <a:off x="235278" y="3095327"/>
          <a:ext cx="427779" cy="4277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E0A8A-A69B-4034-95F3-8831ABC13C0B}">
      <dsp:nvSpPr>
        <dsp:cNvPr id="0" name=""/>
        <dsp:cNvSpPr/>
      </dsp:nvSpPr>
      <dsp:spPr>
        <a:xfrm>
          <a:off x="898336" y="2920327"/>
          <a:ext cx="8962995" cy="77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5" tIns="82315" rIns="82315" bIns="823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Contato</a:t>
          </a:r>
          <a:r>
            <a:rPr lang="en-US" sz="1900" kern="1200" dirty="0"/>
            <a:t> com o </a:t>
          </a:r>
          <a:r>
            <a:rPr lang="en-US" sz="1900" kern="1200" dirty="0" err="1"/>
            <a:t>jurídico</a:t>
          </a:r>
          <a:r>
            <a:rPr lang="en-US" sz="1900" kern="1200" dirty="0"/>
            <a:t> para </a:t>
          </a:r>
          <a:r>
            <a:rPr lang="en-US" sz="1900" kern="1200" dirty="0" err="1"/>
            <a:t>classificação</a:t>
          </a:r>
          <a:r>
            <a:rPr lang="en-US" sz="1900" kern="1200" dirty="0"/>
            <a:t> de </a:t>
          </a:r>
          <a:r>
            <a:rPr lang="en-US" sz="1900" kern="1200" dirty="0" err="1"/>
            <a:t>riscos</a:t>
          </a:r>
          <a:r>
            <a:rPr lang="en-US" sz="1900" kern="1200" dirty="0"/>
            <a:t> </a:t>
          </a:r>
          <a:r>
            <a:rPr lang="en-US" sz="1900" kern="1200" dirty="0" err="1"/>
            <a:t>sobre</a:t>
          </a:r>
          <a:r>
            <a:rPr lang="en-US" sz="1900" kern="1200" dirty="0"/>
            <a:t> </a:t>
          </a:r>
          <a:r>
            <a:rPr lang="en-US" sz="1900" kern="1200" dirty="0" err="1"/>
            <a:t>os</a:t>
          </a:r>
          <a:r>
            <a:rPr lang="en-US" sz="1900" kern="1200" dirty="0"/>
            <a:t> </a:t>
          </a:r>
          <a:r>
            <a:rPr lang="en-US" sz="1900" kern="1200" dirty="0" err="1"/>
            <a:t>processos</a:t>
          </a:r>
          <a:r>
            <a:rPr lang="en-US" sz="1900" kern="1200" dirty="0"/>
            <a:t> </a:t>
          </a:r>
          <a:r>
            <a:rPr lang="en-US" sz="1900" kern="1200" dirty="0" err="1"/>
            <a:t>judiciais</a:t>
          </a:r>
          <a:r>
            <a:rPr lang="en-US" sz="1900" kern="1200" dirty="0"/>
            <a:t> (</a:t>
          </a:r>
          <a:r>
            <a:rPr lang="en-US" sz="1900" kern="1200" dirty="0" err="1"/>
            <a:t>provisões</a:t>
          </a:r>
          <a:r>
            <a:rPr lang="en-US" sz="1900" kern="1200" dirty="0"/>
            <a:t>) e </a:t>
          </a:r>
          <a:r>
            <a:rPr lang="en-US" sz="1900" kern="1200" dirty="0" err="1"/>
            <a:t>registro</a:t>
          </a:r>
          <a:r>
            <a:rPr lang="en-US" sz="1900" kern="1200" dirty="0"/>
            <a:t> </a:t>
          </a:r>
          <a:r>
            <a:rPr lang="en-US" sz="1900" kern="1200" dirty="0" err="1"/>
            <a:t>tempestivo</a:t>
          </a:r>
          <a:r>
            <a:rPr lang="en-US" sz="1900" kern="1200" dirty="0"/>
            <a:t> dos </a:t>
          </a:r>
          <a:r>
            <a:rPr lang="en-US" sz="1900" kern="1200" dirty="0" err="1"/>
            <a:t>precatórios</a:t>
          </a:r>
          <a:r>
            <a:rPr lang="en-US" sz="1900" kern="1200" dirty="0"/>
            <a:t> a </a:t>
          </a:r>
          <a:r>
            <a:rPr lang="en-US" sz="1900" kern="1200" dirty="0" err="1"/>
            <a:t>pagar</a:t>
          </a:r>
          <a:r>
            <a:rPr lang="en-US" sz="1900" kern="1200" dirty="0"/>
            <a:t>;</a:t>
          </a:r>
        </a:p>
      </dsp:txBody>
      <dsp:txXfrm>
        <a:off x="898336" y="2920327"/>
        <a:ext cx="8962995" cy="777780"/>
      </dsp:txXfrm>
    </dsp:sp>
    <dsp:sp modelId="{6553307E-DE17-404F-9455-5DCDE5C576E8}">
      <dsp:nvSpPr>
        <dsp:cNvPr id="0" name=""/>
        <dsp:cNvSpPr/>
      </dsp:nvSpPr>
      <dsp:spPr>
        <a:xfrm>
          <a:off x="0" y="3892552"/>
          <a:ext cx="9861332" cy="77778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A76C4-7CF9-464B-A4B8-E47B3F4CE3BE}">
      <dsp:nvSpPr>
        <dsp:cNvPr id="0" name=""/>
        <dsp:cNvSpPr/>
      </dsp:nvSpPr>
      <dsp:spPr>
        <a:xfrm>
          <a:off x="235278" y="4067552"/>
          <a:ext cx="427779" cy="4277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FE68-A053-42B2-A677-FD2503E978B1}">
      <dsp:nvSpPr>
        <dsp:cNvPr id="0" name=""/>
        <dsp:cNvSpPr/>
      </dsp:nvSpPr>
      <dsp:spPr>
        <a:xfrm>
          <a:off x="898336" y="3892552"/>
          <a:ext cx="8962995" cy="77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5" tIns="82315" rIns="82315" bIns="823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Estudo</a:t>
          </a:r>
          <a:r>
            <a:rPr lang="en-US" sz="1900" kern="1200" dirty="0"/>
            <a:t> da </a:t>
          </a:r>
          <a:r>
            <a:rPr lang="en-US" sz="1900" kern="1200" dirty="0" err="1"/>
            <a:t>capacitação</a:t>
          </a:r>
          <a:r>
            <a:rPr lang="en-US" sz="1900" kern="1200" dirty="0"/>
            <a:t> e </a:t>
          </a:r>
          <a:r>
            <a:rPr lang="en-US" sz="1900" kern="1200" dirty="0" err="1"/>
            <a:t>identificação</a:t>
          </a:r>
          <a:r>
            <a:rPr lang="en-US" sz="1900" kern="1200" dirty="0"/>
            <a:t> dos </a:t>
          </a:r>
          <a:r>
            <a:rPr lang="en-US" sz="1900" kern="1200" dirty="0" err="1"/>
            <a:t>pontos</a:t>
          </a:r>
          <a:r>
            <a:rPr lang="en-US" sz="1900" kern="1200" dirty="0"/>
            <a:t> de </a:t>
          </a:r>
          <a:r>
            <a:rPr lang="en-US" sz="1900" kern="1200" dirty="0" err="1"/>
            <a:t>melhoria</a:t>
          </a:r>
          <a:r>
            <a:rPr lang="en-US" sz="1900" kern="1200" dirty="0"/>
            <a:t>.</a:t>
          </a:r>
        </a:p>
      </dsp:txBody>
      <dsp:txXfrm>
        <a:off x="898336" y="3892552"/>
        <a:ext cx="8962995" cy="77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0B1C-C282-4D23-8C8B-AB023C8991CA}" type="datetimeFigureOut">
              <a:rPr lang="pt-BR" smtClean="0"/>
              <a:t>11/11/2025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B03E-EE0B-4E9A-A550-2503166AD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00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112 | 121 Créditos a Receber de Curto Prazo e Ativo Realizável a Longo Prazo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FB03E-EE0B-4E9A-A550-2503166AD1E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09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PIPCP: https://thot-arquivos.tesouro.gov.br/publicacao/32305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FB03E-EE0B-4E9A-A550-2503166AD1E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89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b="1" dirty="0"/>
                  <a:t>Formas possíveis de políticas de depreciação de imóveis segundo o MCASP</a:t>
                </a:r>
              </a:p>
              <a:p>
                <a:r>
                  <a:rPr lang="pt-BR" dirty="0"/>
                  <a:t>O MCASP, alinhado às </a:t>
                </a:r>
                <a:r>
                  <a:rPr lang="pt-BR" b="1" dirty="0"/>
                  <a:t>Normas Brasileiras de Contabilidade Aplicadas ao Setor Público (NBC TSP)</a:t>
                </a:r>
                <a:r>
                  <a:rPr lang="pt-BR" dirty="0"/>
                  <a:t> e às </a:t>
                </a:r>
                <a:r>
                  <a:rPr lang="pt-BR" b="1" dirty="0"/>
                  <a:t>IPSAS</a:t>
                </a:r>
                <a:r>
                  <a:rPr lang="pt-BR" dirty="0"/>
                  <a:t>, permite que cada entidade pública defina sua </a:t>
                </a:r>
                <a:r>
                  <a:rPr lang="pt-BR" b="1" dirty="0"/>
                  <a:t>política contábil de depreciação</a:t>
                </a:r>
                <a:r>
                  <a:rPr lang="pt-BR" dirty="0"/>
                  <a:t>, desde que respeite os princípios contábeis e os critérios técnicos estabelecidos.</a:t>
                </a:r>
              </a:p>
              <a:p>
                <a:r>
                  <a:rPr lang="pt-BR" dirty="0"/>
                  <a:t>Para </a:t>
                </a:r>
                <a:r>
                  <a:rPr lang="pt-BR" b="1" dirty="0"/>
                  <a:t>imóveis</a:t>
                </a:r>
                <a:r>
                  <a:rPr lang="pt-BR" dirty="0"/>
                  <a:t>, as formas de políticas de depreciação mais comuns são:</a:t>
                </a:r>
              </a:p>
              <a:p>
                <a:r>
                  <a:rPr lang="pt-BR" b="1" dirty="0"/>
                  <a:t>Método Linear (Linha Reta)</a:t>
                </a:r>
                <a:endParaRPr lang="pt-BR" dirty="0"/>
              </a:p>
              <a:p>
                <a:pPr lvl="1"/>
                <a:r>
                  <a:rPr lang="pt-BR" b="1" dirty="0"/>
                  <a:t>Mais utilizado</a:t>
                </a:r>
                <a:r>
                  <a:rPr lang="pt-BR" dirty="0"/>
                  <a:t> no setor público.</a:t>
                </a:r>
              </a:p>
              <a:p>
                <a:pPr lvl="1"/>
                <a:r>
                  <a:rPr lang="pt-BR" dirty="0"/>
                  <a:t>A depreciação é calculada de forma constante ao longo da vida útil do ativo.</a:t>
                </a:r>
              </a:p>
              <a:p>
                <a:pPr lvl="1"/>
                <a:r>
                  <a:rPr lang="pt-BR" dirty="0"/>
                  <a:t>Fórmula:</a:t>
                </a:r>
                <a:br>
                  <a:rPr lang="pt-B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/>
                        <m:t>Deprecia</m:t>
                      </m:r>
                      <m:acc>
                        <m:accPr>
                          <m:chr m:val="̒"/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pt-BR" b="0" i="1"/>
                            <m:t>c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lang="pt-BR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Anual</m:t>
                      </m:r>
                      <m:r>
                        <a:rPr lang="pt-BR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Valor</m:t>
                          </m:r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Depreci</m:t>
                          </m:r>
                          <m:limUpp>
                            <m:limUppPr>
                              <m:ctrlPr>
                                <a:rPr lang="ar-AE" sz="12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pt-BR" sz="1200" b="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</m:e>
                            <m:lim>
                              <m:r>
                                <a:rPr lang="ar-AE" sz="1200" b="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ˊ</m:t>
                              </m:r>
                            </m:lim>
                          </m:limUpp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vel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Vida</m:t>
                          </m:r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limUpp>
                            <m:limUppPr>
                              <m:ctrlPr>
                                <a:rPr lang="ar-AE" sz="1200" b="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pt-BR" sz="1200" b="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U</m:t>
                              </m:r>
                            </m:e>
                            <m:lim>
                              <m:r>
                                <a:rPr lang="ar-AE" sz="1200" b="0" i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ˊ</m:t>
                              </m:r>
                            </m:lim>
                          </m:limUpp>
                          <m:r>
                            <m:rPr>
                              <m:nor/>
                            </m:rPr>
                            <a:rPr lang="pt-BR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til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r>
                  <a:rPr lang="pt-BR" b="1" dirty="0"/>
                  <a:t>Método dos Saldos Decrescentes</a:t>
                </a:r>
                <a:endParaRPr lang="pt-BR" dirty="0"/>
              </a:p>
              <a:p>
                <a:pPr lvl="1"/>
                <a:r>
                  <a:rPr lang="pt-BR" dirty="0"/>
                  <a:t>Aplica uma taxa fixa sobre o valor contábil líquido do ativo a cada período.</a:t>
                </a:r>
              </a:p>
              <a:p>
                <a:pPr lvl="1"/>
                <a:r>
                  <a:rPr lang="pt-BR" dirty="0"/>
                  <a:t>Gera maiores despesas de depreciação nos primeiros anos.</a:t>
                </a:r>
              </a:p>
              <a:p>
                <a:pPr lvl="1"/>
                <a:r>
                  <a:rPr lang="pt-BR" dirty="0"/>
                  <a:t>Menos comum no setor público, mas permitido se justificado pela política contábil.</a:t>
                </a:r>
              </a:p>
              <a:p>
                <a:r>
                  <a:rPr lang="pt-BR" b="1" dirty="0"/>
                  <a:t>Método das Unidades Produzidas ou Utilizadas</a:t>
                </a:r>
                <a:endParaRPr lang="pt-BR" dirty="0"/>
              </a:p>
              <a:p>
                <a:pPr lvl="1"/>
                <a:r>
                  <a:rPr lang="pt-BR" dirty="0"/>
                  <a:t>Baseia-se na utilização efetiva do ativo (</a:t>
                </a:r>
                <a:r>
                  <a:rPr lang="pt-BR" dirty="0" err="1"/>
                  <a:t>ex</a:t>
                </a:r>
                <a:r>
                  <a:rPr lang="pt-BR" dirty="0"/>
                  <a:t>: número de horas de uso, área construída utilizada).</a:t>
                </a:r>
              </a:p>
              <a:p>
                <a:pPr lvl="1"/>
                <a:r>
                  <a:rPr lang="pt-BR" dirty="0"/>
                  <a:t>Pode ser aplicado a imóveis com uso variável ou específico.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b="1" dirty="0"/>
                  <a:t>Formas possíveis de políticas de depreciação de imóveis segundo o MCASP</a:t>
                </a:r>
              </a:p>
              <a:p>
                <a:r>
                  <a:rPr lang="pt-BR" dirty="0"/>
                  <a:t>O MCASP, alinhado às </a:t>
                </a:r>
                <a:r>
                  <a:rPr lang="pt-BR" b="1" dirty="0"/>
                  <a:t>Normas Brasileiras de Contabilidade Aplicadas ao Setor Público (NBC TSP)</a:t>
                </a:r>
                <a:r>
                  <a:rPr lang="pt-BR" dirty="0"/>
                  <a:t> e às </a:t>
                </a:r>
                <a:r>
                  <a:rPr lang="pt-BR" b="1" dirty="0"/>
                  <a:t>IPSAS</a:t>
                </a:r>
                <a:r>
                  <a:rPr lang="pt-BR" dirty="0"/>
                  <a:t>, permite que cada entidade pública defina sua </a:t>
                </a:r>
                <a:r>
                  <a:rPr lang="pt-BR" b="1" dirty="0"/>
                  <a:t>política contábil de depreciação</a:t>
                </a:r>
                <a:r>
                  <a:rPr lang="pt-BR" dirty="0"/>
                  <a:t>, desde que respeite os princípios contábeis e os critérios técnicos estabelecidos.</a:t>
                </a:r>
              </a:p>
              <a:p>
                <a:r>
                  <a:rPr lang="pt-BR" dirty="0"/>
                  <a:t>Para </a:t>
                </a:r>
                <a:r>
                  <a:rPr lang="pt-BR" b="1" dirty="0"/>
                  <a:t>imóveis</a:t>
                </a:r>
                <a:r>
                  <a:rPr lang="pt-BR" dirty="0"/>
                  <a:t>, as formas de políticas de depreciação mais comuns são:</a:t>
                </a:r>
              </a:p>
              <a:p>
                <a:r>
                  <a:rPr lang="pt-BR" b="1" dirty="0"/>
                  <a:t>Método Linear (Linha Reta)</a:t>
                </a:r>
                <a:endParaRPr lang="pt-BR" dirty="0"/>
              </a:p>
              <a:p>
                <a:pPr lvl="1"/>
                <a:r>
                  <a:rPr lang="pt-BR" b="1" dirty="0"/>
                  <a:t>Mais utilizado</a:t>
                </a:r>
                <a:r>
                  <a:rPr lang="pt-BR" dirty="0"/>
                  <a:t> no setor público.</a:t>
                </a:r>
              </a:p>
              <a:p>
                <a:pPr lvl="1"/>
                <a:r>
                  <a:rPr lang="pt-BR" dirty="0"/>
                  <a:t>A depreciação é calculada de forma constante ao longo da vida útil do ativo.</a:t>
                </a:r>
              </a:p>
              <a:p>
                <a:pPr lvl="1"/>
                <a:r>
                  <a:rPr lang="pt-BR" dirty="0"/>
                  <a:t>Fórmula:</a:t>
                </a:r>
                <a:br>
                  <a:rPr lang="pt-BR" dirty="0"/>
                </a:br>
                <a:r>
                  <a:rPr lang="pt-BR" b="0" i="0">
                    <a:latin typeface="Cambria Math" panose="02040503050406030204" pitchFamily="18" charset="0"/>
                  </a:rPr>
                  <a:t>"Deprecia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pt-BR" b="0" i="0"/>
                  <a:t>"c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 ̒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 ̃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"o Anual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"=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"Valor Depreci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"a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"vel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)/(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"Vida 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"U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┴ˊ</a:t>
                </a:r>
                <a:r>
                  <a:rPr lang="pt-BR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"til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)</a:t>
                </a:r>
                <a:endParaRPr lang="ar-AE" dirty="0"/>
              </a:p>
              <a:p>
                <a:r>
                  <a:rPr lang="pt-BR" b="1" dirty="0"/>
                  <a:t>Método dos Saldos Decrescentes</a:t>
                </a:r>
                <a:endParaRPr lang="pt-BR" dirty="0"/>
              </a:p>
              <a:p>
                <a:pPr lvl="1"/>
                <a:r>
                  <a:rPr lang="pt-BR" dirty="0"/>
                  <a:t>Aplica uma taxa fixa sobre o valor contábil líquido do ativo a cada período.</a:t>
                </a:r>
              </a:p>
              <a:p>
                <a:pPr lvl="1"/>
                <a:r>
                  <a:rPr lang="pt-BR" dirty="0"/>
                  <a:t>Gera maiores despesas de depreciação nos primeiros anos.</a:t>
                </a:r>
              </a:p>
              <a:p>
                <a:pPr lvl="1"/>
                <a:r>
                  <a:rPr lang="pt-BR" dirty="0"/>
                  <a:t>Menos comum no setor público, mas permitido se justificado pela política contábil.</a:t>
                </a:r>
              </a:p>
              <a:p>
                <a:r>
                  <a:rPr lang="pt-BR" b="1" dirty="0"/>
                  <a:t>Método das Unidades Produzidas ou Utilizadas</a:t>
                </a:r>
                <a:endParaRPr lang="pt-BR" dirty="0"/>
              </a:p>
              <a:p>
                <a:pPr lvl="1"/>
                <a:r>
                  <a:rPr lang="pt-BR" dirty="0"/>
                  <a:t>Baseia-se na utilização efetiva do ativo (</a:t>
                </a:r>
                <a:r>
                  <a:rPr lang="pt-BR" dirty="0" err="1"/>
                  <a:t>ex</a:t>
                </a:r>
                <a:r>
                  <a:rPr lang="pt-BR" dirty="0"/>
                  <a:t>: número de horas de uso, área construída utilizada).</a:t>
                </a:r>
              </a:p>
              <a:p>
                <a:pPr lvl="1"/>
                <a:r>
                  <a:rPr lang="pt-BR" dirty="0"/>
                  <a:t>Pode ser aplicado a imóveis com uso variável ou específico.</a:t>
                </a:r>
              </a:p>
              <a:p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FB03E-EE0B-4E9A-A550-2503166AD1E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27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6C8DE-0A10-974B-B4AF-3285746F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463A1F-1593-EF98-DB66-2D342E60E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D76E91-A028-F081-332C-679BED9C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481515-D051-08D8-62F0-EE3897A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83BF72-30B8-BC79-58D3-46636A5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F5640-F980-D7B3-EA21-CBEF1576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134D6E-CAB0-4591-BD32-FD19F2162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EBA8D-6306-9B83-59DA-6635C661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4F3CF0-7287-8C11-AFFF-AA544B0E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5EDA0-71A0-3F3F-A3BC-76691395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7AE951-4B05-DF5D-FE57-D09193057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308FBC-0E19-DD53-4814-DAE002F51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F8981-A50E-2E7D-6B89-D302CE3B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C6D4F1-DD97-768E-0193-F2476000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D9162-0781-16A7-1012-14601F91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4155D-CBC9-2FF7-7487-5408E9EB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46AEFC-05DE-1B3B-FE3C-A2B5A72D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718E3-818C-F91A-7DAE-A8934F3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6D6B9-9630-258B-9343-27C0F1D7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3D76C-0A70-DD88-22F2-87DA0E39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4171F-F9FB-0950-E118-D409CB1F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A2DA21-9E55-E884-B5FF-481091EB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15FCF-3A16-4A84-270B-49706BB9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4034E-7D1C-D494-1362-817A6D8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4FA46-A2AC-1475-B075-D1C7AD58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F0888-87D1-C8A7-CCCE-3E41963B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BF1760-5765-CDA4-4D2C-01CF6E4C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41B67-FCA9-9A36-3C5E-3A03C267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77C1F-4F68-CE37-5841-88CED743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82DD9F-995F-EAAC-B846-4852C454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09101B-AEDE-31D3-94A2-908B16C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21775-AC0D-3E2A-DAA5-B1D1B19E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A64343-2431-749C-3B17-922FDE941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48AF8-BEAA-75A4-48E9-CD8CABDB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5197CC-D3FA-4666-3977-BDAAF2A4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E7B46A-3EF0-2D38-4DE8-EE5616314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026BEB-262E-661B-64A5-D91AC55B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F8C04A-E4C5-E0D4-E900-28D483C7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89A95A-5AD1-7E6F-2E7B-798FA1E8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9ED0B-FAEE-2696-F0D8-7DA98A1F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0AF7D1-EEB2-24AC-8D71-072B2E42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86F0F3-1E6D-BC22-B190-9A886F1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4D156A-0DEA-3CE3-BF15-EB2CA88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54DA87-4273-D584-7E76-1DEBE7AA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FBBE08-BD99-9E61-B948-3B8B5611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4F6DFD-9AFA-969E-EEB9-C04876E9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6E08B-F610-ED7B-1CF2-94E2B553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E05E8-5BE7-C074-2932-547F945B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A6B32E-B8BA-C0B4-3689-CCB08F0C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07DCF3-B4DE-EC8D-4934-5E3F5282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8DF27-EC9A-E858-4372-3F4F0DD5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188331-AFC7-A1CD-7CEE-59540D3E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C2583-D7E5-E74E-0CFE-5DF530C3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D0E65-D637-2809-85E7-78527C540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5B698F-E236-B5E7-0AA5-A3F69FFE9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276D2E-2E49-FDB1-3285-99FFE6F5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466AE2-4A4C-E634-EAD2-68C435F8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702B9-28D0-53DE-3A80-1BE7012E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3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58BEBF-9DFB-E9A2-B3DD-DC23DAF5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183133-267F-B35C-4B23-524177AE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7CA96B-DE4F-AA58-B353-6DAD4C84B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60076E-EA13-1366-783F-5213D5CA2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B1B18-945D-F60B-A018-886310552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go.ccge.div5@tcesc.tc.br" TargetMode="External"/><Relationship Id="rId5" Type="http://schemas.openxmlformats.org/officeDocument/2006/relationships/hyperlink" Target="mailto:dgo@tcesc.tc.br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orre de um prédio&#10;&#10;Descrição gerada automaticamente com confiança média">
            <a:extLst>
              <a:ext uri="{FF2B5EF4-FFF2-40B4-BE49-F238E27FC236}">
                <a16:creationId xmlns:a16="http://schemas.microsoft.com/office/drawing/2014/main" id="{8763EF84-FA1B-7685-18D4-1494A2C1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839" r="213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63B9DE-1E17-28D2-EF29-85C041A4BA28}"/>
              </a:ext>
            </a:extLst>
          </p:cNvPr>
          <p:cNvSpPr txBox="1"/>
          <p:nvPr/>
        </p:nvSpPr>
        <p:spPr>
          <a:xfrm>
            <a:off x="1287624" y="2224469"/>
            <a:ext cx="348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300" dirty="0">
                <a:solidFill>
                  <a:srgbClr val="B71E3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</a:t>
            </a:r>
          </a:p>
          <a:p>
            <a:r>
              <a:rPr lang="pt-BR" sz="4000" b="1" spc="300" dirty="0">
                <a:solidFill>
                  <a:srgbClr val="B71E3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FINANCEIRA</a:t>
            </a:r>
            <a:endParaRPr lang="pt-BR" sz="4400" b="1" spc="300" dirty="0">
              <a:solidFill>
                <a:srgbClr val="B71E3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B7EF91E-5E4B-90D2-27AC-1300A12530B3}"/>
              </a:ext>
            </a:extLst>
          </p:cNvPr>
          <p:cNvGrpSpPr/>
          <p:nvPr/>
        </p:nvGrpSpPr>
        <p:grpSpPr>
          <a:xfrm>
            <a:off x="1287624" y="4839738"/>
            <a:ext cx="5208515" cy="1471270"/>
            <a:chOff x="1924976" y="4567920"/>
            <a:chExt cx="7183805" cy="2140309"/>
          </a:xfrm>
          <a:solidFill>
            <a:srgbClr val="E6DED0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0ECE3AA-CF54-0887-7A1B-E2A58BF2EA14}"/>
                </a:ext>
              </a:extLst>
            </p:cNvPr>
            <p:cNvSpPr/>
            <p:nvPr/>
          </p:nvSpPr>
          <p:spPr>
            <a:xfrm>
              <a:off x="1924976" y="4567920"/>
              <a:ext cx="7183805" cy="2140309"/>
            </a:xfrm>
            <a:prstGeom prst="roundRect">
              <a:avLst>
                <a:gd name="adj" fmla="val 7734"/>
              </a:avLst>
            </a:prstGeom>
            <a:grpFill/>
            <a:ln w="6350">
              <a:solidFill>
                <a:srgbClr val="5DBCB7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424D6E1-71E2-11F8-76F9-D52557473024}"/>
                </a:ext>
              </a:extLst>
            </p:cNvPr>
            <p:cNvSpPr txBox="1"/>
            <p:nvPr/>
          </p:nvSpPr>
          <p:spPr>
            <a:xfrm>
              <a:off x="2073565" y="4683761"/>
              <a:ext cx="6749156" cy="13781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rgbClr val="3F4E55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Diretoria de Contas de Governo</a:t>
              </a:r>
            </a:p>
            <a:p>
              <a:pPr>
                <a:lnSpc>
                  <a:spcPct val="150000"/>
                </a:lnSpc>
              </a:pP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Alana Alice da Cruz Silva – Coordenadora CCG II</a:t>
              </a:r>
            </a:p>
            <a:p>
              <a:pPr>
                <a:spcAft>
                  <a:spcPts val="1200"/>
                </a:spcAft>
                <a:tabLst>
                  <a:tab pos="179388" algn="l"/>
                </a:tabLst>
              </a:pP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</a:rPr>
                <a:t>Lucas do Nascimento Magalhães – Divisão 5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7E88EC14-608D-8D2E-0E9F-43EBC52D689E}"/>
              </a:ext>
            </a:extLst>
          </p:cNvPr>
          <p:cNvSpPr txBox="1">
            <a:spLocks/>
          </p:cNvSpPr>
          <p:nvPr/>
        </p:nvSpPr>
        <p:spPr>
          <a:xfrm>
            <a:off x="1287625" y="3643881"/>
            <a:ext cx="4808376" cy="648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+mn-lt"/>
              </a:rPr>
              <a:t>BOAS PRÁTICAS PARA MELHORIA DAS INFORMAÇÕES CONTÁBEIS</a:t>
            </a:r>
          </a:p>
        </p:txBody>
      </p:sp>
      <p:pic>
        <p:nvPicPr>
          <p:cNvPr id="9" name="Imagem 8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F2D2E041-D7AB-66A6-AD15-BAB56B13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4950" y="312582"/>
            <a:ext cx="2470730" cy="11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A7BA68-353B-457B-32A7-5564FC7B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36AAC3-C422-E0EC-27A4-3BB8C1CA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Empréstimos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b="1" dirty="0" err="1"/>
              <a:t>Financiamentos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761A486E-53C8-60E1-EFCE-24BF8164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24" name="CaixaDeTexto 3">
            <a:extLst>
              <a:ext uri="{FF2B5EF4-FFF2-40B4-BE49-F238E27FC236}">
                <a16:creationId xmlns:a16="http://schemas.microsoft.com/office/drawing/2014/main" id="{D621665B-BE81-B47C-539A-5058BD479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68672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55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7C3CB-EA56-250B-494B-EE8E14FD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AAA7C270-0F18-494B-AC12-8EC59F01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9DA7EE20-1C66-2B52-B2BB-EC211901B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1131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8E3DA54-591D-F75C-FA4F-3CB5977AAC71}"/>
              </a:ext>
            </a:extLst>
          </p:cNvPr>
          <p:cNvSpPr txBox="1">
            <a:spLocks/>
          </p:cNvSpPr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/>
              <a:t>Empréstimos e Financiamentos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233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D0577-AA0B-B046-997D-DADBD620C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7A4EE6-D067-FD99-F63D-4C5F623C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08" r="1460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6BAEAE-6F6E-3FEF-F95D-70E23667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Patrimônio</a:t>
            </a:r>
            <a:r>
              <a:rPr lang="en-US" sz="4800" b="1" dirty="0"/>
              <a:t> </a:t>
            </a:r>
            <a:r>
              <a:rPr lang="en-US" sz="4800" b="1" dirty="0" err="1"/>
              <a:t>Líquido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C53018-422B-EE97-1C79-A0F3B520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FE764-6CF0-575B-F4EE-CA6C01BEC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5416D9-B3CE-906F-F836-A6DA87570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463E59-73F4-068F-9CC5-2CBB52D9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/>
              <a:t>Patrimônio</a:t>
            </a:r>
            <a:r>
              <a:rPr lang="en-US" b="1" dirty="0"/>
              <a:t> </a:t>
            </a:r>
            <a:r>
              <a:rPr lang="en-US" b="1" dirty="0" err="1"/>
              <a:t>Líquido</a:t>
            </a:r>
            <a:endParaRPr lang="pt-BR" b="1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E227FB-D553-C174-1D08-F357B6975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11EC7AA-F310-1EB5-1AB7-E7BD6B44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4D0C69E1-6E5A-C676-E2B1-0C03B17DE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289922"/>
              </p:ext>
            </p:extLst>
          </p:nvPr>
        </p:nvGraphicFramePr>
        <p:xfrm>
          <a:off x="5108535" y="1960881"/>
          <a:ext cx="6245265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5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8C645-E078-832F-167B-2A279826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DB3AE2-63CA-ECEF-C19B-4E5E99DB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08" r="1460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2A29D0-DDDC-CE6D-8351-9DDEABDA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Variações</a:t>
            </a:r>
            <a:r>
              <a:rPr lang="en-US" sz="4800" b="1" dirty="0"/>
              <a:t> </a:t>
            </a:r>
            <a:r>
              <a:rPr lang="en-US" sz="4800" b="1" dirty="0" err="1"/>
              <a:t>Patrimonais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BB1584-F1FC-1DEC-0A79-E479A0D9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330DE-410F-B88A-0280-817EC120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746A-D9D7-6666-94BF-FCD64FA0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Variações Patrimoniais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725EAD-2A4B-D543-0E41-A474BDBB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D37A644F-72BD-4089-A5F1-26B8C4ED7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97190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43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31A2B-F099-625C-47BD-D63CE96E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D7ADAD-24C9-5694-E099-4FE5C685ABE8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 ONDE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COMEÇAR?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D96D32-D233-31E2-0587-D0F7F6C0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DE9F5-BFFB-234E-E86C-C96D003A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D0CC98-76F4-C308-DE53-55A2D92E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6" name="CaixaDeTexto 1">
            <a:extLst>
              <a:ext uri="{FF2B5EF4-FFF2-40B4-BE49-F238E27FC236}">
                <a16:creationId xmlns:a16="http://schemas.microsoft.com/office/drawing/2014/main" id="{49E4DA9C-DDCF-711D-962E-9312A8649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743976"/>
              </p:ext>
            </p:extLst>
          </p:nvPr>
        </p:nvGraphicFramePr>
        <p:xfrm>
          <a:off x="1163809" y="1377836"/>
          <a:ext cx="9861332" cy="467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9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7CA2-6FFA-B20F-A5AD-BD817D26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orre de um prédio&#10;&#10;Descrição gerada automaticamente com confiança média">
            <a:extLst>
              <a:ext uri="{FF2B5EF4-FFF2-40B4-BE49-F238E27FC236}">
                <a16:creationId xmlns:a16="http://schemas.microsoft.com/office/drawing/2014/main" id="{F97BD5D3-17B6-0B37-799B-032D2FCE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839" r="213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52B4420-BF89-6D17-FC0A-78EAC4476114}"/>
              </a:ext>
            </a:extLst>
          </p:cNvPr>
          <p:cNvSpPr txBox="1"/>
          <p:nvPr/>
        </p:nvSpPr>
        <p:spPr>
          <a:xfrm>
            <a:off x="1287624" y="2086391"/>
            <a:ext cx="348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300" dirty="0">
                <a:solidFill>
                  <a:srgbClr val="B71E3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OBRIGADA!</a:t>
            </a:r>
            <a:endParaRPr lang="pt-BR" sz="4400" b="1" spc="300" dirty="0">
              <a:solidFill>
                <a:srgbClr val="B71E3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1ACA68A-7D0E-A4FE-26C0-43EEC429EDE0}"/>
              </a:ext>
            </a:extLst>
          </p:cNvPr>
          <p:cNvSpPr txBox="1">
            <a:spLocks/>
          </p:cNvSpPr>
          <p:nvPr/>
        </p:nvSpPr>
        <p:spPr>
          <a:xfrm>
            <a:off x="1287624" y="2925059"/>
            <a:ext cx="4808376" cy="648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+mn-lt"/>
              </a:rPr>
              <a:t>ESTAMOS À DISPOSIÇÃO.</a:t>
            </a:r>
          </a:p>
        </p:txBody>
      </p:sp>
      <p:pic>
        <p:nvPicPr>
          <p:cNvPr id="9" name="Imagem 8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D4ED4E66-3390-0FA1-4A2D-36232AE9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4950" y="312582"/>
            <a:ext cx="2470730" cy="1102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5872FC-CE13-6BD1-61C2-9A0333BC8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0731" y="5904690"/>
            <a:ext cx="6884898" cy="64364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5EF3A8B-FB52-C121-57FC-E30F88943284}"/>
              </a:ext>
            </a:extLst>
          </p:cNvPr>
          <p:cNvGrpSpPr/>
          <p:nvPr/>
        </p:nvGrpSpPr>
        <p:grpSpPr>
          <a:xfrm>
            <a:off x="1287624" y="3465936"/>
            <a:ext cx="5700030" cy="2244978"/>
            <a:chOff x="1924976" y="4567920"/>
            <a:chExt cx="7183805" cy="2140309"/>
          </a:xfrm>
          <a:solidFill>
            <a:srgbClr val="E6DED0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DA6F83-F6A3-0F50-B153-BCC3CFE87EDA}"/>
                </a:ext>
              </a:extLst>
            </p:cNvPr>
            <p:cNvSpPr/>
            <p:nvPr/>
          </p:nvSpPr>
          <p:spPr>
            <a:xfrm>
              <a:off x="1924976" y="4567920"/>
              <a:ext cx="7183805" cy="2140309"/>
            </a:xfrm>
            <a:prstGeom prst="roundRect">
              <a:avLst>
                <a:gd name="adj" fmla="val 7734"/>
              </a:avLst>
            </a:prstGeom>
            <a:grpFill/>
            <a:ln w="6350">
              <a:solidFill>
                <a:srgbClr val="5DBCB7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FC66294-EEE5-9F04-6A1D-66F8A2B22ADF}"/>
                </a:ext>
              </a:extLst>
            </p:cNvPr>
            <p:cNvSpPr txBox="1"/>
            <p:nvPr/>
          </p:nvSpPr>
          <p:spPr>
            <a:xfrm>
              <a:off x="2073565" y="4683761"/>
              <a:ext cx="6749156" cy="1965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rgbClr val="3F4E55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Diretoria de Contas de Governo</a:t>
              </a:r>
            </a:p>
            <a:p>
              <a:pPr>
                <a:lnSpc>
                  <a:spcPct val="150000"/>
                </a:lnSpc>
              </a:pP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Alana Alice da Cruz Silva – Coordenadora CCG II</a:t>
              </a:r>
            </a:p>
            <a:p>
              <a:pPr>
                <a:spcAft>
                  <a:spcPts val="1200"/>
                </a:spcAft>
                <a:tabLst>
                  <a:tab pos="179388" algn="l"/>
                </a:tabLst>
              </a:pP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</a:rPr>
                <a:t>Lucas do Nascimento Magalhães – Divisão 5</a:t>
              </a:r>
            </a:p>
            <a:p>
              <a:pPr>
                <a:spcAft>
                  <a:spcPts val="1200"/>
                </a:spcAft>
                <a:tabLst>
                  <a:tab pos="179388" algn="l"/>
                </a:tabLst>
              </a:pPr>
              <a:r>
                <a:rPr lang="pt-BR" sz="1600" b="1" dirty="0">
                  <a:solidFill>
                    <a:srgbClr val="3F4E55"/>
                  </a:solidFill>
                  <a:latin typeface="Trebuchet MS" panose="020B0603020202020204" pitchFamily="34" charset="0"/>
                </a:rPr>
                <a:t>Contatos: </a:t>
              </a: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</a:rPr>
                <a:t>DGO - </a:t>
              </a: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  <a:hlinkClick r:id="rId5"/>
                </a:rPr>
                <a:t>dgo@tcesc.tc.br</a:t>
              </a: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</a:rPr>
                <a:t> (enviar com cópia para </a:t>
              </a: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  <a:hlinkClick r:id="rId6"/>
                </a:rPr>
                <a:t>dgo.ccge.div5@tcesc.tc.br</a:t>
              </a:r>
              <a:r>
                <a:rPr lang="pt-BR" sz="1600" dirty="0">
                  <a:solidFill>
                    <a:srgbClr val="3F4E55"/>
                  </a:solidFill>
                  <a:latin typeface="Trebuchet MS" panose="020B0603020202020204" pitchFamily="34" charset="0"/>
                </a:rPr>
                <a:t>) - (48) 3221-3898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40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046F5-4E7A-A3B8-3312-418A795B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105205-6BBD-29C7-6B9A-9867E3D4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17E1934-CAD0-ECE7-FA94-784BCD29B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AD4FCD1-6AA2-05BC-5490-62445B5D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1109D-7162-F97B-05D0-DCD01B6A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35F592-3449-8001-E582-9ECC5250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0E83DD-0578-8216-5250-571ABBBAE332}"/>
              </a:ext>
            </a:extLst>
          </p:cNvPr>
          <p:cNvSpPr txBox="1"/>
          <p:nvPr/>
        </p:nvSpPr>
        <p:spPr>
          <a:xfrm>
            <a:off x="3385227" y="2046986"/>
            <a:ext cx="5421546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DISTORÇÕES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MAIS COMUNS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194784-E879-D0D1-9CBA-F0AB18B348B1}"/>
              </a:ext>
            </a:extLst>
          </p:cNvPr>
          <p:cNvSpPr txBox="1">
            <a:spLocks/>
          </p:cNvSpPr>
          <p:nvPr/>
        </p:nvSpPr>
        <p:spPr>
          <a:xfrm>
            <a:off x="3665064" y="4439210"/>
            <a:ext cx="4808376" cy="648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latin typeface="+mn-lt"/>
              </a:rPr>
              <a:t>E BOAS PRÁTICAS PARA MELHORIA DAS INFORMAÇÕES CONTÁBEIS</a:t>
            </a:r>
          </a:p>
        </p:txBody>
      </p:sp>
    </p:spTree>
    <p:extLst>
      <p:ext uri="{BB962C8B-B14F-4D97-AF65-F5344CB8AC3E}">
        <p14:creationId xmlns:p14="http://schemas.microsoft.com/office/powerpoint/2010/main" val="35426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A43C3-4F92-22BF-98E3-0F2F2516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B94537-DEF0-B9D4-0C53-99FC4E7D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08" r="1460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98E7BB-AA4E-68E3-4A07-9B1A1DE6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Créditos</a:t>
            </a:r>
            <a:r>
              <a:rPr lang="en-US" sz="4800" b="1" dirty="0"/>
              <a:t> a </a:t>
            </a:r>
            <a:r>
              <a:rPr lang="en-US" sz="4800" b="1" dirty="0" err="1"/>
              <a:t>receber</a:t>
            </a:r>
            <a:endParaRPr lang="en-US" sz="48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A642D0-1C82-BE70-1F7C-39324857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F021A-9B1E-4DA8-1847-96CD3319D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23D94-1DE4-D7D5-D039-A37E80EF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Créditos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receber</a:t>
            </a:r>
            <a:endParaRPr lang="en-US" sz="5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77A05C0-0BC5-ECD6-3B66-770ABFFE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9" name="CaixaDeTexto 3">
            <a:extLst>
              <a:ext uri="{FF2B5EF4-FFF2-40B4-BE49-F238E27FC236}">
                <a16:creationId xmlns:a16="http://schemas.microsoft.com/office/drawing/2014/main" id="{7796072C-A45A-3BB7-87DC-221C434FB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41976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3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673D8-BFFD-E3E5-63BD-BD7C4CDE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D19E8-6A3A-7F90-AD7C-D54966D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b="1" dirty="0" err="1"/>
              <a:t>Créditos</a:t>
            </a:r>
            <a:r>
              <a:rPr lang="en-US" sz="5600" b="1" dirty="0"/>
              <a:t> a </a:t>
            </a:r>
            <a:r>
              <a:rPr lang="en-US" sz="5600" b="1" dirty="0" err="1"/>
              <a:t>receber</a:t>
            </a:r>
            <a:endParaRPr lang="en-US" sz="5600" b="1" dirty="0"/>
          </a:p>
        </p:txBody>
      </p:sp>
      <p:pic>
        <p:nvPicPr>
          <p:cNvPr id="3" name="Imagem 2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5944C977-0AE7-3B23-792E-3CB04107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9DD5E3E6-75F2-435B-9C07-1C6575D83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409040"/>
              </p:ext>
            </p:extLst>
          </p:nvPr>
        </p:nvGraphicFramePr>
        <p:xfrm>
          <a:off x="4648018" y="1173192"/>
          <a:ext cx="6900512" cy="50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175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89F3A-93DB-537A-3550-254DC47D4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240253-3663-01AF-FA3C-F7624840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08" r="1460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45D115-8269-5BAB-FCBA-20752D6A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4800" b="1" dirty="0"/>
              <a:t>Ativo Imobilizado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DC9760-061E-A422-A44E-88E10920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F6405-D116-335A-BE9B-E572264A7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2312AD-18CF-6032-D9F3-483B878F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sz="54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Ativo Imobilizado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95FCCC81-5C0D-D301-6423-589953C0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ED78440E-8A96-FB90-FEE4-07478A3EF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108060"/>
              </p:ext>
            </p:extLst>
          </p:nvPr>
        </p:nvGraphicFramePr>
        <p:xfrm>
          <a:off x="5108535" y="1233577"/>
          <a:ext cx="6245265" cy="542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639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E0AD7-4573-0D4F-6728-029F3739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0640F-ECE0-B32D-AD82-BC55BA57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sz="54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Ativo Imobilizado</a:t>
            </a:r>
          </a:p>
        </p:txBody>
      </p:sp>
      <p:pic>
        <p:nvPicPr>
          <p:cNvPr id="3" name="Imagem 2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1B98B51C-2C76-3F06-D6A0-92B40E07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  <p:graphicFrame>
        <p:nvGraphicFramePr>
          <p:cNvPr id="4" name="CaixaDeTexto 3">
            <a:extLst>
              <a:ext uri="{FF2B5EF4-FFF2-40B4-BE49-F238E27FC236}">
                <a16:creationId xmlns:a16="http://schemas.microsoft.com/office/drawing/2014/main" id="{7F3AF042-72FE-FE45-42E8-CC2C1DE4F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726597"/>
              </p:ext>
            </p:extLst>
          </p:nvPr>
        </p:nvGraphicFramePr>
        <p:xfrm>
          <a:off x="4648018" y="1173192"/>
          <a:ext cx="6900512" cy="50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977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ADF17-11C7-5FB2-1C95-90298F87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70D644-EB68-565B-3AF5-97BE168A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08" r="1460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3E62E1-55F4-E703-5412-E1AAD781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Empréstimos</a:t>
            </a:r>
            <a:r>
              <a:rPr lang="en-US" sz="4800" b="1" dirty="0"/>
              <a:t> e </a:t>
            </a:r>
            <a:r>
              <a:rPr lang="en-US" sz="4800" b="1" dirty="0" err="1"/>
              <a:t>Financiamentos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674E9D-58EC-BBCF-A047-575A6E0DBF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5226" y="289092"/>
            <a:ext cx="1792609" cy="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70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9162F"/>
      </a:accent2>
      <a:accent3>
        <a:srgbClr val="A5A5A5"/>
      </a:accent3>
      <a:accent4>
        <a:srgbClr val="E5658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a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89162F"/>
    </a:accent2>
    <a:accent3>
      <a:srgbClr val="A5A5A5"/>
    </a:accent3>
    <a:accent4>
      <a:srgbClr val="E56581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6" ma:contentTypeDescription="Crie um novo documento." ma:contentTypeScope="" ma:versionID="1950415e8874a792d47b1e7719d75e33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150efbe2a4e96134c791b00a97f69ed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87d429-9174-42fb-b9d0-ca0fef1a4463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687C03-420A-43BC-B9A4-D748AF566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3ea05-53a8-4f32-b802-dfbe623c3b8a"/>
    <ds:schemaRef ds:uri="b22e846b-2e75-4a71-8f67-cc4f94cb4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AA1DB-4251-4606-89CF-BDF2B0856958}">
  <ds:schemaRefs>
    <ds:schemaRef ds:uri="http://schemas.microsoft.com/office/2006/documentManagement/types"/>
    <ds:schemaRef ds:uri="http://purl.org/dc/elements/1.1/"/>
    <ds:schemaRef ds:uri="1ae3ea05-53a8-4f32-b802-dfbe623c3b8a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22e846b-2e75-4a71-8f67-cc4f94cb4e5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A367A6-2665-4662-856A-E4E693ABCD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945</Words>
  <Application>Microsoft Office PowerPoint</Application>
  <PresentationFormat>Widescreen</PresentationFormat>
  <Paragraphs>110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Cambria Math</vt:lpstr>
      <vt:lpstr>Courier New</vt:lpstr>
      <vt:lpstr>Symbol</vt:lpstr>
      <vt:lpstr>Trebuchet MS</vt:lpstr>
      <vt:lpstr>Tema do Office</vt:lpstr>
      <vt:lpstr>Apresentação do PowerPoint</vt:lpstr>
      <vt:lpstr>Apresentação do PowerPoint</vt:lpstr>
      <vt:lpstr>Créditos a receber</vt:lpstr>
      <vt:lpstr>Créditos a receber</vt:lpstr>
      <vt:lpstr>Créditos a receber</vt:lpstr>
      <vt:lpstr>Ativo Imobilizado</vt:lpstr>
      <vt:lpstr>Ativo Imobilizado</vt:lpstr>
      <vt:lpstr>Ativo Imobilizado</vt:lpstr>
      <vt:lpstr>Empréstimos e Financiamentos</vt:lpstr>
      <vt:lpstr>Empréstimos e Financiamentos</vt:lpstr>
      <vt:lpstr>Apresentação do PowerPoint</vt:lpstr>
      <vt:lpstr>Patrimônio Líquido</vt:lpstr>
      <vt:lpstr>Patrimônio Líquido</vt:lpstr>
      <vt:lpstr>Variações Patrimonais</vt:lpstr>
      <vt:lpstr>Variações Patrimoniais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LIGANDO OS PONTOS</dc:title>
  <dc:creator>RAFAEL TACHINI DE MELO</dc:creator>
  <cp:lastModifiedBy>DANIELA FERNANDA SBRAVATI</cp:lastModifiedBy>
  <cp:revision>26</cp:revision>
  <dcterms:created xsi:type="dcterms:W3CDTF">2021-11-03T18:42:43Z</dcterms:created>
  <dcterms:modified xsi:type="dcterms:W3CDTF">2025-11-11T14:50:08Z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