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FF4DF7-6134-4B30-8755-7B3AC73DC7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AF38E5B-F491-40B1-8FFE-4BFE253BD8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9CFF357E-2548-4769-B84B-E11DC6CCB6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6E74C9-CB70-4E54-9CA0-5A23E00913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2DCBB02-EF5E-4C11-98F3-C97F171675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D6237EC-3984-4A9F-9A76-A19D9C233B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A7681AE-3150-43B1-8107-EC09D481D7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42557B4-5A7B-4A9F-BDC2-25F489F5AF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861304B-3EFD-419F-8B51-8AF1A2CE5E6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1222232-89E6-41E4-8E3C-FA0FA848B6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50B4587-A9D5-4A55-8126-9967633F3C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7B03142-930B-4979-B3A7-0BD83B003D2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DC8AB42-94F4-41DC-BD1A-5B3F923C439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914387C-866F-4BAF-A5AC-B553EA3219E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04D32BF-8701-46EF-9164-192F39B16A2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B968686-0665-4A8B-95C2-F0761480FE0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A44D1B7-7FCB-4CFF-8475-B57FD7C4858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C9E3C4-5B91-4AE2-A582-17A18C0670C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CFEABC-FA9E-4FD3-998A-8AA665CD9AC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742D5F-6EAA-43C1-81C2-32BF766F714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B51ED88-55FB-492A-8A39-CE34F889A2D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37B561A-25D6-4AD9-A0CD-DFDD26D4E1B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hyperlink" Target="mailto:drfcolombo@gmail.com" TargetMode="External"/><Relationship Id="rId4" Type="http://schemas.openxmlformats.org/officeDocument/2006/relationships/slideLayout" Target="../slideLayouts/slideLayout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ítulo 1"/>
          <p:cNvSpPr/>
          <p:nvPr/>
        </p:nvSpPr>
        <p:spPr>
          <a:xfrm>
            <a:off x="1046520" y="2411640"/>
            <a:ext cx="10439640" cy="6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90000"/>
              </a:lnSpc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Implementação de Corregedorias Municipais com base na Nota Técnica nº 13/2024- TCE/SC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alibri"/>
              </a:rPr>
              <a:t>Fabrício Colombo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b="0" lang="pt-BR" sz="2800" spc="-1" strike="noStrike">
                <a:solidFill>
                  <a:srgbClr val="ffffff"/>
                </a:solidFill>
                <a:latin typeface="Calibri"/>
              </a:rPr>
              <a:t>25/08/2025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ítulo 1"/>
          <p:cNvSpPr/>
          <p:nvPr/>
        </p:nvSpPr>
        <p:spPr>
          <a:xfrm>
            <a:off x="324000" y="5551200"/>
            <a:ext cx="732744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90000"/>
              </a:lnSpc>
            </a:pP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222" lnSpcReduction="20000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Desenho Institucional Recomendado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9" name="Imagem 19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/>
          <p:nvPr/>
        </p:nvSpPr>
        <p:spPr>
          <a:xfrm>
            <a:off x="855360" y="1744200"/>
            <a:ext cx="10619640" cy="52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 </a:t>
            </a:r>
            <a:r>
              <a:rPr b="0" lang="pt-BR" sz="2400" spc="-1" strike="noStrike">
                <a:solidFill>
                  <a:srgbClr val="55308d"/>
                </a:solidFill>
                <a:latin typeface="Calibri"/>
                <a:ea typeface="Microsoft YaHei"/>
              </a:rPr>
              <a:t>*  Utilização de sistemas correcionais: ePAD e CGU-PJ; </a:t>
            </a:r>
            <a:endParaRPr b="0" lang="pt-BR" sz="24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55308d"/>
                </a:solidFill>
                <a:latin typeface="Calibri"/>
                <a:ea typeface="Microsoft YaHei"/>
              </a:rPr>
              <a:t>*  Para que tenha acesso aos sistemas mencionados, o órgão de correição municipal deve aderir ao Programa de Fortalecimento de Corregedorias –PROCOR-, criado para apoiar órgãos e entidades subnacionais na execução das suas atividades correcionais;</a:t>
            </a:r>
            <a:endParaRPr b="0" lang="pt-BR" sz="24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55308d"/>
                </a:solidFill>
                <a:latin typeface="Calibri"/>
                <a:ea typeface="Microsoft YaHei"/>
              </a:rPr>
              <a:t>*Integração ao Cadastro Nacional de Empresas Punidas (CNEP) e ao Cadastro Nacional de Empresas Inidôneas e Suspensas (CEIS), facilitando a consulta e o controle de empresas que tenham sofrido algum tipo de punição.</a:t>
            </a:r>
            <a:endParaRPr b="0" lang="pt-BR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82796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222" lnSpcReduction="20000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A Via dos Consórcios Públicos (NT-13/2024)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2" name="Imagem 6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/>
          <p:nvPr/>
        </p:nvSpPr>
        <p:spPr>
          <a:xfrm>
            <a:off x="1080000" y="1980000"/>
            <a:ext cx="10758240" cy="40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55308d"/>
                </a:solidFill>
                <a:latin typeface="Arial"/>
                <a:ea typeface="Microsoft YaHei"/>
              </a:rPr>
              <a:t>A atividade correcional nessa modalidade só será possível para os consórcios criados nos termos do art. 6º, I, da Lei n. 11.107/200555, ou seja, as associações públicas, que se enquadram no gênero </a:t>
            </a:r>
            <a:r>
              <a:rPr b="0" i="1" lang="pt-BR" sz="2800" spc="-1" strike="noStrike">
                <a:solidFill>
                  <a:srgbClr val="55308d"/>
                </a:solidFill>
                <a:latin typeface="Arial"/>
                <a:ea typeface="Microsoft YaHei"/>
              </a:rPr>
              <a:t>autarquia </a:t>
            </a:r>
            <a:r>
              <a:rPr b="0" lang="pt-BR" sz="2800" spc="-1" strike="noStrike">
                <a:solidFill>
                  <a:srgbClr val="55308d"/>
                </a:solidFill>
                <a:latin typeface="Arial"/>
                <a:ea typeface="Microsoft YaHei"/>
              </a:rPr>
              <a:t>e que são regidas pelas normas de direito público.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55308d"/>
                </a:solidFill>
                <a:latin typeface="Arial"/>
                <a:ea typeface="Microsoft YaHei"/>
              </a:rPr>
              <a:t>Isso porque os consórcios públicos constituídos como pessoa jurídica de direito privado (art. 6º, II)58 não se enquadram no gênero </a:t>
            </a:r>
            <a:r>
              <a:rPr b="0" i="1" lang="pt-BR" sz="2800" spc="-1" strike="noStrike">
                <a:solidFill>
                  <a:srgbClr val="55308d"/>
                </a:solidFill>
                <a:latin typeface="Arial"/>
                <a:ea typeface="Microsoft YaHei"/>
              </a:rPr>
              <a:t>autarquia </a:t>
            </a:r>
            <a:r>
              <a:rPr b="0" lang="pt-BR" sz="2800" spc="-1" strike="noStrike">
                <a:solidFill>
                  <a:srgbClr val="55308d"/>
                </a:solidFill>
                <a:latin typeface="Arial"/>
                <a:ea typeface="Microsoft YaHei"/>
              </a:rPr>
              <a:t>e, portanto, não podem desempenhar atividades típicas da administração pública.</a:t>
            </a:r>
            <a:r>
              <a:rPr b="0" lang="pt-BR" sz="1150" spc="-1" strike="noStrike">
                <a:solidFill>
                  <a:srgbClr val="55308d"/>
                </a:solidFill>
                <a:latin typeface="Arial"/>
                <a:ea typeface="Microsoft YaHei"/>
              </a:rPr>
              <a:t> </a:t>
            </a:r>
            <a:endParaRPr b="0" lang="pt-BR" sz="11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440000" y="540000"/>
            <a:ext cx="82796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222" lnSpcReduction="20000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A Via dos Consórcios Públicos (NT-13/2024)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5" name="Imagem 23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86" name=""/>
          <p:cNvSpPr/>
          <p:nvPr/>
        </p:nvSpPr>
        <p:spPr>
          <a:xfrm>
            <a:off x="900000" y="1690560"/>
            <a:ext cx="10619640" cy="46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Compartilhamento de equipe técnica e custos entre municípios;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Atuação consorciada nas fases de apuração e instrução processual;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Autoridade decisória final permanece em cada município;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*Benefícios: escala, otimização, economicidade, especialização, mitigação de risco de prescrição.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620000" y="540000"/>
            <a:ext cx="80996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Medidas Cogentes (NT-13/2024)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8" name="Imagem 8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/>
          <p:nvPr/>
        </p:nvSpPr>
        <p:spPr>
          <a:xfrm>
            <a:off x="720000" y="1620000"/>
            <a:ext cx="10619640" cy="41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Definir objeto no contrato/estatuto do consórcio;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Uniformizar a legislação disciplinar entre os municípios (opção regular apenas ritos e normas processuais sem necessidade de alteração de estatutos);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Compor e remunerar a Comissão Permanente de Processo Disciplinar (CPPD);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Credenciar peritos e definir rateio de custos;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Adotar sistemas informatizados (e-PAD, CGU-PJ);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Capacitação de agentes operadores 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00000" y="540000"/>
            <a:ext cx="88196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9999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Corregedoria Consorciada Compartilhada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1" name="Imagem 9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92" name=""/>
          <p:cNvSpPr/>
          <p:nvPr/>
        </p:nvSpPr>
        <p:spPr>
          <a:xfrm>
            <a:off x="900000" y="1980000"/>
            <a:ext cx="10619640" cy="44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Consórcio executa instrução sumária com vista a nortear a decisão de admissibilidade, sugestão de medidas alternativas (TACs-TCAs etc) apuração e instrução (IPS- sindicância, PAD etc);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Decisão para admissibilidade e sanção permanece com cada autoridade municipal;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Comissão Processante Permanente Disciplinar (CPPD) (consorciada, regras de rateio, uniformização legislativa).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Riscos segundo o TCE-SC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4" name="Imagem 10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900000" y="1980000"/>
            <a:ext cx="10619640" cy="34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Ausência de corregedoria = irregularidade administrativa;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Acúmulo de funções (fere a segregação);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Risco de responsabilização dos gestores por omissão;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Necessidade de indicadores de resultados.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1666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Minuta – Cláusulas para Estatuto/Contrato do Consórcio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7" name="Imagem 11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/>
          <p:nvPr/>
        </p:nvSpPr>
        <p:spPr>
          <a:xfrm>
            <a:off x="900000" y="1980000"/>
            <a:ext cx="10619640" cy="33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*Objeto: prestação de serviços correcionais aos entes consorciados;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Competência decisória final permanece com cada município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*Instituição de CPPD, regras de composição e remuneração;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Uniformização de ritos e prazos processuais;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Critérios de rateio de custos e transparência;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Adoção de sistemas de gestão eletrônica de PADs.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9999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Exemplos Análogos em Consórcios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0" name="Imagem 13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900000" y="1980000"/>
            <a:ext cx="10619640" cy="285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CIMSA (SP) – Ouvidoria consorciada;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CIRC (RS), CISVIR (PR), COMARES (CE) – estruturas de ouvidoria e integridade;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*Mostram viabilidade institucional do modelo consorciado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Nota Técnica nº 13/2024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" name="Imagem 15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104" name=""/>
          <p:cNvSpPr/>
          <p:nvPr/>
        </p:nvSpPr>
        <p:spPr>
          <a:xfrm>
            <a:off x="900000" y="1980000"/>
            <a:ext cx="10619640" cy="294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pt-BR" sz="1150" spc="-1" strike="noStrike">
                <a:solidFill>
                  <a:srgbClr val="55308d"/>
                </a:solidFill>
                <a:latin typeface="Calibri"/>
                <a:ea typeface="Microsoft YaHei"/>
              </a:rPr>
              <a:t>* </a:t>
            </a: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 Modelos estruturais propostos – como unidade administrativa da municipalidade ou por meio de consórcios intermunicipais – refletem a flexibilidade necessária para atender às diferentes realidades dos municípios. Além disso, a ênfase em iniciativas como a gestão da ética, a capacitação e a transparência ativa demonstra o compromisso com uma governança pública moderna e responsiva. 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Calibri"/>
              </a:rPr>
              <a:t>Conclusões</a:t>
            </a:r>
            <a:endParaRPr b="0" lang="pt-B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6" name="Imagem 14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107" name=""/>
          <p:cNvSpPr/>
          <p:nvPr/>
        </p:nvSpPr>
        <p:spPr>
          <a:xfrm>
            <a:off x="720000" y="1440000"/>
            <a:ext cx="10619640" cy="44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</a:t>
            </a: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Nota Técnica nº 13/2024 do TCE-SC: referência obrigatória para corregedorias municipais;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Consórcios públicos viabilizam municípios pequenos e médios;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 Modelos consorciados permitem ganhos de escala e maior efetividade: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*Gestores devem agir sob risco de responsabilização por omissão;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 Estruturas Correicionais fomentam a cultura da probidade e reduzem a percepção de impunidade.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Objetivos da Apresentação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" name="Imagem 2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56" name=""/>
          <p:cNvSpPr/>
          <p:nvPr/>
        </p:nvSpPr>
        <p:spPr>
          <a:xfrm>
            <a:off x="900000" y="1980000"/>
            <a:ext cx="10619640" cy="375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</a:rPr>
              <a:t>* </a:t>
            </a:r>
            <a:r>
              <a:rPr b="0" lang="pt-BR" sz="2800" spc="-1" strike="noStrike">
                <a:solidFill>
                  <a:srgbClr val="55308d"/>
                </a:solidFill>
                <a:latin typeface="Calibri"/>
              </a:rPr>
              <a:t>Apresentar fundamentos e diretrizes da Nota Técnica nº 13/2024 (TCE-SC);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</a:rPr>
              <a:t>*Explicar a estrutura mínima obrigatória e os riscos de omissão assumidos pelo gestor municipal;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</a:rPr>
              <a:t>*Exemplificar modelos de corregedorias consorciadas;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</a:rPr>
              <a:t>*Apresentar minuta de cláusulas para consórcios públicos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Calibri"/>
              </a:rPr>
              <a:t>OBRIGADO!!!!</a:t>
            </a:r>
            <a:endParaRPr b="0" lang="pt-B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9" name="Imagem 17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110" name=""/>
          <p:cNvSpPr/>
          <p:nvPr/>
        </p:nvSpPr>
        <p:spPr>
          <a:xfrm>
            <a:off x="720000" y="1174680"/>
            <a:ext cx="10619640" cy="44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 </a:t>
            </a: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Fabrício Colombo 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(48) 99800-6876 wats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 u="sng">
                <a:solidFill>
                  <a:srgbClr val="0563c1"/>
                </a:solidFill>
                <a:uFillTx/>
                <a:latin typeface="Calibri"/>
                <a:ea typeface="Microsoft YaHei"/>
                <a:hlinkClick r:id="rId3"/>
              </a:rPr>
              <a:t>drfcolombo@gmail.com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drfcolombo (insta)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m 5" descr="Uma imagem contendo Diagrama&#10;&#10;O conteúdo gerado por IA pode estar incorreto."/>
          <p:cNvPicPr/>
          <p:nvPr/>
        </p:nvPicPr>
        <p:blipFill>
          <a:blip r:embed="rId2"/>
          <a:stretch/>
        </p:blipFill>
        <p:spPr>
          <a:xfrm>
            <a:off x="3154320" y="1700280"/>
            <a:ext cx="5882400" cy="2623680"/>
          </a:xfrm>
          <a:prstGeom prst="rect">
            <a:avLst/>
          </a:prstGeom>
          <a:ln w="0">
            <a:noFill/>
          </a:ln>
        </p:spPr>
      </p:pic>
      <p:pic>
        <p:nvPicPr>
          <p:cNvPr id="112" name="Imagem 7" descr=""/>
          <p:cNvPicPr/>
          <p:nvPr/>
        </p:nvPicPr>
        <p:blipFill>
          <a:blip r:embed="rId3"/>
          <a:stretch/>
        </p:blipFill>
        <p:spPr>
          <a:xfrm>
            <a:off x="1205640" y="5410080"/>
            <a:ext cx="9780480" cy="91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666" lnSpcReduction="1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ffffff"/>
                </a:solidFill>
                <a:latin typeface="Calibri"/>
              </a:rPr>
              <a:t>Marco Regulatório e Referencial Teórico</a:t>
            </a:r>
            <a:endParaRPr b="0" lang="pt-BR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" name="Imagem 1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59" name=""/>
          <p:cNvSpPr/>
          <p:nvPr/>
        </p:nvSpPr>
        <p:spPr>
          <a:xfrm>
            <a:off x="900000" y="1980000"/>
            <a:ext cx="10619640" cy="367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Constituição Federal – princípios da Administração Pública (art. 37);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*Lei nº 11.107/2005 e Decreto nº 6.017/2007 (Consórcios Públicos);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*Nota Técnica nº 13/2024 do TCE-SC (parâmetros mínimos e viabilidade de consórcios)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1666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Finalidade da Nota Técnica nº 13/2024 (TCE-SC)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" name="Imagem 3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888840" y="1744200"/>
            <a:ext cx="10619640" cy="38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Orientar os municípios catarinenses na criação de corregedorias;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Definir parâmetros mínimos de estrutura e atuação;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Prevenir responsabilização dos gestores por omissão;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Incentivar a cooperação por meio de consórcios públicos.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9999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Nota Técnica nº 13/2024 (TCE-SC)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" name="Imagem 21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65" name=""/>
          <p:cNvSpPr/>
          <p:nvPr/>
        </p:nvSpPr>
        <p:spPr>
          <a:xfrm>
            <a:off x="900000" y="2160000"/>
            <a:ext cx="10619640" cy="37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</a:pPr>
            <a:r>
              <a:rPr b="0" lang="pt-BR" sz="3200" spc="-1" strike="noStrike">
                <a:solidFill>
                  <a:srgbClr val="55308d"/>
                </a:solidFill>
                <a:latin typeface="Arial"/>
                <a:ea typeface="Microsoft YaHei"/>
              </a:rPr>
              <a:t>Meios  consensuais de solução de conflitos e gestão disciplinar são instrumentos eficazes para a pacificação social e restabelecimento dos relacionamentos interpessoais, o que contribui para um ambiente mais harmonioso – a mediação, um desses meios alternativos, foi adotada pelo TCE/SC, por meio da Resolução n. TC-261/2024 e pode servir de modelo às unidades interessadas em implementá-la como alternativa.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9999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Nota Técnica nº 13/2024 (TCE-SC)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" name="Imagem 22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68" name=""/>
          <p:cNvSpPr/>
          <p:nvPr/>
        </p:nvSpPr>
        <p:spPr>
          <a:xfrm>
            <a:off x="900000" y="2160000"/>
            <a:ext cx="10619640" cy="277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</a:t>
            </a:r>
            <a:r>
              <a:rPr b="0" lang="pt-BR" sz="3600" spc="-1" strike="noStrike">
                <a:solidFill>
                  <a:srgbClr val="55308d"/>
                </a:solidFill>
                <a:latin typeface="Calibri"/>
                <a:ea typeface="Microsoft YaHei"/>
              </a:rPr>
              <a:t> Norteadas por um conjunto normativo robusto, as corregedorias municipais contribuem efetivamente para a construção de uma gestão pública mais justa, transparente e alinhada aos princípios constitucionais que regem a Administração Pública. </a:t>
            </a:r>
            <a:endParaRPr b="0" lang="pt-BR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7196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1666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Atividades correicionais para servidores e pessoas jurídicas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0" name="Imagem 18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71" name=""/>
          <p:cNvSpPr/>
          <p:nvPr/>
        </p:nvSpPr>
        <p:spPr>
          <a:xfrm>
            <a:off x="540000" y="1202400"/>
            <a:ext cx="10619640" cy="47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</a:t>
            </a: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 Atuação na prevenção e responsabilização de servidores pelo descumprimento de deveres ou pela prática de proibições previstas em seus estatutos 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 Atuar na prevenção e responsabilização de pessoas jurídicas pela prática de lesivos à administração pública municipal;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 Atuar no juízo de admissibilidade correicional (PF e PJ) e nas investigações preliminares sumárias;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* Sugerir medidas alternativas ao processo e à sanção e acompanhar sua execução.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1666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Estrutura Mínima (TCE-SC) de Corregedoria Municipal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Imagem 4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74" name=""/>
          <p:cNvSpPr/>
          <p:nvPr/>
        </p:nvSpPr>
        <p:spPr>
          <a:xfrm>
            <a:off x="855360" y="1744200"/>
            <a:ext cx="10619640" cy="38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Ato normativo (decreto/regimento interno) formalizando a corregedoria;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Designação de corregedor(a) com perfil técnico-jurídico;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Equipe mínima de apoio (admissibilidade-análise-decisão);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Relatórios periódicos de correição ao Executivo e ao TCE-SC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40000"/>
          </a:blip>
          <a:stretch>
            <a:fillRect t="-8997" b="-8997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392200" y="540000"/>
            <a:ext cx="7327440" cy="105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7222" lnSpcReduction="20000"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ffffff"/>
                </a:solidFill>
                <a:latin typeface="Calibri"/>
              </a:rPr>
              <a:t>Desenho Institucional Recomendado</a:t>
            </a:r>
            <a:endParaRPr b="0" lang="pt-BR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6" name="Imagem 20" descr=""/>
          <p:cNvPicPr/>
          <p:nvPr/>
        </p:nvPicPr>
        <p:blipFill>
          <a:blip r:embed="rId2"/>
          <a:stretch/>
        </p:blipFill>
        <p:spPr>
          <a:xfrm>
            <a:off x="10075320" y="289080"/>
            <a:ext cx="1791720" cy="79884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/>
          <p:nvPr/>
        </p:nvSpPr>
        <p:spPr>
          <a:xfrm>
            <a:off x="855360" y="1744200"/>
            <a:ext cx="10619640" cy="451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Vinculação e autonomia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Vincular à Controladoria/Gabinete com autonomia técnica e acesso direto à alta administração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Competências essenciais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Receber e processar denúncias; instaurar/acompanhar procedimentos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Manter cadastro e estatísticas; propor normativos; capacitar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641"/>
              </a:spcBef>
            </a:pPr>
            <a:r>
              <a:rPr b="0" lang="pt-BR" sz="3200" spc="-1" strike="noStrike">
                <a:solidFill>
                  <a:srgbClr val="55308d"/>
                </a:solidFill>
                <a:latin typeface="Calibri"/>
                <a:ea typeface="Microsoft YaHei"/>
              </a:rPr>
              <a:t>* Segregação de funções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561"/>
              </a:spcBef>
            </a:pPr>
            <a:r>
              <a:rPr b="0" lang="pt-BR" sz="2800" spc="-1" strike="noStrike">
                <a:solidFill>
                  <a:srgbClr val="55308d"/>
                </a:solidFill>
                <a:latin typeface="Calibri"/>
                <a:ea typeface="Microsoft YaHei"/>
              </a:rPr>
              <a:t>Corregedoria ≠ Ouvidoria ≠ Controle Interno (funções complementares)</a:t>
            </a:r>
            <a:endParaRPr b="0" lang="pt-BR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6" ma:contentTypeDescription="Crie um novo documento." ma:contentTypeScope="" ma:versionID="1950415e8874a792d47b1e7719d75e33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150efbe2a4e96134c791b00a97f69ed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87d429-9174-42fb-b9d0-ca0fef1a4463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Props1.xml><?xml version="1.0" encoding="utf-8"?>
<ds:datastoreItem xmlns:ds="http://schemas.openxmlformats.org/officeDocument/2006/customXml" ds:itemID="{3FA367A6-2665-4662-856A-E4E693ABCD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687C03-420A-43BC-B9A4-D748AF566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3ea05-53a8-4f32-b802-dfbe623c3b8a"/>
    <ds:schemaRef ds:uri="b22e846b-2e75-4a71-8f67-cc4f94cb4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2AA1DB-4251-4606-89CF-BDF2B0856958}">
  <ds:schemaRefs>
    <ds:schemaRef ds:uri="http://schemas.microsoft.com/office/2006/metadata/properties"/>
    <ds:schemaRef ds:uri="http://schemas.microsoft.com/office/infopath/2007/PartnerControls"/>
    <ds:schemaRef ds:uri="1ae3ea05-53a8-4f32-b802-dfbe623c3b8a"/>
    <ds:schemaRef ds:uri="b22e846b-2e75-4a71-8f67-cc4f94cb4e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Application>LibreOffice/7.6.6.3$Windows_X86_64 LibreOffice_project/d97b2716a9a4a2ce1391dee1765565ea469b0ae7</Application>
  <AppVersion>15.0000</AppVersion>
  <Words>10</Words>
  <Paragraphs>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2021-11-03T18:42:43Z</dcterms:created>
  <dc:creator>RAFAEL TACHINI DE MELO</dc:creator>
  <dc:description/>
  <dc:language>pt-BR</dc:language>
  <cp:lastModifiedBy/>
  <dcterms:modified xsi:type="dcterms:W3CDTF">2025-08-25T11:14:02Z</dcterms:modified>
  <cp:revision>36</cp:revision>
  <dc:subject/>
  <dc:title>LIGANDO OS PONTOS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  <property fmtid="{D5CDD505-2E9C-101B-9397-08002B2CF9AE}" pid="4" name="PresentationFormat">
    <vt:lpwstr>Widescreen</vt:lpwstr>
  </property>
  <property fmtid="{D5CDD505-2E9C-101B-9397-08002B2CF9AE}" pid="5" name="Slides">
    <vt:i4>4</vt:i4>
  </property>
</Properties>
</file>