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5"/>
  </p:notesMasterIdLst>
  <p:sldIdLst>
    <p:sldId id="592" r:id="rId5"/>
    <p:sldId id="259" r:id="rId6"/>
    <p:sldId id="258" r:id="rId7"/>
    <p:sldId id="606" r:id="rId8"/>
    <p:sldId id="257" r:id="rId9"/>
    <p:sldId id="602" r:id="rId10"/>
    <p:sldId id="603" r:id="rId11"/>
    <p:sldId id="604" r:id="rId12"/>
    <p:sldId id="605" r:id="rId13"/>
    <p:sldId id="260" r:id="rId14"/>
    <p:sldId id="261" r:id="rId15"/>
    <p:sldId id="601" r:id="rId16"/>
    <p:sldId id="620" r:id="rId17"/>
    <p:sldId id="621" r:id="rId18"/>
    <p:sldId id="622" r:id="rId19"/>
    <p:sldId id="624" r:id="rId20"/>
    <p:sldId id="623" r:id="rId21"/>
    <p:sldId id="626" r:id="rId22"/>
    <p:sldId id="625" r:id="rId23"/>
    <p:sldId id="627" r:id="rId24"/>
    <p:sldId id="628" r:id="rId25"/>
    <p:sldId id="629" r:id="rId26"/>
    <p:sldId id="630" r:id="rId27"/>
    <p:sldId id="631" r:id="rId28"/>
    <p:sldId id="632" r:id="rId29"/>
    <p:sldId id="633" r:id="rId30"/>
    <p:sldId id="607" r:id="rId31"/>
    <p:sldId id="608" r:id="rId32"/>
    <p:sldId id="609" r:id="rId33"/>
    <p:sldId id="610" r:id="rId34"/>
    <p:sldId id="611" r:id="rId35"/>
    <p:sldId id="612" r:id="rId36"/>
    <p:sldId id="613" r:id="rId37"/>
    <p:sldId id="614" r:id="rId38"/>
    <p:sldId id="615" r:id="rId39"/>
    <p:sldId id="616" r:id="rId40"/>
    <p:sldId id="617" r:id="rId41"/>
    <p:sldId id="618" r:id="rId42"/>
    <p:sldId id="619" r:id="rId43"/>
    <p:sldId id="515" r:id="rId44"/>
  </p:sldIdLst>
  <p:sldSz cx="12192000" cy="68548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userDrawn="1">
          <p15:clr>
            <a:srgbClr val="A4A3A4"/>
          </p15:clr>
        </p15:guide>
        <p15:guide id="2" pos="51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DDFE81-D85E-DA9A-4118-31034CB9D065}" name="ANA BEATRIZ OLIVEIRA RIBEIRO" initials="AR" userId="S::9715@tcesc.tc.br::82b2d8ea-f63b-426b-ad2a-4a97c5e86423" providerId="AD"/>
  <p188:author id="{A04EC9AA-D4A0-AC9C-C25F-A39881E09E0C}" name="MAGDA AUDREY PAMPLONA" initials="MP" userId="S::4509285@tcesc.tc.br::b4072c3a-6b6d-41b1-9c8f-4ea8e144d2cb" providerId="AD"/>
  <p188:author id="{6C16E1BD-3F23-1642-4ECD-53062B52FCB8}" name="JOSEANE APARECIDA CORREA" initials="JAC" userId="S::4507827@tcesc.tc.br::e0ab9136-e8d4-47f1-84df-425b4e3400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2E42"/>
    <a:srgbClr val="BF5368"/>
    <a:srgbClr val="FFE300"/>
    <a:srgbClr val="000000"/>
    <a:srgbClr val="E3E9F7"/>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47" autoAdjust="0"/>
  </p:normalViewPr>
  <p:slideViewPr>
    <p:cSldViewPr snapToGrid="0">
      <p:cViewPr varScale="1">
        <p:scale>
          <a:sx n="95" d="100"/>
          <a:sy n="95" d="100"/>
        </p:scale>
        <p:origin x="1074" y="306"/>
      </p:cViewPr>
      <p:guideLst>
        <p:guide orient="horz" pos="2158"/>
        <p:guide pos="5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A874F9-BFBB-410F-A0A6-0A97F8EB0F3B}"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pt-BR"/>
        </a:p>
      </dgm:t>
    </dgm:pt>
    <dgm:pt modelId="{B89F79A4-07C3-410C-AEB9-A424CDB7762D}">
      <dgm:prSet phldrT="[Texto]" phldr="0" custT="1"/>
      <dgm:spPr>
        <a:solidFill>
          <a:srgbClr val="BD2E42"/>
        </a:solidFill>
      </dgm:spPr>
      <dgm:t>
        <a:bodyPr/>
        <a:lstStyle/>
        <a:p>
          <a:r>
            <a:rPr lang="pt-BR" sz="1900" noProof="0" dirty="0"/>
            <a:t>Contratos</a:t>
          </a:r>
        </a:p>
      </dgm:t>
    </dgm:pt>
    <dgm:pt modelId="{9DFAF43E-50D0-4DBE-AACF-09BCC202E6AB}" type="parTrans" cxnId="{D620D543-0741-4A17-9B41-40266EF33811}">
      <dgm:prSet/>
      <dgm:spPr/>
      <dgm:t>
        <a:bodyPr/>
        <a:lstStyle/>
        <a:p>
          <a:endParaRPr lang="pt-BR" sz="1300"/>
        </a:p>
      </dgm:t>
    </dgm:pt>
    <dgm:pt modelId="{418D2FC2-6E08-442D-99F5-98D3FCBE16CC}" type="sibTrans" cxnId="{D620D543-0741-4A17-9B41-40266EF33811}">
      <dgm:prSet/>
      <dgm:spPr/>
      <dgm:t>
        <a:bodyPr/>
        <a:lstStyle/>
        <a:p>
          <a:endParaRPr lang="pt-BR" sz="1300"/>
        </a:p>
      </dgm:t>
    </dgm:pt>
    <dgm:pt modelId="{DA6825A6-C115-402E-B5DE-CA3130D7A61B}">
      <dgm:prSet phldrT="[Texto]" phldr="0" custT="1"/>
      <dgm:spPr>
        <a:solidFill>
          <a:srgbClr val="BD2E42"/>
        </a:solidFill>
      </dgm:spPr>
      <dgm:t>
        <a:bodyPr/>
        <a:lstStyle/>
        <a:p>
          <a:r>
            <a:rPr lang="pt-BR" sz="1300" noProof="0" dirty="0"/>
            <a:t>1. Número do contrato</a:t>
          </a:r>
        </a:p>
      </dgm:t>
    </dgm:pt>
    <dgm:pt modelId="{197A23EE-F1E8-4191-9F14-7438E68E89AF}" type="parTrans" cxnId="{952BB78D-2C0E-4587-9B5D-FA23E18953C0}">
      <dgm:prSet custT="1"/>
      <dgm:spPr/>
      <dgm:t>
        <a:bodyPr/>
        <a:lstStyle/>
        <a:p>
          <a:endParaRPr lang="pt-BR" sz="1300" noProof="0" dirty="0"/>
        </a:p>
      </dgm:t>
    </dgm:pt>
    <dgm:pt modelId="{FD0548A4-27BE-4B82-B9DF-3115A086EA77}" type="sibTrans" cxnId="{952BB78D-2C0E-4587-9B5D-FA23E18953C0}">
      <dgm:prSet/>
      <dgm:spPr/>
      <dgm:t>
        <a:bodyPr/>
        <a:lstStyle/>
        <a:p>
          <a:endParaRPr lang="pt-BR" sz="1300"/>
        </a:p>
      </dgm:t>
    </dgm:pt>
    <dgm:pt modelId="{D65BAB42-CC0F-4B32-98BD-D85B22AF603C}">
      <dgm:prSet phldrT="[Texto]" phldr="0" custT="1"/>
      <dgm:spPr>
        <a:solidFill>
          <a:srgbClr val="BD2E42"/>
        </a:solidFill>
      </dgm:spPr>
      <dgm:t>
        <a:bodyPr/>
        <a:lstStyle/>
        <a:p>
          <a:r>
            <a:rPr lang="pt-BR" sz="1300" noProof="0" dirty="0"/>
            <a:t>6. Valor do contrato ou aditivo</a:t>
          </a:r>
        </a:p>
      </dgm:t>
    </dgm:pt>
    <dgm:pt modelId="{5652E0EA-375B-4614-8A8E-3C08DFF68D6F}" type="parTrans" cxnId="{0814B40C-237A-48B3-B480-126D7EC1B817}">
      <dgm:prSet custT="1"/>
      <dgm:spPr/>
      <dgm:t>
        <a:bodyPr/>
        <a:lstStyle/>
        <a:p>
          <a:endParaRPr lang="pt-BR" sz="1300" noProof="0" dirty="0"/>
        </a:p>
      </dgm:t>
    </dgm:pt>
    <dgm:pt modelId="{A5C163D9-EAE3-4636-9DD4-4D042A42AF2F}" type="sibTrans" cxnId="{0814B40C-237A-48B3-B480-126D7EC1B817}">
      <dgm:prSet/>
      <dgm:spPr/>
      <dgm:t>
        <a:bodyPr/>
        <a:lstStyle/>
        <a:p>
          <a:endParaRPr lang="pt-BR" sz="1300"/>
        </a:p>
      </dgm:t>
    </dgm:pt>
    <dgm:pt modelId="{6F0485B0-9F2B-4033-91B2-257288ED7058}">
      <dgm:prSet phldrT="[Texto]" phldr="0" custT="1"/>
      <dgm:spPr>
        <a:solidFill>
          <a:srgbClr val="BD2E42"/>
        </a:solidFill>
      </dgm:spPr>
      <dgm:t>
        <a:bodyPr/>
        <a:lstStyle/>
        <a:p>
          <a:r>
            <a:rPr lang="pt-BR" sz="1300" noProof="0" dirty="0"/>
            <a:t>8. UG divergente</a:t>
          </a:r>
        </a:p>
      </dgm:t>
    </dgm:pt>
    <dgm:pt modelId="{9CC6570F-C907-4C6A-B871-52A60C441E09}" type="parTrans" cxnId="{B9BE2227-8A8B-48DC-935C-1B9FCD2FA363}">
      <dgm:prSet custT="1"/>
      <dgm:spPr/>
      <dgm:t>
        <a:bodyPr/>
        <a:lstStyle/>
        <a:p>
          <a:endParaRPr lang="pt-BR" sz="1300" noProof="0" dirty="0"/>
        </a:p>
      </dgm:t>
    </dgm:pt>
    <dgm:pt modelId="{71A59B64-8E89-45F7-97ED-8290041E4CDE}" type="sibTrans" cxnId="{B9BE2227-8A8B-48DC-935C-1B9FCD2FA363}">
      <dgm:prSet/>
      <dgm:spPr/>
      <dgm:t>
        <a:bodyPr/>
        <a:lstStyle/>
        <a:p>
          <a:endParaRPr lang="pt-BR" sz="1300"/>
        </a:p>
      </dgm:t>
    </dgm:pt>
    <dgm:pt modelId="{60F20AF6-13F7-41A2-AC62-307D22DE01A5}">
      <dgm:prSet phldrT="[Texto]" phldr="0" custT="1"/>
      <dgm:spPr>
        <a:solidFill>
          <a:srgbClr val="BD2E42"/>
        </a:solidFill>
      </dgm:spPr>
      <dgm:t>
        <a:bodyPr/>
        <a:lstStyle/>
        <a:p>
          <a:r>
            <a:rPr lang="pt-BR" sz="1300" noProof="0" dirty="0"/>
            <a:t>2. Número do edital</a:t>
          </a:r>
        </a:p>
      </dgm:t>
    </dgm:pt>
    <dgm:pt modelId="{C8E4E399-4AD7-4761-ACE2-B7C366A410CD}" type="parTrans" cxnId="{F9A81CBF-59F3-4F3A-A8C3-E2BE60F64571}">
      <dgm:prSet custT="1"/>
      <dgm:spPr/>
      <dgm:t>
        <a:bodyPr/>
        <a:lstStyle/>
        <a:p>
          <a:endParaRPr lang="pt-BR" sz="1300" noProof="0" dirty="0"/>
        </a:p>
      </dgm:t>
    </dgm:pt>
    <dgm:pt modelId="{838E0367-93FA-4CC1-9D1B-93F3D54E8630}" type="sibTrans" cxnId="{F9A81CBF-59F3-4F3A-A8C3-E2BE60F64571}">
      <dgm:prSet/>
      <dgm:spPr/>
      <dgm:t>
        <a:bodyPr/>
        <a:lstStyle/>
        <a:p>
          <a:endParaRPr lang="pt-BR" sz="1300"/>
        </a:p>
      </dgm:t>
    </dgm:pt>
    <dgm:pt modelId="{AF4D4CC9-B71F-4641-80FD-52E710474814}">
      <dgm:prSet phldrT="[Texto]" phldr="0" custT="1"/>
      <dgm:spPr>
        <a:solidFill>
          <a:srgbClr val="BD2E42"/>
        </a:solidFill>
      </dgm:spPr>
      <dgm:t>
        <a:bodyPr/>
        <a:lstStyle/>
        <a:p>
          <a:r>
            <a:rPr lang="pt-BR" sz="1300" noProof="0" dirty="0"/>
            <a:t>3. Tipo de contrato ou </a:t>
          </a:r>
          <a:r>
            <a:rPr lang="pt-BR" sz="1300" noProof="0" dirty="0" err="1"/>
            <a:t>adit</a:t>
          </a:r>
          <a:r>
            <a:rPr lang="pt-BR" sz="1300" noProof="0" dirty="0"/>
            <a:t>/</a:t>
          </a:r>
          <a:r>
            <a:rPr lang="pt-BR" sz="1300" noProof="0" dirty="0" err="1"/>
            <a:t>apost</a:t>
          </a:r>
          <a:endParaRPr lang="pt-BR" sz="1300" noProof="0" dirty="0"/>
        </a:p>
      </dgm:t>
    </dgm:pt>
    <dgm:pt modelId="{5E16D5CA-3948-4060-9F0F-7A7BB433827F}" type="parTrans" cxnId="{0E7725EB-B5B6-4CC4-9BC9-2E49733DF0F5}">
      <dgm:prSet custT="1"/>
      <dgm:spPr/>
      <dgm:t>
        <a:bodyPr/>
        <a:lstStyle/>
        <a:p>
          <a:endParaRPr lang="pt-BR" sz="1300" noProof="0" dirty="0"/>
        </a:p>
      </dgm:t>
    </dgm:pt>
    <dgm:pt modelId="{4FFBE105-9A69-4557-BF00-787ABD3FEFFB}" type="sibTrans" cxnId="{0E7725EB-B5B6-4CC4-9BC9-2E49733DF0F5}">
      <dgm:prSet/>
      <dgm:spPr/>
      <dgm:t>
        <a:bodyPr/>
        <a:lstStyle/>
        <a:p>
          <a:endParaRPr lang="pt-BR" sz="1300"/>
        </a:p>
      </dgm:t>
    </dgm:pt>
    <dgm:pt modelId="{81658362-41AC-4234-AE32-E7B685E6E5F0}">
      <dgm:prSet phldrT="[Texto]" phldr="0" custT="1"/>
      <dgm:spPr>
        <a:solidFill>
          <a:srgbClr val="BD2E42"/>
        </a:solidFill>
      </dgm:spPr>
      <dgm:t>
        <a:bodyPr/>
        <a:lstStyle/>
        <a:p>
          <a:r>
            <a:rPr lang="pt-BR" sz="1300" noProof="0" dirty="0"/>
            <a:t>4. Descrição do objeto</a:t>
          </a:r>
        </a:p>
      </dgm:t>
    </dgm:pt>
    <dgm:pt modelId="{C59729E2-4996-4C71-B84C-86BE12B8EA88}" type="parTrans" cxnId="{0794E7D6-813E-49D4-8783-B03E818F9CCF}">
      <dgm:prSet custT="1"/>
      <dgm:spPr/>
      <dgm:t>
        <a:bodyPr/>
        <a:lstStyle/>
        <a:p>
          <a:endParaRPr lang="pt-BR" sz="1300" noProof="0" dirty="0"/>
        </a:p>
      </dgm:t>
    </dgm:pt>
    <dgm:pt modelId="{57AD1D1C-E7BC-44D1-98E5-96531E422012}" type="sibTrans" cxnId="{0794E7D6-813E-49D4-8783-B03E818F9CCF}">
      <dgm:prSet/>
      <dgm:spPr/>
      <dgm:t>
        <a:bodyPr/>
        <a:lstStyle/>
        <a:p>
          <a:endParaRPr lang="pt-BR" sz="1300"/>
        </a:p>
      </dgm:t>
    </dgm:pt>
    <dgm:pt modelId="{E8EC3BE3-E3BB-4796-BDC0-F5DA8FAFD74C}">
      <dgm:prSet phldrT="[Texto]" phldr="0" custT="1"/>
      <dgm:spPr>
        <a:solidFill>
          <a:srgbClr val="BD2E42"/>
        </a:solidFill>
      </dgm:spPr>
      <dgm:t>
        <a:bodyPr/>
        <a:lstStyle/>
        <a:p>
          <a:r>
            <a:rPr lang="pt-BR" sz="1300" noProof="0" dirty="0"/>
            <a:t>5. Descrição do item</a:t>
          </a:r>
        </a:p>
      </dgm:t>
    </dgm:pt>
    <dgm:pt modelId="{F00976B8-AD76-4C00-9FEA-A2447C4AD821}" type="parTrans" cxnId="{3F958268-AC42-4D95-8C94-D4440230BBE7}">
      <dgm:prSet custT="1"/>
      <dgm:spPr/>
      <dgm:t>
        <a:bodyPr/>
        <a:lstStyle/>
        <a:p>
          <a:endParaRPr lang="pt-BR" sz="1300" noProof="0" dirty="0"/>
        </a:p>
      </dgm:t>
    </dgm:pt>
    <dgm:pt modelId="{C43510B0-3A50-4381-915E-E9E325656C6C}" type="sibTrans" cxnId="{3F958268-AC42-4D95-8C94-D4440230BBE7}">
      <dgm:prSet/>
      <dgm:spPr/>
      <dgm:t>
        <a:bodyPr/>
        <a:lstStyle/>
        <a:p>
          <a:endParaRPr lang="pt-BR" sz="1300"/>
        </a:p>
      </dgm:t>
    </dgm:pt>
    <dgm:pt modelId="{81A7E0B8-58E6-4CA4-B7D8-56644B12B385}">
      <dgm:prSet phldrT="[Texto]" phldr="0" custT="1"/>
      <dgm:spPr>
        <a:solidFill>
          <a:srgbClr val="BD2E42"/>
        </a:solidFill>
      </dgm:spPr>
      <dgm:t>
        <a:bodyPr/>
        <a:lstStyle/>
        <a:p>
          <a:r>
            <a:rPr lang="pt-BR" sz="1300" noProof="0" dirty="0"/>
            <a:t>7. Data de assinatura</a:t>
          </a:r>
        </a:p>
      </dgm:t>
    </dgm:pt>
    <dgm:pt modelId="{15F43696-4C1C-4981-8806-39B72985247A}" type="sibTrans" cxnId="{A71FF08A-0AA6-407D-B245-433E79C4DC36}">
      <dgm:prSet/>
      <dgm:spPr/>
      <dgm:t>
        <a:bodyPr/>
        <a:lstStyle/>
        <a:p>
          <a:endParaRPr lang="pt-BR" sz="1300"/>
        </a:p>
      </dgm:t>
    </dgm:pt>
    <dgm:pt modelId="{CEEE0008-E186-4338-800F-3A6E16F77C87}" type="parTrans" cxnId="{A71FF08A-0AA6-407D-B245-433E79C4DC36}">
      <dgm:prSet custT="1"/>
      <dgm:spPr/>
      <dgm:t>
        <a:bodyPr/>
        <a:lstStyle/>
        <a:p>
          <a:endParaRPr lang="pt-BR" sz="1300" noProof="0" dirty="0"/>
        </a:p>
      </dgm:t>
    </dgm:pt>
    <dgm:pt modelId="{0C0E1E43-8897-4CF3-9157-E9CC05F5E15B}" type="pres">
      <dgm:prSet presAssocID="{5CA874F9-BFBB-410F-A0A6-0A97F8EB0F3B}" presName="Name0" presStyleCnt="0">
        <dgm:presLayoutVars>
          <dgm:chMax val="1"/>
          <dgm:dir/>
          <dgm:animLvl val="ctr"/>
          <dgm:resizeHandles val="exact"/>
        </dgm:presLayoutVars>
      </dgm:prSet>
      <dgm:spPr/>
    </dgm:pt>
    <dgm:pt modelId="{16258E58-83FD-4440-A2B0-A3E626DEE184}" type="pres">
      <dgm:prSet presAssocID="{B89F79A4-07C3-410C-AEB9-A424CDB7762D}" presName="centerShape" presStyleLbl="node0" presStyleIdx="0" presStyleCnt="1"/>
      <dgm:spPr/>
    </dgm:pt>
    <dgm:pt modelId="{9100DA67-A24E-41F8-B7AF-52F074341347}" type="pres">
      <dgm:prSet presAssocID="{197A23EE-F1E8-4191-9F14-7438E68E89AF}" presName="parTrans" presStyleLbl="sibTrans2D1" presStyleIdx="0" presStyleCnt="8"/>
      <dgm:spPr/>
    </dgm:pt>
    <dgm:pt modelId="{588E9826-A9F1-4B0A-85C5-6CA7ACCC6C97}" type="pres">
      <dgm:prSet presAssocID="{197A23EE-F1E8-4191-9F14-7438E68E89AF}" presName="connectorText" presStyleLbl="sibTrans2D1" presStyleIdx="0" presStyleCnt="8"/>
      <dgm:spPr/>
    </dgm:pt>
    <dgm:pt modelId="{A12474C4-BD74-4186-8AE8-9CD21E65BAFE}" type="pres">
      <dgm:prSet presAssocID="{DA6825A6-C115-402E-B5DE-CA3130D7A61B}" presName="node" presStyleLbl="node1" presStyleIdx="0" presStyleCnt="8">
        <dgm:presLayoutVars>
          <dgm:bulletEnabled val="1"/>
        </dgm:presLayoutVars>
      </dgm:prSet>
      <dgm:spPr/>
    </dgm:pt>
    <dgm:pt modelId="{F88D95D1-1B67-4017-BE6D-62A364704C29}" type="pres">
      <dgm:prSet presAssocID="{C8E4E399-4AD7-4761-ACE2-B7C366A410CD}" presName="parTrans" presStyleLbl="sibTrans2D1" presStyleIdx="1" presStyleCnt="8"/>
      <dgm:spPr/>
    </dgm:pt>
    <dgm:pt modelId="{E88E895D-14DE-4EA0-B8F5-60804AA769D1}" type="pres">
      <dgm:prSet presAssocID="{C8E4E399-4AD7-4761-ACE2-B7C366A410CD}" presName="connectorText" presStyleLbl="sibTrans2D1" presStyleIdx="1" presStyleCnt="8"/>
      <dgm:spPr/>
    </dgm:pt>
    <dgm:pt modelId="{0688C832-49E1-4B10-A060-17943F9DDD9D}" type="pres">
      <dgm:prSet presAssocID="{60F20AF6-13F7-41A2-AC62-307D22DE01A5}" presName="node" presStyleLbl="node1" presStyleIdx="1" presStyleCnt="8">
        <dgm:presLayoutVars>
          <dgm:bulletEnabled val="1"/>
        </dgm:presLayoutVars>
      </dgm:prSet>
      <dgm:spPr/>
    </dgm:pt>
    <dgm:pt modelId="{A8A66131-F97E-49A1-A782-B1FD4694E587}" type="pres">
      <dgm:prSet presAssocID="{5E16D5CA-3948-4060-9F0F-7A7BB433827F}" presName="parTrans" presStyleLbl="sibTrans2D1" presStyleIdx="2" presStyleCnt="8"/>
      <dgm:spPr/>
    </dgm:pt>
    <dgm:pt modelId="{BDB34255-00AD-4AB5-9296-E559E3247F0F}" type="pres">
      <dgm:prSet presAssocID="{5E16D5CA-3948-4060-9F0F-7A7BB433827F}" presName="connectorText" presStyleLbl="sibTrans2D1" presStyleIdx="2" presStyleCnt="8"/>
      <dgm:spPr/>
    </dgm:pt>
    <dgm:pt modelId="{CC4AAF87-3D43-4B82-85B1-7BD91BEC9539}" type="pres">
      <dgm:prSet presAssocID="{AF4D4CC9-B71F-4641-80FD-52E710474814}" presName="node" presStyleLbl="node1" presStyleIdx="2" presStyleCnt="8">
        <dgm:presLayoutVars>
          <dgm:bulletEnabled val="1"/>
        </dgm:presLayoutVars>
      </dgm:prSet>
      <dgm:spPr/>
    </dgm:pt>
    <dgm:pt modelId="{D20724EB-F93D-4852-A71F-A8DBC7AB1B0F}" type="pres">
      <dgm:prSet presAssocID="{C59729E2-4996-4C71-B84C-86BE12B8EA88}" presName="parTrans" presStyleLbl="sibTrans2D1" presStyleIdx="3" presStyleCnt="8"/>
      <dgm:spPr/>
    </dgm:pt>
    <dgm:pt modelId="{0A314AC8-1747-406D-8D36-61C2E5BBD68B}" type="pres">
      <dgm:prSet presAssocID="{C59729E2-4996-4C71-B84C-86BE12B8EA88}" presName="connectorText" presStyleLbl="sibTrans2D1" presStyleIdx="3" presStyleCnt="8"/>
      <dgm:spPr/>
    </dgm:pt>
    <dgm:pt modelId="{F6528CCD-AAB7-4ECA-9339-3EADFC35D6FE}" type="pres">
      <dgm:prSet presAssocID="{81658362-41AC-4234-AE32-E7B685E6E5F0}" presName="node" presStyleLbl="node1" presStyleIdx="3" presStyleCnt="8">
        <dgm:presLayoutVars>
          <dgm:bulletEnabled val="1"/>
        </dgm:presLayoutVars>
      </dgm:prSet>
      <dgm:spPr/>
    </dgm:pt>
    <dgm:pt modelId="{BAA0DA2F-0CF9-404B-AFCF-520B3133C0D9}" type="pres">
      <dgm:prSet presAssocID="{F00976B8-AD76-4C00-9FEA-A2447C4AD821}" presName="parTrans" presStyleLbl="sibTrans2D1" presStyleIdx="4" presStyleCnt="8"/>
      <dgm:spPr/>
    </dgm:pt>
    <dgm:pt modelId="{E2F18E31-B8CA-4B54-8962-F925FDC24D2C}" type="pres">
      <dgm:prSet presAssocID="{F00976B8-AD76-4C00-9FEA-A2447C4AD821}" presName="connectorText" presStyleLbl="sibTrans2D1" presStyleIdx="4" presStyleCnt="8"/>
      <dgm:spPr/>
    </dgm:pt>
    <dgm:pt modelId="{64582745-9114-49F1-9DE6-57E3332AF7AB}" type="pres">
      <dgm:prSet presAssocID="{E8EC3BE3-E3BB-4796-BDC0-F5DA8FAFD74C}" presName="node" presStyleLbl="node1" presStyleIdx="4" presStyleCnt="8">
        <dgm:presLayoutVars>
          <dgm:bulletEnabled val="1"/>
        </dgm:presLayoutVars>
      </dgm:prSet>
      <dgm:spPr/>
    </dgm:pt>
    <dgm:pt modelId="{822D0842-0916-43CB-94D8-E2C0B335CC4C}" type="pres">
      <dgm:prSet presAssocID="{5652E0EA-375B-4614-8A8E-3C08DFF68D6F}" presName="parTrans" presStyleLbl="sibTrans2D1" presStyleIdx="5" presStyleCnt="8"/>
      <dgm:spPr/>
    </dgm:pt>
    <dgm:pt modelId="{59AC9A86-7089-4544-AEAD-11EA81B9186B}" type="pres">
      <dgm:prSet presAssocID="{5652E0EA-375B-4614-8A8E-3C08DFF68D6F}" presName="connectorText" presStyleLbl="sibTrans2D1" presStyleIdx="5" presStyleCnt="8"/>
      <dgm:spPr/>
    </dgm:pt>
    <dgm:pt modelId="{7B68A380-4E86-473E-A58F-9C0F3CE0AB83}" type="pres">
      <dgm:prSet presAssocID="{D65BAB42-CC0F-4B32-98BD-D85B22AF603C}" presName="node" presStyleLbl="node1" presStyleIdx="5" presStyleCnt="8">
        <dgm:presLayoutVars>
          <dgm:bulletEnabled val="1"/>
        </dgm:presLayoutVars>
      </dgm:prSet>
      <dgm:spPr/>
    </dgm:pt>
    <dgm:pt modelId="{E48E6FD9-B9B1-4D6B-80D3-94B9ECBEA8F5}" type="pres">
      <dgm:prSet presAssocID="{CEEE0008-E186-4338-800F-3A6E16F77C87}" presName="parTrans" presStyleLbl="sibTrans2D1" presStyleIdx="6" presStyleCnt="8"/>
      <dgm:spPr/>
    </dgm:pt>
    <dgm:pt modelId="{AD9E6C85-54E4-476D-B970-12C69DAEB513}" type="pres">
      <dgm:prSet presAssocID="{CEEE0008-E186-4338-800F-3A6E16F77C87}" presName="connectorText" presStyleLbl="sibTrans2D1" presStyleIdx="6" presStyleCnt="8"/>
      <dgm:spPr/>
    </dgm:pt>
    <dgm:pt modelId="{5D5F8842-5046-41EE-A13C-955073FEF3F4}" type="pres">
      <dgm:prSet presAssocID="{81A7E0B8-58E6-4CA4-B7D8-56644B12B385}" presName="node" presStyleLbl="node1" presStyleIdx="6" presStyleCnt="8">
        <dgm:presLayoutVars>
          <dgm:bulletEnabled val="1"/>
        </dgm:presLayoutVars>
      </dgm:prSet>
      <dgm:spPr/>
    </dgm:pt>
    <dgm:pt modelId="{1778E33E-2B8B-4965-95CD-39AE2CD34B89}" type="pres">
      <dgm:prSet presAssocID="{9CC6570F-C907-4C6A-B871-52A60C441E09}" presName="parTrans" presStyleLbl="sibTrans2D1" presStyleIdx="7" presStyleCnt="8"/>
      <dgm:spPr/>
    </dgm:pt>
    <dgm:pt modelId="{66BCC058-C55B-4DAC-AEBD-8B447B1FD39E}" type="pres">
      <dgm:prSet presAssocID="{9CC6570F-C907-4C6A-B871-52A60C441E09}" presName="connectorText" presStyleLbl="sibTrans2D1" presStyleIdx="7" presStyleCnt="8"/>
      <dgm:spPr/>
    </dgm:pt>
    <dgm:pt modelId="{535F0CE0-283B-4CAD-9D37-C19D0D56B7CE}" type="pres">
      <dgm:prSet presAssocID="{6F0485B0-9F2B-4033-91B2-257288ED7058}" presName="node" presStyleLbl="node1" presStyleIdx="7" presStyleCnt="8">
        <dgm:presLayoutVars>
          <dgm:bulletEnabled val="1"/>
        </dgm:presLayoutVars>
      </dgm:prSet>
      <dgm:spPr/>
    </dgm:pt>
  </dgm:ptLst>
  <dgm:cxnLst>
    <dgm:cxn modelId="{0814B40C-237A-48B3-B480-126D7EC1B817}" srcId="{B89F79A4-07C3-410C-AEB9-A424CDB7762D}" destId="{D65BAB42-CC0F-4B32-98BD-D85B22AF603C}" srcOrd="5" destOrd="0" parTransId="{5652E0EA-375B-4614-8A8E-3C08DFF68D6F}" sibTransId="{A5C163D9-EAE3-4636-9DD4-4D042A42AF2F}"/>
    <dgm:cxn modelId="{59E11E12-9AAA-4A11-BB47-B8C8A90F84D4}" type="presOf" srcId="{5CA874F9-BFBB-410F-A0A6-0A97F8EB0F3B}" destId="{0C0E1E43-8897-4CF3-9157-E9CC05F5E15B}" srcOrd="0" destOrd="0" presId="urn:microsoft.com/office/officeart/2005/8/layout/radial5"/>
    <dgm:cxn modelId="{568A1B14-518F-43A5-B5D9-F4027818FEE9}" type="presOf" srcId="{5E16D5CA-3948-4060-9F0F-7A7BB433827F}" destId="{A8A66131-F97E-49A1-A782-B1FD4694E587}" srcOrd="0" destOrd="0" presId="urn:microsoft.com/office/officeart/2005/8/layout/radial5"/>
    <dgm:cxn modelId="{B9BE2227-8A8B-48DC-935C-1B9FCD2FA363}" srcId="{B89F79A4-07C3-410C-AEB9-A424CDB7762D}" destId="{6F0485B0-9F2B-4033-91B2-257288ED7058}" srcOrd="7" destOrd="0" parTransId="{9CC6570F-C907-4C6A-B871-52A60C441E09}" sibTransId="{71A59B64-8E89-45F7-97ED-8290041E4CDE}"/>
    <dgm:cxn modelId="{01590F2C-BA01-4EB8-BD5C-64766839A6B1}" type="presOf" srcId="{81A7E0B8-58E6-4CA4-B7D8-56644B12B385}" destId="{5D5F8842-5046-41EE-A13C-955073FEF3F4}" srcOrd="0" destOrd="0" presId="urn:microsoft.com/office/officeart/2005/8/layout/radial5"/>
    <dgm:cxn modelId="{72C2252C-041B-4C3C-ACCD-236F6E5D811E}" type="presOf" srcId="{AF4D4CC9-B71F-4641-80FD-52E710474814}" destId="{CC4AAF87-3D43-4B82-85B1-7BD91BEC9539}" srcOrd="0" destOrd="0" presId="urn:microsoft.com/office/officeart/2005/8/layout/radial5"/>
    <dgm:cxn modelId="{E9B8FB33-4F64-4C70-B76E-9EE9FCC63324}" type="presOf" srcId="{C8E4E399-4AD7-4761-ACE2-B7C366A410CD}" destId="{E88E895D-14DE-4EA0-B8F5-60804AA769D1}" srcOrd="1" destOrd="0" presId="urn:microsoft.com/office/officeart/2005/8/layout/radial5"/>
    <dgm:cxn modelId="{9E865E38-8580-4177-8246-13D3DC32B1D9}" type="presOf" srcId="{5652E0EA-375B-4614-8A8E-3C08DFF68D6F}" destId="{59AC9A86-7089-4544-AEAD-11EA81B9186B}" srcOrd="1" destOrd="0" presId="urn:microsoft.com/office/officeart/2005/8/layout/radial5"/>
    <dgm:cxn modelId="{656C2B3E-0733-4B87-9521-9DDBE67CDEB4}" type="presOf" srcId="{E8EC3BE3-E3BB-4796-BDC0-F5DA8FAFD74C}" destId="{64582745-9114-49F1-9DE6-57E3332AF7AB}" srcOrd="0" destOrd="0" presId="urn:microsoft.com/office/officeart/2005/8/layout/radial5"/>
    <dgm:cxn modelId="{CE60E862-463A-44BB-A14B-9B9C68016088}" type="presOf" srcId="{81658362-41AC-4234-AE32-E7B685E6E5F0}" destId="{F6528CCD-AAB7-4ECA-9339-3EADFC35D6FE}" srcOrd="0" destOrd="0" presId="urn:microsoft.com/office/officeart/2005/8/layout/radial5"/>
    <dgm:cxn modelId="{D620D543-0741-4A17-9B41-40266EF33811}" srcId="{5CA874F9-BFBB-410F-A0A6-0A97F8EB0F3B}" destId="{B89F79A4-07C3-410C-AEB9-A424CDB7762D}" srcOrd="0" destOrd="0" parTransId="{9DFAF43E-50D0-4DBE-AACF-09BCC202E6AB}" sibTransId="{418D2FC2-6E08-442D-99F5-98D3FCBE16CC}"/>
    <dgm:cxn modelId="{251F8065-5BCF-478B-8F2A-4A084DE63A94}" type="presOf" srcId="{D65BAB42-CC0F-4B32-98BD-D85B22AF603C}" destId="{7B68A380-4E86-473E-A58F-9C0F3CE0AB83}" srcOrd="0" destOrd="0" presId="urn:microsoft.com/office/officeart/2005/8/layout/radial5"/>
    <dgm:cxn modelId="{3BF48E45-B954-44F9-8B21-F44FB89200E1}" type="presOf" srcId="{DA6825A6-C115-402E-B5DE-CA3130D7A61B}" destId="{A12474C4-BD74-4186-8AE8-9CD21E65BAFE}" srcOrd="0" destOrd="0" presId="urn:microsoft.com/office/officeart/2005/8/layout/radial5"/>
    <dgm:cxn modelId="{1F633B68-7932-49D8-8BDB-A499F659B132}" type="presOf" srcId="{197A23EE-F1E8-4191-9F14-7438E68E89AF}" destId="{9100DA67-A24E-41F8-B7AF-52F074341347}" srcOrd="0" destOrd="0" presId="urn:microsoft.com/office/officeart/2005/8/layout/radial5"/>
    <dgm:cxn modelId="{3F958268-AC42-4D95-8C94-D4440230BBE7}" srcId="{B89F79A4-07C3-410C-AEB9-A424CDB7762D}" destId="{E8EC3BE3-E3BB-4796-BDC0-F5DA8FAFD74C}" srcOrd="4" destOrd="0" parTransId="{F00976B8-AD76-4C00-9FEA-A2447C4AD821}" sibTransId="{C43510B0-3A50-4381-915E-E9E325656C6C}"/>
    <dgm:cxn modelId="{11D1CC52-BA22-4504-AA13-D3A7E6577BC4}" type="presOf" srcId="{197A23EE-F1E8-4191-9F14-7438E68E89AF}" destId="{588E9826-A9F1-4B0A-85C5-6CA7ACCC6C97}" srcOrd="1" destOrd="0" presId="urn:microsoft.com/office/officeart/2005/8/layout/radial5"/>
    <dgm:cxn modelId="{96B5827D-F2F5-4D5A-A4D0-DD905F741E24}" type="presOf" srcId="{CEEE0008-E186-4338-800F-3A6E16F77C87}" destId="{AD9E6C85-54E4-476D-B970-12C69DAEB513}" srcOrd="1" destOrd="0" presId="urn:microsoft.com/office/officeart/2005/8/layout/radial5"/>
    <dgm:cxn modelId="{A71FF08A-0AA6-407D-B245-433E79C4DC36}" srcId="{B89F79A4-07C3-410C-AEB9-A424CDB7762D}" destId="{81A7E0B8-58E6-4CA4-B7D8-56644B12B385}" srcOrd="6" destOrd="0" parTransId="{CEEE0008-E186-4338-800F-3A6E16F77C87}" sibTransId="{15F43696-4C1C-4981-8806-39B72985247A}"/>
    <dgm:cxn modelId="{952BB78D-2C0E-4587-9B5D-FA23E18953C0}" srcId="{B89F79A4-07C3-410C-AEB9-A424CDB7762D}" destId="{DA6825A6-C115-402E-B5DE-CA3130D7A61B}" srcOrd="0" destOrd="0" parTransId="{197A23EE-F1E8-4191-9F14-7438E68E89AF}" sibTransId="{FD0548A4-27BE-4B82-B9DF-3115A086EA77}"/>
    <dgm:cxn modelId="{40476192-2742-4BE4-B54A-918BE987F091}" type="presOf" srcId="{C8E4E399-4AD7-4761-ACE2-B7C366A410CD}" destId="{F88D95D1-1B67-4017-BE6D-62A364704C29}" srcOrd="0" destOrd="0" presId="urn:microsoft.com/office/officeart/2005/8/layout/radial5"/>
    <dgm:cxn modelId="{21937C9C-1DA0-40D6-B2F3-570CE7CA331B}" type="presOf" srcId="{F00976B8-AD76-4C00-9FEA-A2447C4AD821}" destId="{BAA0DA2F-0CF9-404B-AFCF-520B3133C0D9}" srcOrd="0" destOrd="0" presId="urn:microsoft.com/office/officeart/2005/8/layout/radial5"/>
    <dgm:cxn modelId="{98F3B3A8-9782-4186-80E1-D12C3F9BC2BF}" type="presOf" srcId="{9CC6570F-C907-4C6A-B871-52A60C441E09}" destId="{66BCC058-C55B-4DAC-AEBD-8B447B1FD39E}" srcOrd="1" destOrd="0" presId="urn:microsoft.com/office/officeart/2005/8/layout/radial5"/>
    <dgm:cxn modelId="{B255BBAC-4E76-4F71-BC59-3C86E66AE224}" type="presOf" srcId="{C59729E2-4996-4C71-B84C-86BE12B8EA88}" destId="{0A314AC8-1747-406D-8D36-61C2E5BBD68B}" srcOrd="1" destOrd="0" presId="urn:microsoft.com/office/officeart/2005/8/layout/radial5"/>
    <dgm:cxn modelId="{093D72B9-1A35-48C2-B4A0-BA535C241819}" type="presOf" srcId="{9CC6570F-C907-4C6A-B871-52A60C441E09}" destId="{1778E33E-2B8B-4965-95CD-39AE2CD34B89}" srcOrd="0" destOrd="0" presId="urn:microsoft.com/office/officeart/2005/8/layout/radial5"/>
    <dgm:cxn modelId="{F9A81CBF-59F3-4F3A-A8C3-E2BE60F64571}" srcId="{B89F79A4-07C3-410C-AEB9-A424CDB7762D}" destId="{60F20AF6-13F7-41A2-AC62-307D22DE01A5}" srcOrd="1" destOrd="0" parTransId="{C8E4E399-4AD7-4761-ACE2-B7C366A410CD}" sibTransId="{838E0367-93FA-4CC1-9D1B-93F3D54E8630}"/>
    <dgm:cxn modelId="{F5100CD4-BB54-4652-8FA3-537BE9013D6C}" type="presOf" srcId="{5652E0EA-375B-4614-8A8E-3C08DFF68D6F}" destId="{822D0842-0916-43CB-94D8-E2C0B335CC4C}" srcOrd="0" destOrd="0" presId="urn:microsoft.com/office/officeart/2005/8/layout/radial5"/>
    <dgm:cxn modelId="{0794E7D6-813E-49D4-8783-B03E818F9CCF}" srcId="{B89F79A4-07C3-410C-AEB9-A424CDB7762D}" destId="{81658362-41AC-4234-AE32-E7B685E6E5F0}" srcOrd="3" destOrd="0" parTransId="{C59729E2-4996-4C71-B84C-86BE12B8EA88}" sibTransId="{57AD1D1C-E7BC-44D1-98E5-96531E422012}"/>
    <dgm:cxn modelId="{F9C26FDE-93CE-4BCB-A7AF-5E20488F4FBA}" type="presOf" srcId="{F00976B8-AD76-4C00-9FEA-A2447C4AD821}" destId="{E2F18E31-B8CA-4B54-8962-F925FDC24D2C}" srcOrd="1" destOrd="0" presId="urn:microsoft.com/office/officeart/2005/8/layout/radial5"/>
    <dgm:cxn modelId="{F40CE5E0-906E-487D-BCF0-D196CF96892C}" type="presOf" srcId="{B89F79A4-07C3-410C-AEB9-A424CDB7762D}" destId="{16258E58-83FD-4440-A2B0-A3E626DEE184}" srcOrd="0" destOrd="0" presId="urn:microsoft.com/office/officeart/2005/8/layout/radial5"/>
    <dgm:cxn modelId="{BB66EAE5-28C7-4330-B10E-3633F4EDD0B2}" type="presOf" srcId="{C59729E2-4996-4C71-B84C-86BE12B8EA88}" destId="{D20724EB-F93D-4852-A71F-A8DBC7AB1B0F}" srcOrd="0" destOrd="0" presId="urn:microsoft.com/office/officeart/2005/8/layout/radial5"/>
    <dgm:cxn modelId="{0E7725EB-B5B6-4CC4-9BC9-2E49733DF0F5}" srcId="{B89F79A4-07C3-410C-AEB9-A424CDB7762D}" destId="{AF4D4CC9-B71F-4641-80FD-52E710474814}" srcOrd="2" destOrd="0" parTransId="{5E16D5CA-3948-4060-9F0F-7A7BB433827F}" sibTransId="{4FFBE105-9A69-4557-BF00-787ABD3FEFFB}"/>
    <dgm:cxn modelId="{38AC64EF-8582-4AE6-B100-F8758D97EC97}" type="presOf" srcId="{5E16D5CA-3948-4060-9F0F-7A7BB433827F}" destId="{BDB34255-00AD-4AB5-9296-E559E3247F0F}" srcOrd="1" destOrd="0" presId="urn:microsoft.com/office/officeart/2005/8/layout/radial5"/>
    <dgm:cxn modelId="{9845EEF3-A947-42EF-A4A8-B5292E2F9CE4}" type="presOf" srcId="{60F20AF6-13F7-41A2-AC62-307D22DE01A5}" destId="{0688C832-49E1-4B10-A060-17943F9DDD9D}" srcOrd="0" destOrd="0" presId="urn:microsoft.com/office/officeart/2005/8/layout/radial5"/>
    <dgm:cxn modelId="{016974FB-BF0B-4601-A0D7-FE6AEB406BA8}" type="presOf" srcId="{6F0485B0-9F2B-4033-91B2-257288ED7058}" destId="{535F0CE0-283B-4CAD-9D37-C19D0D56B7CE}" srcOrd="0" destOrd="0" presId="urn:microsoft.com/office/officeart/2005/8/layout/radial5"/>
    <dgm:cxn modelId="{3D6584FB-7568-4788-907D-DB96BB757BAD}" type="presOf" srcId="{CEEE0008-E186-4338-800F-3A6E16F77C87}" destId="{E48E6FD9-B9B1-4D6B-80D3-94B9ECBEA8F5}" srcOrd="0" destOrd="0" presId="urn:microsoft.com/office/officeart/2005/8/layout/radial5"/>
    <dgm:cxn modelId="{CC35EEE2-369B-46FF-ABD8-ED38B435B15A}" type="presParOf" srcId="{0C0E1E43-8897-4CF3-9157-E9CC05F5E15B}" destId="{16258E58-83FD-4440-A2B0-A3E626DEE184}" srcOrd="0" destOrd="0" presId="urn:microsoft.com/office/officeart/2005/8/layout/radial5"/>
    <dgm:cxn modelId="{75D8369A-E29B-47E1-B7ED-929A30C99599}" type="presParOf" srcId="{0C0E1E43-8897-4CF3-9157-E9CC05F5E15B}" destId="{9100DA67-A24E-41F8-B7AF-52F074341347}" srcOrd="1" destOrd="0" presId="urn:microsoft.com/office/officeart/2005/8/layout/radial5"/>
    <dgm:cxn modelId="{1C7E854E-62C0-446F-BDB4-1992103F5E89}" type="presParOf" srcId="{9100DA67-A24E-41F8-B7AF-52F074341347}" destId="{588E9826-A9F1-4B0A-85C5-6CA7ACCC6C97}" srcOrd="0" destOrd="0" presId="urn:microsoft.com/office/officeart/2005/8/layout/radial5"/>
    <dgm:cxn modelId="{AFDCB8F4-0B86-4A36-9BAD-2B5333598107}" type="presParOf" srcId="{0C0E1E43-8897-4CF3-9157-E9CC05F5E15B}" destId="{A12474C4-BD74-4186-8AE8-9CD21E65BAFE}" srcOrd="2" destOrd="0" presId="urn:microsoft.com/office/officeart/2005/8/layout/radial5"/>
    <dgm:cxn modelId="{0AF496F5-535B-45CD-BC6B-0D05CD1AD45E}" type="presParOf" srcId="{0C0E1E43-8897-4CF3-9157-E9CC05F5E15B}" destId="{F88D95D1-1B67-4017-BE6D-62A364704C29}" srcOrd="3" destOrd="0" presId="urn:microsoft.com/office/officeart/2005/8/layout/radial5"/>
    <dgm:cxn modelId="{A4B3CCC6-C8D5-4FB6-804E-2D116B55D8F6}" type="presParOf" srcId="{F88D95D1-1B67-4017-BE6D-62A364704C29}" destId="{E88E895D-14DE-4EA0-B8F5-60804AA769D1}" srcOrd="0" destOrd="0" presId="urn:microsoft.com/office/officeart/2005/8/layout/radial5"/>
    <dgm:cxn modelId="{D47E1243-E4D0-4FB9-BC5D-72884D11C65D}" type="presParOf" srcId="{0C0E1E43-8897-4CF3-9157-E9CC05F5E15B}" destId="{0688C832-49E1-4B10-A060-17943F9DDD9D}" srcOrd="4" destOrd="0" presId="urn:microsoft.com/office/officeart/2005/8/layout/radial5"/>
    <dgm:cxn modelId="{7B76C87E-A137-461E-946A-FB8DDEB9F32D}" type="presParOf" srcId="{0C0E1E43-8897-4CF3-9157-E9CC05F5E15B}" destId="{A8A66131-F97E-49A1-A782-B1FD4694E587}" srcOrd="5" destOrd="0" presId="urn:microsoft.com/office/officeart/2005/8/layout/radial5"/>
    <dgm:cxn modelId="{5591DAFD-DF6F-4704-89CE-D13812EE688D}" type="presParOf" srcId="{A8A66131-F97E-49A1-A782-B1FD4694E587}" destId="{BDB34255-00AD-4AB5-9296-E559E3247F0F}" srcOrd="0" destOrd="0" presId="urn:microsoft.com/office/officeart/2005/8/layout/radial5"/>
    <dgm:cxn modelId="{42E31EDC-8D14-4EE2-9D8D-5A20B33D4C65}" type="presParOf" srcId="{0C0E1E43-8897-4CF3-9157-E9CC05F5E15B}" destId="{CC4AAF87-3D43-4B82-85B1-7BD91BEC9539}" srcOrd="6" destOrd="0" presId="urn:microsoft.com/office/officeart/2005/8/layout/radial5"/>
    <dgm:cxn modelId="{D31A54D7-C403-4296-A820-E55DA0B8A50A}" type="presParOf" srcId="{0C0E1E43-8897-4CF3-9157-E9CC05F5E15B}" destId="{D20724EB-F93D-4852-A71F-A8DBC7AB1B0F}" srcOrd="7" destOrd="0" presId="urn:microsoft.com/office/officeart/2005/8/layout/radial5"/>
    <dgm:cxn modelId="{D7DF83DE-18FB-4D8E-8C15-0196D2C94A8E}" type="presParOf" srcId="{D20724EB-F93D-4852-A71F-A8DBC7AB1B0F}" destId="{0A314AC8-1747-406D-8D36-61C2E5BBD68B}" srcOrd="0" destOrd="0" presId="urn:microsoft.com/office/officeart/2005/8/layout/radial5"/>
    <dgm:cxn modelId="{BCE4D43D-E1DC-43CA-8867-74991BC22336}" type="presParOf" srcId="{0C0E1E43-8897-4CF3-9157-E9CC05F5E15B}" destId="{F6528CCD-AAB7-4ECA-9339-3EADFC35D6FE}" srcOrd="8" destOrd="0" presId="urn:microsoft.com/office/officeart/2005/8/layout/radial5"/>
    <dgm:cxn modelId="{7985B6B6-EA7E-4328-B2DE-3FF4C00E73CF}" type="presParOf" srcId="{0C0E1E43-8897-4CF3-9157-E9CC05F5E15B}" destId="{BAA0DA2F-0CF9-404B-AFCF-520B3133C0D9}" srcOrd="9" destOrd="0" presId="urn:microsoft.com/office/officeart/2005/8/layout/radial5"/>
    <dgm:cxn modelId="{BE07B057-E813-4E18-B4C4-C52D1EB47AF7}" type="presParOf" srcId="{BAA0DA2F-0CF9-404B-AFCF-520B3133C0D9}" destId="{E2F18E31-B8CA-4B54-8962-F925FDC24D2C}" srcOrd="0" destOrd="0" presId="urn:microsoft.com/office/officeart/2005/8/layout/radial5"/>
    <dgm:cxn modelId="{C625800A-7AA1-449F-AF35-627A0FA8A976}" type="presParOf" srcId="{0C0E1E43-8897-4CF3-9157-E9CC05F5E15B}" destId="{64582745-9114-49F1-9DE6-57E3332AF7AB}" srcOrd="10" destOrd="0" presId="urn:microsoft.com/office/officeart/2005/8/layout/radial5"/>
    <dgm:cxn modelId="{54DDE146-B382-4C33-925F-BCBECA96FA30}" type="presParOf" srcId="{0C0E1E43-8897-4CF3-9157-E9CC05F5E15B}" destId="{822D0842-0916-43CB-94D8-E2C0B335CC4C}" srcOrd="11" destOrd="0" presId="urn:microsoft.com/office/officeart/2005/8/layout/radial5"/>
    <dgm:cxn modelId="{8DF3C1B2-16A0-47DF-8555-D6CA0EE88165}" type="presParOf" srcId="{822D0842-0916-43CB-94D8-E2C0B335CC4C}" destId="{59AC9A86-7089-4544-AEAD-11EA81B9186B}" srcOrd="0" destOrd="0" presId="urn:microsoft.com/office/officeart/2005/8/layout/radial5"/>
    <dgm:cxn modelId="{C2791636-0D99-485F-9CAE-61CCE6D64F10}" type="presParOf" srcId="{0C0E1E43-8897-4CF3-9157-E9CC05F5E15B}" destId="{7B68A380-4E86-473E-A58F-9C0F3CE0AB83}" srcOrd="12" destOrd="0" presId="urn:microsoft.com/office/officeart/2005/8/layout/radial5"/>
    <dgm:cxn modelId="{BF881232-85FE-4B59-923D-FFC4DD759A22}" type="presParOf" srcId="{0C0E1E43-8897-4CF3-9157-E9CC05F5E15B}" destId="{E48E6FD9-B9B1-4D6B-80D3-94B9ECBEA8F5}" srcOrd="13" destOrd="0" presId="urn:microsoft.com/office/officeart/2005/8/layout/radial5"/>
    <dgm:cxn modelId="{A941C925-3D5B-4D69-92CB-0B58CD346943}" type="presParOf" srcId="{E48E6FD9-B9B1-4D6B-80D3-94B9ECBEA8F5}" destId="{AD9E6C85-54E4-476D-B970-12C69DAEB513}" srcOrd="0" destOrd="0" presId="urn:microsoft.com/office/officeart/2005/8/layout/radial5"/>
    <dgm:cxn modelId="{1EDE7A60-328D-4DA8-91F9-D55991B61D66}" type="presParOf" srcId="{0C0E1E43-8897-4CF3-9157-E9CC05F5E15B}" destId="{5D5F8842-5046-41EE-A13C-955073FEF3F4}" srcOrd="14" destOrd="0" presId="urn:microsoft.com/office/officeart/2005/8/layout/radial5"/>
    <dgm:cxn modelId="{9175515C-EE2A-4278-9D15-7C3B5F663B18}" type="presParOf" srcId="{0C0E1E43-8897-4CF3-9157-E9CC05F5E15B}" destId="{1778E33E-2B8B-4965-95CD-39AE2CD34B89}" srcOrd="15" destOrd="0" presId="urn:microsoft.com/office/officeart/2005/8/layout/radial5"/>
    <dgm:cxn modelId="{0E10D00E-AE45-4C0D-A9A6-40402FE36C21}" type="presParOf" srcId="{1778E33E-2B8B-4965-95CD-39AE2CD34B89}" destId="{66BCC058-C55B-4DAC-AEBD-8B447B1FD39E}" srcOrd="0" destOrd="0" presId="urn:microsoft.com/office/officeart/2005/8/layout/radial5"/>
    <dgm:cxn modelId="{8701C308-7E45-4C84-9010-B422AB8901EE}" type="presParOf" srcId="{0C0E1E43-8897-4CF3-9157-E9CC05F5E15B}" destId="{535F0CE0-283B-4CAD-9D37-C19D0D56B7CE}" srcOrd="16" destOrd="0" presId="urn:microsoft.com/office/officeart/2005/8/layout/radial5"/>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58E58-83FD-4440-A2B0-A3E626DEE184}">
      <dsp:nvSpPr>
        <dsp:cNvPr id="0" name=""/>
        <dsp:cNvSpPr/>
      </dsp:nvSpPr>
      <dsp:spPr>
        <a:xfrm>
          <a:off x="2823479" y="2149162"/>
          <a:ext cx="1450292" cy="1450292"/>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t-BR" sz="1900" kern="1200" noProof="0" dirty="0"/>
            <a:t>Contratos</a:t>
          </a:r>
        </a:p>
      </dsp:txBody>
      <dsp:txXfrm>
        <a:off x="3035869" y="2361552"/>
        <a:ext cx="1025512" cy="1025512"/>
      </dsp:txXfrm>
    </dsp:sp>
    <dsp:sp modelId="{9100DA67-A24E-41F8-B7AF-52F074341347}">
      <dsp:nvSpPr>
        <dsp:cNvPr id="0" name=""/>
        <dsp:cNvSpPr/>
      </dsp:nvSpPr>
      <dsp:spPr>
        <a:xfrm rot="16200000">
          <a:off x="3326156" y="1495451"/>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a:off x="3392897" y="1660812"/>
        <a:ext cx="311457" cy="295859"/>
      </dsp:txXfrm>
    </dsp:sp>
    <dsp:sp modelId="{A12474C4-BD74-4186-8AE8-9CD21E65BAFE}">
      <dsp:nvSpPr>
        <dsp:cNvPr id="0" name=""/>
        <dsp:cNvSpPr/>
      </dsp:nvSpPr>
      <dsp:spPr>
        <a:xfrm>
          <a:off x="2895993" y="4392"/>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1. Número do contrato</a:t>
          </a:r>
        </a:p>
      </dsp:txBody>
      <dsp:txXfrm>
        <a:off x="3087144" y="195543"/>
        <a:ext cx="922961" cy="922961"/>
      </dsp:txXfrm>
    </dsp:sp>
    <dsp:sp modelId="{F88D95D1-1B67-4017-BE6D-62A364704C29}">
      <dsp:nvSpPr>
        <dsp:cNvPr id="0" name=""/>
        <dsp:cNvSpPr/>
      </dsp:nvSpPr>
      <dsp:spPr>
        <a:xfrm rot="18900000">
          <a:off x="4126818" y="1827096"/>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a:off x="4146366" y="1972909"/>
        <a:ext cx="311457" cy="295859"/>
      </dsp:txXfrm>
    </dsp:sp>
    <dsp:sp modelId="{0688C832-49E1-4B10-A060-17943F9DDD9D}">
      <dsp:nvSpPr>
        <dsp:cNvPr id="0" name=""/>
        <dsp:cNvSpPr/>
      </dsp:nvSpPr>
      <dsp:spPr>
        <a:xfrm>
          <a:off x="4463850" y="653819"/>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2. Número do edital</a:t>
          </a:r>
        </a:p>
      </dsp:txBody>
      <dsp:txXfrm>
        <a:off x="4655001" y="844970"/>
        <a:ext cx="922961" cy="922961"/>
      </dsp:txXfrm>
    </dsp:sp>
    <dsp:sp modelId="{A8A66131-F97E-49A1-A782-B1FD4694E587}">
      <dsp:nvSpPr>
        <dsp:cNvPr id="0" name=""/>
        <dsp:cNvSpPr/>
      </dsp:nvSpPr>
      <dsp:spPr>
        <a:xfrm>
          <a:off x="4458463" y="2627758"/>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a:off x="4458463" y="2726378"/>
        <a:ext cx="311457" cy="295859"/>
      </dsp:txXfrm>
    </dsp:sp>
    <dsp:sp modelId="{CC4AAF87-3D43-4B82-85B1-7BD91BEC9539}">
      <dsp:nvSpPr>
        <dsp:cNvPr id="0" name=""/>
        <dsp:cNvSpPr/>
      </dsp:nvSpPr>
      <dsp:spPr>
        <a:xfrm>
          <a:off x="5113278" y="2221676"/>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3. Tipo de contrato ou </a:t>
          </a:r>
          <a:r>
            <a:rPr lang="pt-BR" sz="1300" kern="1200" noProof="0" dirty="0" err="1"/>
            <a:t>adit</a:t>
          </a:r>
          <a:r>
            <a:rPr lang="pt-BR" sz="1300" kern="1200" noProof="0" dirty="0"/>
            <a:t>/</a:t>
          </a:r>
          <a:r>
            <a:rPr lang="pt-BR" sz="1300" kern="1200" noProof="0" dirty="0" err="1"/>
            <a:t>apost</a:t>
          </a:r>
          <a:endParaRPr lang="pt-BR" sz="1300" kern="1200" noProof="0" dirty="0"/>
        </a:p>
      </dsp:txBody>
      <dsp:txXfrm>
        <a:off x="5304429" y="2412827"/>
        <a:ext cx="922961" cy="922961"/>
      </dsp:txXfrm>
    </dsp:sp>
    <dsp:sp modelId="{D20724EB-F93D-4852-A71F-A8DBC7AB1B0F}">
      <dsp:nvSpPr>
        <dsp:cNvPr id="0" name=""/>
        <dsp:cNvSpPr/>
      </dsp:nvSpPr>
      <dsp:spPr>
        <a:xfrm rot="2700000">
          <a:off x="4126818" y="3428420"/>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a:off x="4146366" y="3479847"/>
        <a:ext cx="311457" cy="295859"/>
      </dsp:txXfrm>
    </dsp:sp>
    <dsp:sp modelId="{F6528CCD-AAB7-4ECA-9339-3EADFC35D6FE}">
      <dsp:nvSpPr>
        <dsp:cNvPr id="0" name=""/>
        <dsp:cNvSpPr/>
      </dsp:nvSpPr>
      <dsp:spPr>
        <a:xfrm>
          <a:off x="4463850" y="3789533"/>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4. Descrição do objeto</a:t>
          </a:r>
        </a:p>
      </dsp:txBody>
      <dsp:txXfrm>
        <a:off x="4655001" y="3980684"/>
        <a:ext cx="922961" cy="922961"/>
      </dsp:txXfrm>
    </dsp:sp>
    <dsp:sp modelId="{BAA0DA2F-0CF9-404B-AFCF-520B3133C0D9}">
      <dsp:nvSpPr>
        <dsp:cNvPr id="0" name=""/>
        <dsp:cNvSpPr/>
      </dsp:nvSpPr>
      <dsp:spPr>
        <a:xfrm rot="5400000">
          <a:off x="3326156" y="3760065"/>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a:off x="3392897" y="3791945"/>
        <a:ext cx="311457" cy="295859"/>
      </dsp:txXfrm>
    </dsp:sp>
    <dsp:sp modelId="{64582745-9114-49F1-9DE6-57E3332AF7AB}">
      <dsp:nvSpPr>
        <dsp:cNvPr id="0" name=""/>
        <dsp:cNvSpPr/>
      </dsp:nvSpPr>
      <dsp:spPr>
        <a:xfrm>
          <a:off x="2895993" y="4438961"/>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5. Descrição do item</a:t>
          </a:r>
        </a:p>
      </dsp:txBody>
      <dsp:txXfrm>
        <a:off x="3087144" y="4630112"/>
        <a:ext cx="922961" cy="922961"/>
      </dsp:txXfrm>
    </dsp:sp>
    <dsp:sp modelId="{822D0842-0916-43CB-94D8-E2C0B335CC4C}">
      <dsp:nvSpPr>
        <dsp:cNvPr id="0" name=""/>
        <dsp:cNvSpPr/>
      </dsp:nvSpPr>
      <dsp:spPr>
        <a:xfrm rot="8100000">
          <a:off x="2525494" y="3428420"/>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rot="10800000">
        <a:off x="2639427" y="3479847"/>
        <a:ext cx="311457" cy="295859"/>
      </dsp:txXfrm>
    </dsp:sp>
    <dsp:sp modelId="{7B68A380-4E86-473E-A58F-9C0F3CE0AB83}">
      <dsp:nvSpPr>
        <dsp:cNvPr id="0" name=""/>
        <dsp:cNvSpPr/>
      </dsp:nvSpPr>
      <dsp:spPr>
        <a:xfrm>
          <a:off x="1328136" y="3789533"/>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6. Valor do contrato ou aditivo</a:t>
          </a:r>
        </a:p>
      </dsp:txBody>
      <dsp:txXfrm>
        <a:off x="1519287" y="3980684"/>
        <a:ext cx="922961" cy="922961"/>
      </dsp:txXfrm>
    </dsp:sp>
    <dsp:sp modelId="{E48E6FD9-B9B1-4D6B-80D3-94B9ECBEA8F5}">
      <dsp:nvSpPr>
        <dsp:cNvPr id="0" name=""/>
        <dsp:cNvSpPr/>
      </dsp:nvSpPr>
      <dsp:spPr>
        <a:xfrm rot="10800000">
          <a:off x="2193849" y="2627758"/>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rot="10800000">
        <a:off x="2327330" y="2726378"/>
        <a:ext cx="311457" cy="295859"/>
      </dsp:txXfrm>
    </dsp:sp>
    <dsp:sp modelId="{5D5F8842-5046-41EE-A13C-955073FEF3F4}">
      <dsp:nvSpPr>
        <dsp:cNvPr id="0" name=""/>
        <dsp:cNvSpPr/>
      </dsp:nvSpPr>
      <dsp:spPr>
        <a:xfrm>
          <a:off x="678709" y="2221676"/>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7. Data de assinatura</a:t>
          </a:r>
        </a:p>
      </dsp:txBody>
      <dsp:txXfrm>
        <a:off x="869860" y="2412827"/>
        <a:ext cx="922961" cy="922961"/>
      </dsp:txXfrm>
    </dsp:sp>
    <dsp:sp modelId="{1778E33E-2B8B-4965-95CD-39AE2CD34B89}">
      <dsp:nvSpPr>
        <dsp:cNvPr id="0" name=""/>
        <dsp:cNvSpPr/>
      </dsp:nvSpPr>
      <dsp:spPr>
        <a:xfrm rot="13500000">
          <a:off x="2525494" y="1827096"/>
          <a:ext cx="444938" cy="493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pt-BR" sz="1300" kern="1200" noProof="0" dirty="0"/>
        </a:p>
      </dsp:txBody>
      <dsp:txXfrm rot="10800000">
        <a:off x="2639427" y="1972909"/>
        <a:ext cx="311457" cy="295859"/>
      </dsp:txXfrm>
    </dsp:sp>
    <dsp:sp modelId="{535F0CE0-283B-4CAD-9D37-C19D0D56B7CE}">
      <dsp:nvSpPr>
        <dsp:cNvPr id="0" name=""/>
        <dsp:cNvSpPr/>
      </dsp:nvSpPr>
      <dsp:spPr>
        <a:xfrm>
          <a:off x="1328136" y="653819"/>
          <a:ext cx="1305263" cy="1305263"/>
        </a:xfrm>
        <a:prstGeom prst="ellipse">
          <a:avLst/>
        </a:prstGeom>
        <a:solidFill>
          <a:srgbClr val="BD2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noProof="0" dirty="0"/>
            <a:t>8. UG divergente</a:t>
          </a:r>
        </a:p>
      </dsp:txBody>
      <dsp:txXfrm>
        <a:off x="1519287" y="844970"/>
        <a:ext cx="922961" cy="9229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B7FE7-E905-4154-B9D1-CF0D2B83D502}" type="datetimeFigureOut">
              <a:rPr lang="pt-BR" smtClean="0"/>
              <a:t>07/11/2025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30C6B-4E59-412C-925B-66FD3E505B3B}" type="slidenum">
              <a:rPr lang="pt-BR" smtClean="0"/>
              <a:t>‹nº›</a:t>
            </a:fld>
            <a:endParaRPr lang="pt-BR"/>
          </a:p>
        </p:txBody>
      </p:sp>
    </p:spTree>
    <p:extLst>
      <p:ext uri="{BB962C8B-B14F-4D97-AF65-F5344CB8AC3E}">
        <p14:creationId xmlns:p14="http://schemas.microsoft.com/office/powerpoint/2010/main" val="3862771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01730C6B-4E59-412C-925B-66FD3E505B3B}" type="slidenum">
              <a:rPr lang="pt-BR" smtClean="0"/>
              <a:t>1</a:t>
            </a:fld>
            <a:endParaRPr lang="pt-BR"/>
          </a:p>
        </p:txBody>
      </p:sp>
    </p:spTree>
    <p:extLst>
      <p:ext uri="{BB962C8B-B14F-4D97-AF65-F5344CB8AC3E}">
        <p14:creationId xmlns:p14="http://schemas.microsoft.com/office/powerpoint/2010/main" val="273387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C3939"/>
                </a:solidFill>
                <a:latin typeface="Roboto" pitchFamily="34" charset="0"/>
                <a:ea typeface="Roboto" pitchFamily="34" charset="-122"/>
                <a:cs typeface="Roboto" pitchFamily="34" charset="-120"/>
              </a:rPr>
              <a:t>O </a:t>
            </a:r>
            <a:r>
              <a:rPr lang="en-US" sz="1200" dirty="0" err="1">
                <a:solidFill>
                  <a:srgbClr val="3C3939"/>
                </a:solidFill>
                <a:latin typeface="Roboto" pitchFamily="34" charset="0"/>
                <a:ea typeface="Roboto" pitchFamily="34" charset="-122"/>
                <a:cs typeface="Roboto" pitchFamily="34" charset="-120"/>
              </a:rPr>
              <a:t>Módulo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Tributário</a:t>
            </a:r>
            <a:r>
              <a:rPr lang="en-US" sz="1200" dirty="0">
                <a:solidFill>
                  <a:srgbClr val="3C3939"/>
                </a:solidFill>
                <a:latin typeface="Roboto" pitchFamily="34" charset="0"/>
                <a:ea typeface="Roboto" pitchFamily="34" charset="-122"/>
                <a:cs typeface="Roboto" pitchFamily="34" charset="-120"/>
              </a:rPr>
              <a:t> do e-</a:t>
            </a:r>
            <a:r>
              <a:rPr lang="en-US" sz="1200" dirty="0" err="1">
                <a:solidFill>
                  <a:srgbClr val="3C3939"/>
                </a:solidFill>
                <a:latin typeface="Roboto" pitchFamily="34" charset="0"/>
                <a:ea typeface="Roboto" pitchFamily="34" charset="-122"/>
                <a:cs typeface="Roboto" pitchFamily="34" charset="-120"/>
              </a:rPr>
              <a:t>Sfinge</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monitora</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todo</a:t>
            </a:r>
            <a:r>
              <a:rPr lang="en-US" sz="1200" dirty="0">
                <a:solidFill>
                  <a:srgbClr val="3C3939"/>
                </a:solidFill>
                <a:latin typeface="Roboto" pitchFamily="34" charset="0"/>
                <a:ea typeface="Roboto" pitchFamily="34" charset="-122"/>
                <a:cs typeface="Roboto" pitchFamily="34" charset="-120"/>
              </a:rPr>
              <a:t> o </a:t>
            </a:r>
            <a:r>
              <a:rPr lang="en-US" sz="1200" dirty="0" err="1">
                <a:solidFill>
                  <a:srgbClr val="3C3939"/>
                </a:solidFill>
                <a:latin typeface="Roboto" pitchFamily="34" charset="0"/>
                <a:ea typeface="Roboto" pitchFamily="34" charset="-122"/>
                <a:cs typeface="Roboto" pitchFamily="34" charset="-120"/>
              </a:rPr>
              <a:t>percurso</a:t>
            </a:r>
            <a:r>
              <a:rPr lang="en-US" sz="1200" dirty="0">
                <a:solidFill>
                  <a:srgbClr val="3C3939"/>
                </a:solidFill>
                <a:latin typeface="Roboto" pitchFamily="34" charset="0"/>
                <a:ea typeface="Roboto" pitchFamily="34" charset="-122"/>
                <a:cs typeface="Roboto" pitchFamily="34" charset="-120"/>
              </a:rPr>
              <a:t> do </a:t>
            </a:r>
            <a:r>
              <a:rPr lang="en-US" sz="1200" dirty="0" err="1">
                <a:solidFill>
                  <a:srgbClr val="3C3939"/>
                </a:solidFill>
                <a:latin typeface="Roboto" pitchFamily="34" charset="0"/>
                <a:ea typeface="Roboto" pitchFamily="34" charset="-122"/>
                <a:cs typeface="Roboto" pitchFamily="34" charset="-120"/>
              </a:rPr>
              <a:t>crédito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tributário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desde</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sua</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origem</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até</a:t>
            </a:r>
            <a:r>
              <a:rPr lang="en-US" sz="1200" dirty="0">
                <a:solidFill>
                  <a:srgbClr val="3C3939"/>
                </a:solidFill>
                <a:latin typeface="Roboto" pitchFamily="34" charset="0"/>
                <a:ea typeface="Roboto" pitchFamily="34" charset="-122"/>
                <a:cs typeface="Roboto" pitchFamily="34" charset="-120"/>
              </a:rPr>
              <a:t> a </a:t>
            </a:r>
            <a:r>
              <a:rPr lang="en-US" sz="1200" dirty="0" err="1">
                <a:solidFill>
                  <a:srgbClr val="3C3939"/>
                </a:solidFill>
                <a:latin typeface="Roboto" pitchFamily="34" charset="0"/>
                <a:ea typeface="Roboto" pitchFamily="34" charset="-122"/>
                <a:cs typeface="Roboto" pitchFamily="34" charset="-120"/>
              </a:rPr>
              <a:t>finalização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garantindo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transparência</a:t>
            </a:r>
            <a:r>
              <a:rPr lang="en-US" sz="1200" dirty="0">
                <a:solidFill>
                  <a:srgbClr val="3C3939"/>
                </a:solidFill>
                <a:latin typeface="Roboto" pitchFamily="34" charset="0"/>
                <a:ea typeface="Roboto" pitchFamily="34" charset="-122"/>
                <a:cs typeface="Roboto" pitchFamily="34" charset="-120"/>
              </a:rPr>
              <a:t> e </a:t>
            </a:r>
            <a:r>
              <a:rPr lang="en-US" sz="1200" dirty="0" err="1">
                <a:solidFill>
                  <a:srgbClr val="3C3939"/>
                </a:solidFill>
                <a:latin typeface="Roboto" pitchFamily="34" charset="0"/>
                <a:ea typeface="Roboto" pitchFamily="34" charset="-122"/>
                <a:cs typeface="Roboto" pitchFamily="34" charset="-120"/>
              </a:rPr>
              <a:t>controle</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em</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cada</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etapa</a:t>
            </a:r>
            <a:r>
              <a:rPr lang="en-US" sz="1200" dirty="0">
                <a:solidFill>
                  <a:srgbClr val="3C3939"/>
                </a:solidFill>
                <a:latin typeface="Roboto" pitchFamily="34" charset="0"/>
                <a:ea typeface="Roboto" pitchFamily="34" charset="-122"/>
                <a:cs typeface="Roboto" pitchFamily="34" charset="-120"/>
              </a:rPr>
              <a:t>.</a:t>
            </a:r>
            <a:endParaRPr lang="en-US" sz="1200" dirty="0"/>
          </a:p>
          <a:p>
            <a:endParaRPr lang="en-US" dirty="0"/>
          </a:p>
          <a:p>
            <a:r>
              <a:rPr lang="en-US" dirty="0"/>
              <a:t>CONCEITO DO MANUAL DE LAYOUT</a:t>
            </a:r>
          </a:p>
          <a:p>
            <a:r>
              <a:rPr lang="pt-BR" sz="1200" b="0" i="0" kern="1200" dirty="0">
                <a:solidFill>
                  <a:schemeClr val="tx1"/>
                </a:solidFill>
                <a:effectLst/>
                <a:latin typeface="+mn-lt"/>
                <a:ea typeface="+mn-ea"/>
                <a:cs typeface="+mn-cs"/>
              </a:rPr>
              <a:t>Registra os lançamentos de crédito tributários, as inscrições em dívida ativa e os cadastros relacionados da Unidade Gestora, todos ocorridos em um determinado ano/mês.</a:t>
            </a:r>
          </a:p>
          <a:p>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Mesmo se não existir lançamentos tributários ou qualquer outro dado para ser enviado no ano/mês, este pacote deve ser enviado com o conteúdo vazio.</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C3939"/>
                </a:solidFill>
                <a:latin typeface="Roboto" pitchFamily="34" charset="0"/>
                <a:ea typeface="Roboto" pitchFamily="34" charset="-122"/>
                <a:cs typeface="Roboto" pitchFamily="34" charset="-120"/>
              </a:rPr>
              <a:t>O layout do </a:t>
            </a:r>
            <a:r>
              <a:rPr lang="en-US" sz="1200" dirty="0" err="1">
                <a:solidFill>
                  <a:srgbClr val="3C3939"/>
                </a:solidFill>
                <a:latin typeface="Roboto" pitchFamily="34" charset="0"/>
                <a:ea typeface="Roboto" pitchFamily="34" charset="-122"/>
                <a:cs typeface="Roboto" pitchFamily="34" charset="-120"/>
              </a:rPr>
              <a:t>módulo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Tributário</a:t>
            </a:r>
            <a:r>
              <a:rPr lang="en-US" sz="1200" dirty="0">
                <a:solidFill>
                  <a:srgbClr val="3C3939"/>
                </a:solidFill>
                <a:latin typeface="Roboto" pitchFamily="34" charset="0"/>
                <a:ea typeface="Roboto" pitchFamily="34" charset="-122"/>
                <a:cs typeface="Roboto" pitchFamily="34" charset="-120"/>
              </a:rPr>
              <a:t> para 2026 </a:t>
            </a:r>
            <a:r>
              <a:rPr lang="en-US" sz="1200" dirty="0" err="1">
                <a:solidFill>
                  <a:srgbClr val="3C3939"/>
                </a:solidFill>
                <a:latin typeface="Roboto" pitchFamily="34" charset="0"/>
                <a:ea typeface="Roboto" pitchFamily="34" charset="-122"/>
                <a:cs typeface="Roboto" pitchFamily="34" charset="-120"/>
              </a:rPr>
              <a:t>apresenta</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mudanças</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estruturais</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significativas</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visando</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ampliar</a:t>
            </a:r>
            <a:r>
              <a:rPr lang="en-US" sz="1200" dirty="0">
                <a:solidFill>
                  <a:srgbClr val="3C3939"/>
                </a:solidFill>
                <a:latin typeface="Roboto" pitchFamily="34" charset="0"/>
                <a:ea typeface="Roboto" pitchFamily="34" charset="-122"/>
                <a:cs typeface="Roboto" pitchFamily="34" charset="-120"/>
              </a:rPr>
              <a:t> a </a:t>
            </a:r>
            <a:r>
              <a:rPr lang="en-US" sz="1200" dirty="0" err="1">
                <a:solidFill>
                  <a:srgbClr val="3C3939"/>
                </a:solidFill>
                <a:latin typeface="Roboto" pitchFamily="34" charset="0"/>
                <a:ea typeface="Roboto" pitchFamily="34" charset="-122"/>
                <a:cs typeface="Roboto" pitchFamily="34" charset="-120"/>
              </a:rPr>
              <a:t>rastreabilidade</a:t>
            </a:r>
            <a:r>
              <a:rPr lang="en-US" sz="1200" dirty="0">
                <a:solidFill>
                  <a:srgbClr val="3C3939"/>
                </a:solidFill>
                <a:latin typeface="Roboto" pitchFamily="34" charset="0"/>
                <a:ea typeface="Roboto" pitchFamily="34" charset="-122"/>
                <a:cs typeface="Roboto" pitchFamily="34" charset="-120"/>
              </a:rPr>
              <a:t> e </a:t>
            </a:r>
            <a:r>
              <a:rPr lang="en-US" sz="1200" dirty="0" err="1">
                <a:solidFill>
                  <a:srgbClr val="3C3939"/>
                </a:solidFill>
                <a:latin typeface="Roboto" pitchFamily="34" charset="0"/>
                <a:ea typeface="Roboto" pitchFamily="34" charset="-122"/>
                <a:cs typeface="Roboto" pitchFamily="34" charset="-120"/>
              </a:rPr>
              <a:t>garantir</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maior</a:t>
            </a:r>
            <a:r>
              <a:rPr lang="en-US" sz="1200" dirty="0">
                <a:solidFill>
                  <a:srgbClr val="3C3939"/>
                </a:solidFill>
                <a:latin typeface="Roboto" pitchFamily="34" charset="0"/>
                <a:ea typeface="Roboto" pitchFamily="34" charset="-122"/>
                <a:cs typeface="Roboto" pitchFamily="34" charset="-120"/>
              </a:rPr>
              <a:t> </a:t>
            </a:r>
            <a:r>
              <a:rPr lang="en-US" sz="1200" dirty="0" err="1">
                <a:solidFill>
                  <a:srgbClr val="3C3939"/>
                </a:solidFill>
                <a:latin typeface="Roboto" pitchFamily="34" charset="0"/>
                <a:ea typeface="Roboto" pitchFamily="34" charset="-122"/>
                <a:cs typeface="Roboto" pitchFamily="34" charset="-120"/>
              </a:rPr>
              <a:t>integridade</a:t>
            </a:r>
            <a:r>
              <a:rPr lang="en-US" sz="1200" dirty="0">
                <a:solidFill>
                  <a:srgbClr val="3C3939"/>
                </a:solidFill>
                <a:latin typeface="Roboto" pitchFamily="34" charset="0"/>
                <a:ea typeface="Roboto" pitchFamily="34" charset="-122"/>
                <a:cs typeface="Roboto" pitchFamily="34" charset="-120"/>
              </a:rPr>
              <a:t> dos dados </a:t>
            </a:r>
            <a:r>
              <a:rPr lang="en-US" sz="1200" dirty="0" err="1">
                <a:solidFill>
                  <a:srgbClr val="3C3939"/>
                </a:solidFill>
                <a:latin typeface="Roboto" pitchFamily="34" charset="0"/>
                <a:ea typeface="Roboto" pitchFamily="34" charset="-122"/>
                <a:cs typeface="Roboto" pitchFamily="34" charset="-120"/>
              </a:rPr>
              <a:t>fiscalizados</a:t>
            </a:r>
            <a:r>
              <a:rPr lang="en-US" sz="1200" dirty="0">
                <a:solidFill>
                  <a:srgbClr val="3C3939"/>
                </a:solidFill>
                <a:latin typeface="Roboto" pitchFamily="34" charset="0"/>
                <a:ea typeface="Roboto" pitchFamily="34" charset="-122"/>
                <a:cs typeface="Roboto" pitchFamily="34" charset="-120"/>
              </a:rPr>
              <a: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050C-68B1-8592-78D3-623DA3320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AD950-035A-0084-B03C-C0F626623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BD08B-ACED-06DA-C0E8-7EDA21E3EF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EA12E2-45C3-DE3F-B836-25A49B520B7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88328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10"/>
          </p:nvPr>
        </p:nvSpPr>
        <p:spPr/>
        <p:txBody>
          <a:bodyPr rtlCol="0"/>
          <a:lstStyle/>
          <a:p>
            <a:pPr rtl="0"/>
            <a:fld id="{8530193B-564F-4854-8A52-728F3FB19C85}" type="slidenum">
              <a:rPr lang="pt-BR" smtClean="0"/>
              <a:t>40</a:t>
            </a:fld>
            <a:endParaRPr lang="pt-BR"/>
          </a:p>
        </p:txBody>
      </p:sp>
    </p:spTree>
    <p:extLst>
      <p:ext uri="{BB962C8B-B14F-4D97-AF65-F5344CB8AC3E}">
        <p14:creationId xmlns:p14="http://schemas.microsoft.com/office/powerpoint/2010/main" val="3229193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0CCD1-05B3-F560-35D6-84DD5F565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BA14B-33F3-1C39-E50C-FAE6BFA4C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F1EDD-0C52-C872-4251-AE05847659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57B8D-4917-7695-FECF-47F39A484D4D}"/>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80054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09F0-F0F1-4EAB-9EF3-64572CB03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B01A1-164D-F412-6F0D-D9E23A6CA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B3943-5877-73D1-1665-CCFDB0103E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70AAF9-2D9A-CCA4-82B9-BB589D2EDE89}"/>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28154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2F08-0A15-2181-95C5-32FD40672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DA692-22F0-7B6F-C7F4-0E337774A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ABAFD-B595-9050-5D35-48DD0D69DE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0C680D-2781-C236-C540-E78B6F9E30BB}"/>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638092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70317-5732-66A9-E262-080090B83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5C76F-EC08-AC10-EB11-11E658724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3B890-146C-5E4A-EBD1-053065B55D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A35600-CBF1-0EE3-1E5C-4E93C46FA7BB}"/>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12593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50C9-D969-35AA-8364-8FAA6607B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9371B-652F-A827-12D0-00D3DCA08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A6F93-FDFC-6240-41AA-7977BBEDE8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01D7BC-063C-C210-2C39-082BF2F6BA05}"/>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140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43"/>
            <a:ext cx="9144000" cy="2386495"/>
          </a:xfrm>
        </p:spPr>
        <p:txBody>
          <a:bodyPr anchor="b"/>
          <a:lstStyle>
            <a:lvl1pPr algn="ctr">
              <a:defRPr sz="600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524000" y="3600371"/>
            <a:ext cx="9144000" cy="165499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26B566-C0D6-4B3D-93C8-DDC15F0AC65A}" type="datetimeFigureOut">
              <a:rPr lang="pt-BR" smtClean="0"/>
              <a:t>07/11/2025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293296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6B566-C0D6-4B3D-93C8-DDC15F0AC65A}" type="datetimeFigureOut">
              <a:rPr lang="pt-BR" smtClean="0"/>
              <a:t>07/11/2025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1590477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4956"/>
            <a:ext cx="2628900" cy="58091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4956"/>
            <a:ext cx="7734300" cy="58091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6B566-C0D6-4B3D-93C8-DDC15F0AC65A}" type="datetimeFigureOut">
              <a:rPr lang="pt-BR" smtClean="0"/>
              <a:t>07/11/2025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139111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7F0F9B-AB13-29C0-37F7-0A80D8459B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780C7AD-6E14-D547-8954-DFAB53A1DA35}"/>
              </a:ext>
            </a:extLst>
          </p:cNvPr>
          <p:cNvSpPr>
            <a:spLocks noGrp="1"/>
          </p:cNvSpPr>
          <p:nvPr>
            <p:ph type="dt" sz="half" idx="10"/>
          </p:nvPr>
        </p:nvSpPr>
        <p:spPr/>
        <p:txBody>
          <a:bodyPr/>
          <a:lstStyle/>
          <a:p>
            <a:fld id="{6526B566-C0D6-4B3D-93C8-DDC15F0AC65A}" type="datetimeFigureOut">
              <a:rPr lang="pt-BR" smtClean="0"/>
              <a:t>07/11/2025</a:t>
            </a:fld>
            <a:endParaRPr lang="pt-BR"/>
          </a:p>
        </p:txBody>
      </p:sp>
      <p:sp>
        <p:nvSpPr>
          <p:cNvPr id="4" name="Espaço Reservado para Rodapé 3">
            <a:extLst>
              <a:ext uri="{FF2B5EF4-FFF2-40B4-BE49-F238E27FC236}">
                <a16:creationId xmlns:a16="http://schemas.microsoft.com/office/drawing/2014/main" id="{2430C39D-3EA5-31EC-A5CA-1A271363166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F546A36-6162-BB22-E1EF-6ADEA185D9F8}"/>
              </a:ext>
            </a:extLst>
          </p:cNvPr>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3618020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brigado">
    <p:bg>
      <p:bgPr>
        <a:solidFill>
          <a:schemeClr val="bg1">
            <a:lumMod val="95000"/>
          </a:schemeClr>
        </a:solidFill>
        <a:effectLst/>
      </p:bgPr>
    </p:bg>
    <p:spTree>
      <p:nvGrpSpPr>
        <p:cNvPr id="1" name=""/>
        <p:cNvGrpSpPr/>
        <p:nvPr/>
      </p:nvGrpSpPr>
      <p:grpSpPr>
        <a:xfrm>
          <a:off x="0" y="0"/>
          <a:ext cx="0" cy="0"/>
          <a:chOff x="0" y="0"/>
          <a:chExt cx="0" cy="0"/>
        </a:xfrm>
      </p:grpSpPr>
      <p:sp>
        <p:nvSpPr>
          <p:cNvPr id="41" name="Espaço Reservado para Imagem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1" y="0"/>
            <a:ext cx="9780102" cy="6800875"/>
          </a:xfrm>
          <a:solidFill>
            <a:schemeClr val="bg1">
              <a:lumMod val="85000"/>
            </a:schemeClr>
          </a:solidFill>
        </p:spPr>
        <p:txBody>
          <a:bodyPr tIns="0" rtlCol="0" anchor="ctr"/>
          <a:lstStyle>
            <a:lvl1pPr marL="0" indent="0" algn="ctr">
              <a:buNone/>
              <a:defRPr sz="1199" i="1">
                <a:latin typeface="Times New Roman" panose="02020603050405020304" pitchFamily="18" charset="0"/>
                <a:cs typeface="Times New Roman" panose="02020603050405020304" pitchFamily="18" charset="0"/>
              </a:defRPr>
            </a:lvl1pPr>
          </a:lstStyle>
          <a:p>
            <a:pPr rtl="0"/>
            <a:r>
              <a:rPr lang="pt-BR" noProof="1"/>
              <a:t>Insira ou Arraste e Solte sua Foto Aqui</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590925" y="4148553"/>
            <a:ext cx="3733800" cy="1013215"/>
          </a:xfrm>
          <a:solidFill>
            <a:schemeClr val="bg1"/>
          </a:solidFill>
        </p:spPr>
        <p:txBody>
          <a:bodyPr vert="horz" lIns="180000" tIns="180000" rIns="252000" bIns="180000" rtlCol="0" anchor="t">
            <a:noAutofit/>
          </a:bodyPr>
          <a:lstStyle>
            <a:lvl1pPr algn="r">
              <a:defRPr lang="en-ZA" sz="4800" b="1" spc="-300" baseline="0" dirty="0">
                <a:solidFill>
                  <a:schemeClr val="tx1">
                    <a:lumMod val="75000"/>
                    <a:lumOff val="25000"/>
                  </a:schemeClr>
                </a:solidFill>
              </a:defRPr>
            </a:lvl1pPr>
          </a:lstStyle>
          <a:p>
            <a:pPr lvl="0" algn="r" rtl="0"/>
            <a:r>
              <a:rPr lang="pt-BR" noProof="1"/>
              <a:t>Obrigado (a)!</a:t>
            </a:r>
          </a:p>
        </p:txBody>
      </p:sp>
      <p:sp>
        <p:nvSpPr>
          <p:cNvPr id="9" name="Espaço Reservado para Texto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5873"/>
            <a:ext cx="2910342" cy="316653"/>
          </a:xfrm>
          <a:solidFill>
            <a:schemeClr val="tx1">
              <a:lumMod val="75000"/>
              <a:lumOff val="25000"/>
            </a:schemeClr>
          </a:solidFill>
        </p:spPr>
        <p:txBody>
          <a:bodyPr rIns="72000" rtlCol="0" anchor="ctr">
            <a:noAutofit/>
          </a:bodyPr>
          <a:lstStyle>
            <a:lvl1pPr marL="0" indent="0" algn="r">
              <a:buNone/>
              <a:defRPr sz="1800">
                <a:solidFill>
                  <a:schemeClr val="bg1"/>
                </a:solidFill>
              </a:defRPr>
            </a:lvl1pPr>
            <a:lvl2pPr marL="266567" indent="0">
              <a:buNone/>
              <a:defRPr/>
            </a:lvl2pPr>
            <a:lvl3pPr marL="542654" indent="0">
              <a:buNone/>
              <a:defRPr/>
            </a:lvl3pPr>
            <a:lvl4pPr marL="809220" indent="0">
              <a:buNone/>
              <a:defRPr/>
            </a:lvl4pPr>
            <a:lvl5pPr marL="1075787" indent="0">
              <a:buNone/>
              <a:defRPr/>
            </a:lvl5pPr>
          </a:lstStyle>
          <a:p>
            <a:pPr lvl="0" rtl="0"/>
            <a:r>
              <a:rPr lang="pt-BR" noProof="1"/>
              <a:t>Nome completo</a:t>
            </a:r>
          </a:p>
        </p:txBody>
      </p:sp>
      <p:sp>
        <p:nvSpPr>
          <p:cNvPr id="10" name="Espaço Reservado para Texto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4728"/>
            <a:ext cx="2910342" cy="316653"/>
          </a:xfrm>
          <a:solidFill>
            <a:schemeClr val="tx1">
              <a:lumMod val="75000"/>
              <a:lumOff val="25000"/>
            </a:schemeClr>
          </a:solidFill>
        </p:spPr>
        <p:txBody>
          <a:bodyPr rIns="72000" rtlCol="0" anchor="ctr">
            <a:noAutofit/>
          </a:bodyPr>
          <a:lstStyle>
            <a:lvl1pPr marL="0" indent="0" algn="r">
              <a:buNone/>
              <a:defRPr sz="1800">
                <a:solidFill>
                  <a:schemeClr val="bg1"/>
                </a:solidFill>
              </a:defRPr>
            </a:lvl1pPr>
            <a:lvl2pPr marL="266567" indent="0">
              <a:buNone/>
              <a:defRPr/>
            </a:lvl2pPr>
            <a:lvl3pPr marL="542654" indent="0">
              <a:buNone/>
              <a:defRPr/>
            </a:lvl3pPr>
            <a:lvl4pPr marL="809220" indent="0">
              <a:buNone/>
              <a:defRPr/>
            </a:lvl4pPr>
            <a:lvl5pPr marL="1075787" indent="0">
              <a:buNone/>
              <a:defRPr/>
            </a:lvl5pPr>
          </a:lstStyle>
          <a:p>
            <a:pPr lvl="0" rtl="0"/>
            <a:r>
              <a:rPr lang="pt-BR" noProof="1"/>
              <a:t>Número do telefone</a:t>
            </a:r>
          </a:p>
        </p:txBody>
      </p:sp>
      <p:sp>
        <p:nvSpPr>
          <p:cNvPr id="11" name="Espaço Reservado para Texto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3584"/>
            <a:ext cx="2910342" cy="316653"/>
          </a:xfrm>
          <a:solidFill>
            <a:schemeClr val="tx1">
              <a:lumMod val="75000"/>
              <a:lumOff val="25000"/>
            </a:schemeClr>
          </a:solidFill>
        </p:spPr>
        <p:txBody>
          <a:bodyPr rIns="72000" rtlCol="0" anchor="ctr">
            <a:noAutofit/>
          </a:bodyPr>
          <a:lstStyle>
            <a:lvl1pPr marL="0" indent="0" algn="r">
              <a:buNone/>
              <a:defRPr sz="1800">
                <a:solidFill>
                  <a:schemeClr val="bg1"/>
                </a:solidFill>
              </a:defRPr>
            </a:lvl1pPr>
            <a:lvl2pPr marL="266567" indent="0">
              <a:buNone/>
              <a:defRPr/>
            </a:lvl2pPr>
            <a:lvl3pPr marL="542654" indent="0">
              <a:buNone/>
              <a:defRPr/>
            </a:lvl3pPr>
            <a:lvl4pPr marL="809220" indent="0">
              <a:buNone/>
              <a:defRPr/>
            </a:lvl4pPr>
            <a:lvl5pPr marL="1075787" indent="0">
              <a:buNone/>
              <a:defRPr/>
            </a:lvl5pPr>
          </a:lstStyle>
          <a:p>
            <a:pPr lvl="0" rtl="0"/>
            <a:r>
              <a:rPr lang="pt-BR" noProof="1"/>
              <a:t>Contato por Email ou Mídia Social</a:t>
            </a:r>
          </a:p>
        </p:txBody>
      </p:sp>
      <p:sp>
        <p:nvSpPr>
          <p:cNvPr id="12" name="Espaço Reservado para Texto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2439"/>
            <a:ext cx="2910342" cy="316653"/>
          </a:xfrm>
          <a:solidFill>
            <a:schemeClr val="tx1">
              <a:lumMod val="75000"/>
              <a:lumOff val="25000"/>
            </a:schemeClr>
          </a:solidFill>
        </p:spPr>
        <p:txBody>
          <a:bodyPr rIns="72000" rtlCol="0" anchor="ctr">
            <a:noAutofit/>
          </a:bodyPr>
          <a:lstStyle>
            <a:lvl1pPr marL="0" indent="0" algn="r">
              <a:buNone/>
              <a:defRPr sz="2000">
                <a:solidFill>
                  <a:schemeClr val="bg1"/>
                </a:solidFill>
              </a:defRPr>
            </a:lvl1pPr>
            <a:lvl2pPr marL="266567" indent="0">
              <a:buNone/>
              <a:defRPr/>
            </a:lvl2pPr>
            <a:lvl3pPr marL="542654" indent="0">
              <a:buNone/>
              <a:defRPr/>
            </a:lvl3pPr>
            <a:lvl4pPr marL="809220" indent="0">
              <a:buNone/>
              <a:defRPr/>
            </a:lvl4pPr>
            <a:lvl5pPr marL="1075787" indent="0">
              <a:buNone/>
              <a:defRPr/>
            </a:lvl5pPr>
          </a:lstStyle>
          <a:p>
            <a:pPr lvl="0" rtl="0"/>
            <a:r>
              <a:rPr lang="pt-BR" noProof="1"/>
              <a:t>Site da empresa</a:t>
            </a:r>
          </a:p>
        </p:txBody>
      </p:sp>
      <p:sp>
        <p:nvSpPr>
          <p:cNvPr id="15" name="Retângulo 14">
            <a:extLst>
              <a:ext uri="{FF2B5EF4-FFF2-40B4-BE49-F238E27FC236}">
                <a16:creationId xmlns:a16="http://schemas.microsoft.com/office/drawing/2014/main" id="{9504A767-1C0B-484E-BF7D-CD42D30A52EE}"/>
              </a:ext>
            </a:extLst>
          </p:cNvPr>
          <p:cNvSpPr/>
          <p:nvPr userDrawn="1"/>
        </p:nvSpPr>
        <p:spPr>
          <a:xfrm>
            <a:off x="11760000" y="6800201"/>
            <a:ext cx="432000" cy="54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799" noProof="1"/>
          </a:p>
        </p:txBody>
      </p:sp>
      <p:sp>
        <p:nvSpPr>
          <p:cNvPr id="14" name="Retângulo 13">
            <a:extLst>
              <a:ext uri="{FF2B5EF4-FFF2-40B4-BE49-F238E27FC236}">
                <a16:creationId xmlns:a16="http://schemas.microsoft.com/office/drawing/2014/main" id="{7A13D8A8-6C3D-4527-959D-41C3213F7F02}"/>
              </a:ext>
            </a:extLst>
          </p:cNvPr>
          <p:cNvSpPr/>
          <p:nvPr userDrawn="1"/>
        </p:nvSpPr>
        <p:spPr>
          <a:xfrm>
            <a:off x="0" y="6800201"/>
            <a:ext cx="9780104" cy="54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799" noProof="1"/>
          </a:p>
        </p:txBody>
      </p:sp>
      <p:sp>
        <p:nvSpPr>
          <p:cNvPr id="13" name="Retângulo 12">
            <a:extLst>
              <a:ext uri="{FF2B5EF4-FFF2-40B4-BE49-F238E27FC236}">
                <a16:creationId xmlns:a16="http://schemas.microsoft.com/office/drawing/2014/main" id="{EC0FBB1B-4F0E-4365-BF27-3150FC6C3B90}"/>
              </a:ext>
            </a:extLst>
          </p:cNvPr>
          <p:cNvSpPr/>
          <p:nvPr userDrawn="1"/>
        </p:nvSpPr>
        <p:spPr>
          <a:xfrm>
            <a:off x="9780104" y="6800201"/>
            <a:ext cx="1979897" cy="546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799" noProof="1"/>
          </a:p>
        </p:txBody>
      </p:sp>
      <p:sp>
        <p:nvSpPr>
          <p:cNvPr id="8" name="Retângulo 7">
            <a:extLst>
              <a:ext uri="{FF2B5EF4-FFF2-40B4-BE49-F238E27FC236}">
                <a16:creationId xmlns:a16="http://schemas.microsoft.com/office/drawing/2014/main" id="{51DD44D8-4A8F-4693-B90A-166855B29D25}"/>
              </a:ext>
            </a:extLst>
          </p:cNvPr>
          <p:cNvSpPr/>
          <p:nvPr userDrawn="1"/>
        </p:nvSpPr>
        <p:spPr>
          <a:xfrm>
            <a:off x="8458200" y="2684668"/>
            <a:ext cx="3733800" cy="114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799" noProof="1"/>
          </a:p>
        </p:txBody>
      </p:sp>
      <p:sp>
        <p:nvSpPr>
          <p:cNvPr id="5" name="Espaço Reservado para o Número do Slid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pt-BR" smtClean="0"/>
              <a:pPr rtl="0"/>
              <a:t>‹nº›</a:t>
            </a:fld>
            <a:endParaRPr lang="pt-BR" noProof="1"/>
          </a:p>
        </p:txBody>
      </p:sp>
    </p:spTree>
    <p:extLst>
      <p:ext uri="{BB962C8B-B14F-4D97-AF65-F5344CB8AC3E}">
        <p14:creationId xmlns:p14="http://schemas.microsoft.com/office/powerpoint/2010/main" val="397583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5" name="Imagem 4" descr="Padrão do plano de fundo">
            <a:extLst>
              <a:ext uri="{FF2B5EF4-FFF2-40B4-BE49-F238E27FC236}">
                <a16:creationId xmlns:a16="http://schemas.microsoft.com/office/drawing/2014/main" id="{8BE2DEEA-18EB-9BF9-48ED-1FC6D88EDA20}"/>
              </a:ext>
            </a:extLst>
          </p:cNvPr>
          <p:cNvPicPr>
            <a:picLocks noChangeAspect="1"/>
          </p:cNvPicPr>
          <p:nvPr userDrawn="1"/>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pic>
        <p:nvPicPr>
          <p:cNvPr id="6" name="Imagem 5">
            <a:extLst>
              <a:ext uri="{FF2B5EF4-FFF2-40B4-BE49-F238E27FC236}">
                <a16:creationId xmlns:a16="http://schemas.microsoft.com/office/drawing/2014/main" id="{47A3FD04-7AA1-E4A4-61D9-8075B2185FB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7" name="Imagem 6">
            <a:extLst>
              <a:ext uri="{FF2B5EF4-FFF2-40B4-BE49-F238E27FC236}">
                <a16:creationId xmlns:a16="http://schemas.microsoft.com/office/drawing/2014/main" id="{96DD2287-E8CB-944B-E15A-FE2BBC082F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1703537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4825"/>
          </a:xfrm>
          <a:prstGeom prst="rect">
            <a:avLst/>
          </a:prstGeom>
          <a:solidFill>
            <a:srgbClr val="ECECF3"/>
          </a:solidFill>
          <a:ln/>
        </p:spPr>
      </p:sp>
      <p:sp>
        <p:nvSpPr>
          <p:cNvPr id="3" name="Shape 1"/>
          <p:cNvSpPr/>
          <p:nvPr/>
        </p:nvSpPr>
        <p:spPr>
          <a:xfrm>
            <a:off x="0" y="0"/>
            <a:ext cx="12192000" cy="6854825"/>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4960"/>
            <a:ext cx="1435504" cy="342741"/>
          </a:xfrm>
          <a:prstGeom prst="rect">
            <a:avLst/>
          </a:prstGeom>
        </p:spPr>
      </p:pic>
    </p:spTree>
    <p:extLst>
      <p:ext uri="{BB962C8B-B14F-4D97-AF65-F5344CB8AC3E}">
        <p14:creationId xmlns:p14="http://schemas.microsoft.com/office/powerpoint/2010/main" val="2403290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4825"/>
          </a:xfrm>
          <a:prstGeom prst="rect">
            <a:avLst/>
          </a:prstGeom>
          <a:solidFill>
            <a:srgbClr val="ECECF3"/>
          </a:solidFill>
          <a:ln/>
        </p:spPr>
      </p:sp>
      <p:sp>
        <p:nvSpPr>
          <p:cNvPr id="3" name="Shape 1"/>
          <p:cNvSpPr/>
          <p:nvPr/>
        </p:nvSpPr>
        <p:spPr>
          <a:xfrm>
            <a:off x="0" y="0"/>
            <a:ext cx="12192000" cy="6854825"/>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4960"/>
            <a:ext cx="1435504" cy="342741"/>
          </a:xfrm>
          <a:prstGeom prst="rect">
            <a:avLst/>
          </a:prstGeom>
        </p:spPr>
      </p:pic>
    </p:spTree>
    <p:extLst>
      <p:ext uri="{BB962C8B-B14F-4D97-AF65-F5344CB8AC3E}">
        <p14:creationId xmlns:p14="http://schemas.microsoft.com/office/powerpoint/2010/main" val="29368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6B566-C0D6-4B3D-93C8-DDC15F0AC65A}" type="datetimeFigureOut">
              <a:rPr lang="pt-BR" smtClean="0"/>
              <a:t>07/11/2025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415929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8947"/>
            <a:ext cx="10515600" cy="2851416"/>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7339"/>
            <a:ext cx="10515600" cy="149949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26B566-C0D6-4B3D-93C8-DDC15F0AC65A}" type="datetimeFigureOut">
              <a:rPr lang="pt-BR" smtClean="0"/>
              <a:t>07/11/2025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158003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780"/>
            <a:ext cx="5181600" cy="4349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4780"/>
            <a:ext cx="5181600" cy="4349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26B566-C0D6-4B3D-93C8-DDC15F0AC65A}" type="datetimeFigureOut">
              <a:rPr lang="pt-BR" smtClean="0"/>
              <a:t>07/11/2025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33588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4957"/>
            <a:ext cx="10515600" cy="1324949"/>
          </a:xfrm>
        </p:spPr>
        <p:txBody>
          <a:bodyPr/>
          <a:lstStyle/>
          <a:p>
            <a:r>
              <a:rPr lang="en-US"/>
              <a:t>Click to edit Master title style</a:t>
            </a:r>
          </a:p>
        </p:txBody>
      </p:sp>
      <p:sp>
        <p:nvSpPr>
          <p:cNvPr id="3" name="Text Placeholder 2"/>
          <p:cNvSpPr>
            <a:spLocks noGrp="1"/>
          </p:cNvSpPr>
          <p:nvPr>
            <p:ph type="body" idx="1"/>
          </p:nvPr>
        </p:nvSpPr>
        <p:spPr>
          <a:xfrm>
            <a:off x="839789" y="1680384"/>
            <a:ext cx="5157787" cy="8235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3915"/>
            <a:ext cx="5157787" cy="3682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384"/>
            <a:ext cx="5183188" cy="8235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3915"/>
            <a:ext cx="5183188" cy="3682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26B566-C0D6-4B3D-93C8-DDC15F0AC65A}" type="datetimeFigureOut">
              <a:rPr lang="pt-BR" smtClean="0"/>
              <a:t>07/11/2025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96496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26B566-C0D6-4B3D-93C8-DDC15F0AC65A}" type="datetimeFigureOut">
              <a:rPr lang="pt-BR" smtClean="0"/>
              <a:t>07/11/2025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332170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6B566-C0D6-4B3D-93C8-DDC15F0AC65A}" type="datetimeFigureOut">
              <a:rPr lang="pt-BR" smtClean="0"/>
              <a:t>07/11/2025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188493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9" y="456988"/>
            <a:ext cx="3932237" cy="1599459"/>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6968"/>
            <a:ext cx="6172200" cy="4871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6448"/>
            <a:ext cx="3932237" cy="38098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6B566-C0D6-4B3D-93C8-DDC15F0AC65A}" type="datetimeFigureOut">
              <a:rPr lang="pt-BR" smtClean="0"/>
              <a:t>07/11/2025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207868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9" y="456988"/>
            <a:ext cx="3932237" cy="1599459"/>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6968"/>
            <a:ext cx="6172200" cy="487136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056448"/>
            <a:ext cx="3932237" cy="38098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26B566-C0D6-4B3D-93C8-DDC15F0AC65A}" type="datetimeFigureOut">
              <a:rPr lang="pt-BR" smtClean="0"/>
              <a:t>07/11/2025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120F3E7-5514-470A-8C30-F02FEEED1A2D}" type="slidenum">
              <a:rPr lang="pt-BR" smtClean="0"/>
              <a:t>‹nº›</a:t>
            </a:fld>
            <a:endParaRPr lang="pt-BR"/>
          </a:p>
        </p:txBody>
      </p:sp>
    </p:spTree>
    <p:extLst>
      <p:ext uri="{BB962C8B-B14F-4D97-AF65-F5344CB8AC3E}">
        <p14:creationId xmlns:p14="http://schemas.microsoft.com/office/powerpoint/2010/main" val="123762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4957"/>
            <a:ext cx="10515600" cy="1324949"/>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4780"/>
            <a:ext cx="10515600" cy="434932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3408"/>
            <a:ext cx="2743200" cy="364956"/>
          </a:xfrm>
          <a:prstGeom prst="rect">
            <a:avLst/>
          </a:prstGeom>
        </p:spPr>
        <p:txBody>
          <a:bodyPr vert="horz" lIns="91440" tIns="45720" rIns="91440" bIns="45720" rtlCol="0" anchor="ctr"/>
          <a:lstStyle>
            <a:lvl1pPr algn="l">
              <a:defRPr sz="1200">
                <a:solidFill>
                  <a:schemeClr val="tx1">
                    <a:tint val="75000"/>
                  </a:schemeClr>
                </a:solidFill>
              </a:defRPr>
            </a:lvl1pPr>
          </a:lstStyle>
          <a:p>
            <a:fld id="{6526B566-C0D6-4B3D-93C8-DDC15F0AC65A}" type="datetimeFigureOut">
              <a:rPr lang="pt-BR" smtClean="0"/>
              <a:t>07/11/2025</a:t>
            </a:fld>
            <a:endParaRPr lang="pt-BR"/>
          </a:p>
        </p:txBody>
      </p:sp>
      <p:sp>
        <p:nvSpPr>
          <p:cNvPr id="5" name="Footer Placeholder 4"/>
          <p:cNvSpPr>
            <a:spLocks noGrp="1"/>
          </p:cNvSpPr>
          <p:nvPr>
            <p:ph type="ftr" sz="quarter" idx="3"/>
          </p:nvPr>
        </p:nvSpPr>
        <p:spPr>
          <a:xfrm>
            <a:off x="4038600" y="6353408"/>
            <a:ext cx="4114800" cy="36495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3408"/>
            <a:ext cx="2743200" cy="364956"/>
          </a:xfrm>
          <a:prstGeom prst="rect">
            <a:avLst/>
          </a:prstGeom>
        </p:spPr>
        <p:txBody>
          <a:bodyPr vert="horz" lIns="91440" tIns="45720" rIns="91440" bIns="45720" rtlCol="0" anchor="ctr"/>
          <a:lstStyle>
            <a:lvl1pPr algn="r">
              <a:defRPr sz="1200">
                <a:solidFill>
                  <a:schemeClr val="tx1">
                    <a:tint val="75000"/>
                  </a:schemeClr>
                </a:solidFill>
              </a:defRPr>
            </a:lvl1pPr>
          </a:lstStyle>
          <a:p>
            <a:fld id="{3120F3E7-5514-470A-8C30-F02FEEED1A2D}" type="slidenum">
              <a:rPr lang="pt-BR" smtClean="0"/>
              <a:t>‹nº›</a:t>
            </a:fld>
            <a:endParaRPr lang="pt-BR"/>
          </a:p>
        </p:txBody>
      </p:sp>
    </p:spTree>
    <p:extLst>
      <p:ext uri="{BB962C8B-B14F-4D97-AF65-F5344CB8AC3E}">
        <p14:creationId xmlns:p14="http://schemas.microsoft.com/office/powerpoint/2010/main" val="11140156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3" r:id="rId12"/>
    <p:sldLayoutId id="2147483691" r:id="rId13"/>
    <p:sldLayoutId id="2147483694" r:id="rId14"/>
    <p:sldLayoutId id="2147483695" r:id="rId15"/>
    <p:sldLayoutId id="2147483696" r:id="rId16"/>
  </p:sldLayoutIdLst>
  <p:txStyles>
    <p:titleStyle>
      <a:lvl1pPr algn="l" defTabSz="914400" rtl="0" eaLnBrk="1" latinLnBrk="0" hangingPunct="1">
        <a:lnSpc>
          <a:spcPct val="90000"/>
        </a:lnSpc>
        <a:spcBef>
          <a:spcPct val="0"/>
        </a:spcBef>
        <a:buNone/>
        <a:defRPr sz="4400" kern="12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hyperlink" Target="mailto:dlc.duvidas@tcesc.tc.br"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hemeOverride" Target="../theme/themeOverride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hemeOverride" Target="../theme/themeOverride5.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 y="0"/>
            <a:ext cx="12186356" cy="6854825"/>
          </a:xfrm>
          <a:prstGeom prst="rect">
            <a:avLst/>
          </a:prstGeom>
        </p:spPr>
      </p:pic>
      <p:sp>
        <p:nvSpPr>
          <p:cNvPr id="11" name="Título 10"/>
          <p:cNvSpPr>
            <a:spLocks noGrp="1"/>
          </p:cNvSpPr>
          <p:nvPr>
            <p:ph type="ctrTitle"/>
          </p:nvPr>
        </p:nvSpPr>
        <p:spPr>
          <a:xfrm>
            <a:off x="692745" y="3506047"/>
            <a:ext cx="10730204" cy="570287"/>
          </a:xfrm>
        </p:spPr>
        <p:txBody>
          <a:bodyPr>
            <a:noAutofit/>
          </a:bodyPr>
          <a:lstStyle/>
          <a:p>
            <a:r>
              <a:rPr lang="pt-BR" sz="3600" b="1" noProof="0" dirty="0">
                <a:solidFill>
                  <a:schemeClr val="bg1"/>
                </a:solidFill>
              </a:rPr>
              <a:t>Módulo de Atos Jurídicos</a:t>
            </a:r>
          </a:p>
        </p:txBody>
      </p:sp>
      <p:sp>
        <p:nvSpPr>
          <p:cNvPr id="5" name="Subtítulo 2">
            <a:extLst>
              <a:ext uri="{FF2B5EF4-FFF2-40B4-BE49-F238E27FC236}">
                <a16:creationId xmlns:a16="http://schemas.microsoft.com/office/drawing/2014/main" id="{11944B0E-8701-DE0A-911B-A149C33FE33F}"/>
              </a:ext>
            </a:extLst>
          </p:cNvPr>
          <p:cNvSpPr txBox="1">
            <a:spLocks/>
          </p:cNvSpPr>
          <p:nvPr/>
        </p:nvSpPr>
        <p:spPr>
          <a:xfrm>
            <a:off x="4508446" y="4260373"/>
            <a:ext cx="3677611" cy="1167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900" noProof="0" dirty="0">
                <a:solidFill>
                  <a:schemeClr val="bg1"/>
                </a:solidFill>
                <a:latin typeface="+mj-lt"/>
                <a:ea typeface="Manrope" pitchFamily="34" charset="-122"/>
                <a:cs typeface="Manrope" pitchFamily="34" charset="-120"/>
              </a:rPr>
              <a:t>Marcel Damato Belli</a:t>
            </a:r>
          </a:p>
          <a:p>
            <a:pPr marL="0" indent="0" algn="ctr">
              <a:buNone/>
            </a:pPr>
            <a:r>
              <a:rPr lang="pt-BR" sz="1900" noProof="0" dirty="0">
                <a:solidFill>
                  <a:schemeClr val="bg1"/>
                </a:solidFill>
                <a:latin typeface="+mj-lt"/>
                <a:ea typeface="Manrope" pitchFamily="34" charset="-122"/>
                <a:cs typeface="Manrope" pitchFamily="34" charset="-120"/>
              </a:rPr>
              <a:t>Sandro Daros de Luca</a:t>
            </a:r>
            <a:endParaRPr lang="pt-BR" sz="1900" noProof="0" dirty="0">
              <a:solidFill>
                <a:schemeClr val="bg1"/>
              </a:solidFill>
              <a:latin typeface="+mj-lt"/>
            </a:endParaRPr>
          </a:p>
        </p:txBody>
      </p:sp>
      <p:pic>
        <p:nvPicPr>
          <p:cNvPr id="3" name="Imagem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08125" y="5776626"/>
            <a:ext cx="1775751" cy="871406"/>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441" y="475137"/>
            <a:ext cx="6978812" cy="2573090"/>
          </a:xfrm>
          <a:prstGeom prst="rect">
            <a:avLst/>
          </a:prstGeom>
        </p:spPr>
      </p:pic>
    </p:spTree>
    <p:extLst>
      <p:ext uri="{BB962C8B-B14F-4D97-AF65-F5344CB8AC3E}">
        <p14:creationId xmlns:p14="http://schemas.microsoft.com/office/powerpoint/2010/main" val="2081453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0072" y="865472"/>
            <a:ext cx="8829157" cy="516691"/>
          </a:xfrm>
          <a:prstGeom prst="rect">
            <a:avLst/>
          </a:prstGeom>
          <a:noFill/>
          <a:ln/>
        </p:spPr>
        <p:txBody>
          <a:bodyPr wrap="square" lIns="0" tIns="0" rIns="0" bIns="0" rtlCol="0" anchor="t"/>
          <a:lstStyle/>
          <a:p>
            <a:pPr>
              <a:lnSpc>
                <a:spcPts val="4040"/>
              </a:lnSpc>
            </a:pPr>
            <a:r>
              <a:rPr lang="pt-BR" sz="3248" noProof="0" dirty="0">
                <a:solidFill>
                  <a:srgbClr val="1B1B27"/>
                </a:solidFill>
                <a:latin typeface="Raleway" pitchFamily="34" charset="0"/>
                <a:ea typeface="Raleway" pitchFamily="34" charset="-122"/>
                <a:cs typeface="Raleway" pitchFamily="34" charset="-120"/>
              </a:rPr>
              <a:t>Envio de contratos, aditivos e apostilas</a:t>
            </a:r>
            <a:endParaRPr lang="pt-BR" sz="3248" noProof="0" dirty="0"/>
          </a:p>
        </p:txBody>
      </p:sp>
      <p:sp>
        <p:nvSpPr>
          <p:cNvPr id="3" name="Text 1"/>
          <p:cNvSpPr/>
          <p:nvPr/>
        </p:nvSpPr>
        <p:spPr>
          <a:xfrm>
            <a:off x="610072" y="1712806"/>
            <a:ext cx="3438053" cy="233550"/>
          </a:xfrm>
          <a:prstGeom prst="rect">
            <a:avLst/>
          </a:prstGeom>
          <a:noFill/>
          <a:ln/>
        </p:spPr>
        <p:txBody>
          <a:bodyPr wrap="square" lIns="0" tIns="0" rIns="0" bIns="0" rtlCol="0" anchor="t"/>
          <a:lstStyle/>
          <a:p>
            <a:pPr>
              <a:lnSpc>
                <a:spcPts val="2082"/>
              </a:lnSpc>
            </a:pPr>
            <a:r>
              <a:rPr lang="pt-BR" sz="1900" noProof="0" dirty="0">
                <a:solidFill>
                  <a:srgbClr val="3C3939"/>
                </a:solidFill>
                <a:latin typeface="Roboto" pitchFamily="34" charset="0"/>
                <a:ea typeface="Roboto" pitchFamily="34" charset="-122"/>
                <a:cs typeface="Roboto" pitchFamily="34" charset="-120"/>
              </a:rPr>
              <a:t>Mesma sistemática vigente:</a:t>
            </a:r>
            <a:endParaRPr lang="pt-BR" sz="1900" noProof="0" dirty="0"/>
          </a:p>
        </p:txBody>
      </p:sp>
      <p:pic>
        <p:nvPicPr>
          <p:cNvPr id="4" name="Image 0" descr="preencoded.png"/>
          <p:cNvPicPr>
            <a:picLocks noChangeAspect="1"/>
          </p:cNvPicPr>
          <p:nvPr/>
        </p:nvPicPr>
        <p:blipFill>
          <a:blip r:embed="rId3"/>
          <a:stretch>
            <a:fillRect/>
          </a:stretch>
        </p:blipFill>
        <p:spPr>
          <a:xfrm>
            <a:off x="581496" y="2277000"/>
            <a:ext cx="5514504" cy="661285"/>
          </a:xfrm>
          <a:prstGeom prst="rect">
            <a:avLst/>
          </a:prstGeom>
        </p:spPr>
      </p:pic>
      <p:sp>
        <p:nvSpPr>
          <p:cNvPr id="5" name="Text 2"/>
          <p:cNvSpPr/>
          <p:nvPr/>
        </p:nvSpPr>
        <p:spPr>
          <a:xfrm>
            <a:off x="746817" y="3103605"/>
            <a:ext cx="2066662" cy="258345"/>
          </a:xfrm>
          <a:prstGeom prst="rect">
            <a:avLst/>
          </a:prstGeom>
          <a:noFill/>
          <a:ln/>
        </p:spPr>
        <p:txBody>
          <a:bodyPr wrap="square" lIns="0" tIns="0" rIns="0" bIns="0" rtlCol="0" anchor="t"/>
          <a:lstStyle/>
          <a:p>
            <a:pPr>
              <a:lnSpc>
                <a:spcPts val="1999"/>
              </a:lnSpc>
            </a:pPr>
            <a:r>
              <a:rPr lang="pt-BR" sz="1624" noProof="0" dirty="0">
                <a:solidFill>
                  <a:srgbClr val="3C3939"/>
                </a:solidFill>
                <a:latin typeface="Raleway" pitchFamily="34" charset="0"/>
                <a:ea typeface="Raleway" pitchFamily="34" charset="-122"/>
                <a:cs typeface="Raleway" pitchFamily="34" charset="-120"/>
              </a:rPr>
              <a:t>Prazo</a:t>
            </a:r>
            <a:endParaRPr lang="pt-BR" sz="1624" noProof="0" dirty="0"/>
          </a:p>
        </p:txBody>
      </p:sp>
      <p:sp>
        <p:nvSpPr>
          <p:cNvPr id="6" name="Text 3"/>
          <p:cNvSpPr/>
          <p:nvPr/>
        </p:nvSpPr>
        <p:spPr>
          <a:xfrm>
            <a:off x="746817" y="3361950"/>
            <a:ext cx="5183862" cy="264494"/>
          </a:xfrm>
          <a:prstGeom prst="rect">
            <a:avLst/>
          </a:prstGeom>
          <a:noFill/>
          <a:ln/>
        </p:spPr>
        <p:txBody>
          <a:bodyPr wrap="square" lIns="0" tIns="0" rIns="0" bIns="0" rtlCol="0" anchor="t"/>
          <a:lstStyle/>
          <a:p>
            <a:pPr>
              <a:lnSpc>
                <a:spcPts val="2082"/>
              </a:lnSpc>
            </a:pPr>
            <a:r>
              <a:rPr lang="pt-BR" sz="1291" dirty="0">
                <a:solidFill>
                  <a:srgbClr val="3C3939"/>
                </a:solidFill>
                <a:latin typeface="Roboto" pitchFamily="34" charset="0"/>
                <a:ea typeface="Roboto" pitchFamily="34" charset="-122"/>
                <a:cs typeface="Roboto" pitchFamily="34" charset="-120"/>
              </a:rPr>
              <a:t>Envio na data da última assinatura ou da publicação do extrato.</a:t>
            </a:r>
            <a:endParaRPr lang="pt-BR" sz="1291" noProof="0" dirty="0"/>
          </a:p>
        </p:txBody>
      </p:sp>
      <p:pic>
        <p:nvPicPr>
          <p:cNvPr id="7" name="Image 1" descr="preencoded.png"/>
          <p:cNvPicPr>
            <a:picLocks noChangeAspect="1"/>
          </p:cNvPicPr>
          <p:nvPr/>
        </p:nvPicPr>
        <p:blipFill>
          <a:blip r:embed="rId4"/>
          <a:stretch>
            <a:fillRect/>
          </a:stretch>
        </p:blipFill>
        <p:spPr>
          <a:xfrm>
            <a:off x="6096000" y="4114234"/>
            <a:ext cx="5514504" cy="661285"/>
          </a:xfrm>
          <a:prstGeom prst="rect">
            <a:avLst/>
          </a:prstGeom>
        </p:spPr>
      </p:pic>
      <p:sp>
        <p:nvSpPr>
          <p:cNvPr id="8" name="Text 4"/>
          <p:cNvSpPr/>
          <p:nvPr/>
        </p:nvSpPr>
        <p:spPr>
          <a:xfrm>
            <a:off x="6345351" y="4914444"/>
            <a:ext cx="2968404" cy="258345"/>
          </a:xfrm>
          <a:prstGeom prst="rect">
            <a:avLst/>
          </a:prstGeom>
          <a:noFill/>
          <a:ln/>
        </p:spPr>
        <p:txBody>
          <a:bodyPr wrap="square" lIns="0" tIns="0" rIns="0" bIns="0" rtlCol="0" anchor="t"/>
          <a:lstStyle/>
          <a:p>
            <a:pPr>
              <a:lnSpc>
                <a:spcPts val="1999"/>
              </a:lnSpc>
            </a:pPr>
            <a:r>
              <a:rPr lang="pt-BR" sz="1624" noProof="0" dirty="0">
                <a:solidFill>
                  <a:srgbClr val="3C3939"/>
                </a:solidFill>
                <a:latin typeface="Raleway" pitchFamily="34" charset="0"/>
                <a:ea typeface="Raleway" pitchFamily="34" charset="-122"/>
                <a:cs typeface="Raleway" pitchFamily="34" charset="-120"/>
              </a:rPr>
              <a:t>Campo “Item Contratado”</a:t>
            </a:r>
            <a:endParaRPr lang="pt-BR" sz="1624" noProof="0" dirty="0"/>
          </a:p>
        </p:txBody>
      </p:sp>
      <p:sp>
        <p:nvSpPr>
          <p:cNvPr id="9" name="Text 5"/>
          <p:cNvSpPr/>
          <p:nvPr/>
        </p:nvSpPr>
        <p:spPr>
          <a:xfrm>
            <a:off x="6345351" y="5167691"/>
            <a:ext cx="5183862" cy="264494"/>
          </a:xfrm>
          <a:prstGeom prst="rect">
            <a:avLst/>
          </a:prstGeom>
          <a:noFill/>
          <a:ln/>
        </p:spPr>
        <p:txBody>
          <a:bodyPr wrap="square" lIns="0" tIns="0" rIns="0" bIns="0" rtlCol="0" anchor="t"/>
          <a:lstStyle/>
          <a:p>
            <a:pPr>
              <a:lnSpc>
                <a:spcPts val="2082"/>
              </a:lnSpc>
            </a:pPr>
            <a:r>
              <a:rPr lang="pt-BR" sz="1291" dirty="0">
                <a:solidFill>
                  <a:srgbClr val="3C3939"/>
                </a:solidFill>
                <a:latin typeface="Roboto" pitchFamily="34" charset="0"/>
                <a:ea typeface="Roboto" pitchFamily="34" charset="-122"/>
                <a:cs typeface="Roboto" pitchFamily="34" charset="-120"/>
              </a:rPr>
              <a:t>Deve ser preenchido em todos os Contratos Superiores. </a:t>
            </a:r>
          </a:p>
          <a:p>
            <a:pPr>
              <a:lnSpc>
                <a:spcPts val="2082"/>
              </a:lnSpc>
            </a:pPr>
            <a:r>
              <a:rPr lang="pt-BR" sz="1291" dirty="0">
                <a:solidFill>
                  <a:srgbClr val="3C3939"/>
                </a:solidFill>
                <a:latin typeface="Roboto" pitchFamily="34" charset="0"/>
                <a:ea typeface="Roboto" pitchFamily="34" charset="-122"/>
                <a:cs typeface="Roboto" pitchFamily="34" charset="-120"/>
              </a:rPr>
              <a:t>Em Aditivos, somente com dados de itens acrescidos ou suprimidos.</a:t>
            </a:r>
            <a:endParaRPr lang="pt-BR" sz="1291" noProof="0" dirty="0"/>
          </a:p>
        </p:txBody>
      </p:sp>
      <p:pic>
        <p:nvPicPr>
          <p:cNvPr id="10" name="Image 2" descr="preencoded.png"/>
          <p:cNvPicPr>
            <a:picLocks noChangeAspect="1"/>
          </p:cNvPicPr>
          <p:nvPr/>
        </p:nvPicPr>
        <p:blipFill>
          <a:blip r:embed="rId5"/>
          <a:stretch>
            <a:fillRect/>
          </a:stretch>
        </p:blipFill>
        <p:spPr>
          <a:xfrm>
            <a:off x="581496" y="4114234"/>
            <a:ext cx="5514504" cy="661285"/>
          </a:xfrm>
          <a:prstGeom prst="rect">
            <a:avLst/>
          </a:prstGeom>
        </p:spPr>
      </p:pic>
      <p:sp>
        <p:nvSpPr>
          <p:cNvPr id="11" name="Text 6"/>
          <p:cNvSpPr/>
          <p:nvPr/>
        </p:nvSpPr>
        <p:spPr>
          <a:xfrm>
            <a:off x="746816" y="4940839"/>
            <a:ext cx="3615633" cy="258345"/>
          </a:xfrm>
          <a:prstGeom prst="rect">
            <a:avLst/>
          </a:prstGeom>
          <a:noFill/>
          <a:ln/>
        </p:spPr>
        <p:txBody>
          <a:bodyPr wrap="square" lIns="0" tIns="0" rIns="0" bIns="0" rtlCol="0" anchor="t"/>
          <a:lstStyle/>
          <a:p>
            <a:pPr>
              <a:lnSpc>
                <a:spcPts val="1999"/>
              </a:lnSpc>
            </a:pPr>
            <a:r>
              <a:rPr lang="pt-BR" sz="1624" noProof="0" dirty="0">
                <a:solidFill>
                  <a:srgbClr val="3C3939"/>
                </a:solidFill>
                <a:latin typeface="Raleway" pitchFamily="34" charset="0"/>
                <a:ea typeface="Raleway" pitchFamily="34" charset="-122"/>
                <a:cs typeface="Raleway" pitchFamily="34" charset="-120"/>
              </a:rPr>
              <a:t>Apostilamentos</a:t>
            </a:r>
            <a:endParaRPr lang="pt-BR" sz="1624" noProof="0" dirty="0"/>
          </a:p>
        </p:txBody>
      </p:sp>
      <p:sp>
        <p:nvSpPr>
          <p:cNvPr id="12" name="Text 7"/>
          <p:cNvSpPr/>
          <p:nvPr/>
        </p:nvSpPr>
        <p:spPr>
          <a:xfrm>
            <a:off x="746816" y="5172789"/>
            <a:ext cx="4911033" cy="517772"/>
          </a:xfrm>
          <a:prstGeom prst="rect">
            <a:avLst/>
          </a:prstGeom>
          <a:noFill/>
          <a:ln/>
        </p:spPr>
        <p:txBody>
          <a:bodyPr wrap="square" lIns="0" tIns="0" rIns="0" bIns="0" rtlCol="0" anchor="t"/>
          <a:lstStyle/>
          <a:p>
            <a:pPr>
              <a:lnSpc>
                <a:spcPts val="2082"/>
              </a:lnSpc>
            </a:pPr>
            <a:r>
              <a:rPr lang="pt-BR" sz="1291" noProof="0" dirty="0">
                <a:solidFill>
                  <a:srgbClr val="3C3939"/>
                </a:solidFill>
                <a:latin typeface="Roboto" pitchFamily="34" charset="0"/>
                <a:ea typeface="Roboto" pitchFamily="34" charset="-122"/>
                <a:cs typeface="Roboto" pitchFamily="34" charset="-120"/>
              </a:rPr>
              <a:t>Passa a ser obrigatório envio de apostilamentos que alteram dotação orçamentária.</a:t>
            </a:r>
            <a:endParaRPr lang="pt-BR" sz="1291" noProof="0" dirty="0"/>
          </a:p>
        </p:txBody>
      </p:sp>
      <p:pic>
        <p:nvPicPr>
          <p:cNvPr id="13" name="Image 3" descr="preencoded.png"/>
          <p:cNvPicPr>
            <a:picLocks noChangeAspect="1"/>
          </p:cNvPicPr>
          <p:nvPr/>
        </p:nvPicPr>
        <p:blipFill>
          <a:blip r:embed="rId6"/>
          <a:stretch>
            <a:fillRect/>
          </a:stretch>
        </p:blipFill>
        <p:spPr>
          <a:xfrm>
            <a:off x="6096000" y="2276999"/>
            <a:ext cx="5514504" cy="661285"/>
          </a:xfrm>
          <a:prstGeom prst="rect">
            <a:avLst/>
          </a:prstGeom>
        </p:spPr>
      </p:pic>
      <p:sp>
        <p:nvSpPr>
          <p:cNvPr id="14" name="Text 8"/>
          <p:cNvSpPr/>
          <p:nvPr/>
        </p:nvSpPr>
        <p:spPr>
          <a:xfrm>
            <a:off x="6261323" y="3135608"/>
            <a:ext cx="3044604" cy="327568"/>
          </a:xfrm>
          <a:prstGeom prst="rect">
            <a:avLst/>
          </a:prstGeom>
          <a:noFill/>
          <a:ln/>
        </p:spPr>
        <p:txBody>
          <a:bodyPr wrap="square" lIns="0" tIns="0" rIns="0" bIns="0" rtlCol="0" anchor="t"/>
          <a:lstStyle/>
          <a:p>
            <a:pPr>
              <a:lnSpc>
                <a:spcPts val="1999"/>
              </a:lnSpc>
            </a:pPr>
            <a:r>
              <a:rPr lang="pt-BR" sz="1624" noProof="0" dirty="0">
                <a:solidFill>
                  <a:srgbClr val="3C3939"/>
                </a:solidFill>
                <a:latin typeface="Raleway" pitchFamily="34" charset="0"/>
                <a:ea typeface="Raleway" pitchFamily="34" charset="-122"/>
                <a:cs typeface="Raleway" pitchFamily="34" charset="-120"/>
              </a:rPr>
              <a:t>Valores</a:t>
            </a:r>
            <a:endParaRPr lang="pt-BR" sz="1624" noProof="0" dirty="0"/>
          </a:p>
        </p:txBody>
      </p:sp>
      <p:sp>
        <p:nvSpPr>
          <p:cNvPr id="15" name="Text 9"/>
          <p:cNvSpPr/>
          <p:nvPr/>
        </p:nvSpPr>
        <p:spPr>
          <a:xfrm>
            <a:off x="6261323" y="3361950"/>
            <a:ext cx="4303649" cy="264494"/>
          </a:xfrm>
          <a:prstGeom prst="rect">
            <a:avLst/>
          </a:prstGeom>
          <a:noFill/>
          <a:ln/>
        </p:spPr>
        <p:txBody>
          <a:bodyPr wrap="square" lIns="0" tIns="0" rIns="0" bIns="0" rtlCol="0" anchor="t"/>
          <a:lstStyle/>
          <a:p>
            <a:pPr>
              <a:lnSpc>
                <a:spcPts val="2082"/>
              </a:lnSpc>
            </a:pPr>
            <a:r>
              <a:rPr lang="pt-BR" sz="1291" noProof="0" dirty="0">
                <a:solidFill>
                  <a:srgbClr val="3C3939"/>
                </a:solidFill>
                <a:latin typeface="Roboto" pitchFamily="34" charset="0"/>
                <a:ea typeface="Roboto" pitchFamily="34" charset="-122"/>
                <a:cs typeface="Roboto" pitchFamily="34" charset="-120"/>
              </a:rPr>
              <a:t>Envio de todos os contratos independentemente do valor.</a:t>
            </a:r>
            <a:endParaRPr lang="pt-BR" sz="1291"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19295" y="960191"/>
            <a:ext cx="4569883" cy="5748617"/>
          </a:xfrm>
          <a:prstGeom prst="rect">
            <a:avLst/>
          </a:prstGeom>
        </p:spPr>
      </p:pic>
      <p:sp>
        <p:nvSpPr>
          <p:cNvPr id="3" name="Text 0"/>
          <p:cNvSpPr/>
          <p:nvPr/>
        </p:nvSpPr>
        <p:spPr>
          <a:xfrm>
            <a:off x="535480" y="484558"/>
            <a:ext cx="6770195" cy="475633"/>
          </a:xfrm>
          <a:prstGeom prst="rect">
            <a:avLst/>
          </a:prstGeom>
          <a:noFill/>
          <a:ln/>
        </p:spPr>
        <p:txBody>
          <a:bodyPr wrap="none" lIns="0" tIns="0" rIns="0" bIns="0" rtlCol="0" anchor="t"/>
          <a:lstStyle/>
          <a:p>
            <a:pPr>
              <a:lnSpc>
                <a:spcPts val="3706"/>
              </a:lnSpc>
            </a:pPr>
            <a:r>
              <a:rPr lang="pt-BR" sz="2957" noProof="0" dirty="0">
                <a:solidFill>
                  <a:srgbClr val="1B1B27"/>
                </a:solidFill>
                <a:latin typeface="Raleway" pitchFamily="34" charset="0"/>
                <a:ea typeface="Raleway" pitchFamily="34" charset="-122"/>
                <a:cs typeface="Raleway" pitchFamily="34" charset="-120"/>
              </a:rPr>
              <a:t>Erros comuns nos envios de contratos:</a:t>
            </a:r>
            <a:endParaRPr lang="pt-BR" sz="2957" noProof="0" dirty="0"/>
          </a:p>
        </p:txBody>
      </p:sp>
      <p:graphicFrame>
        <p:nvGraphicFramePr>
          <p:cNvPr id="6" name="Diagrama 5">
            <a:extLst>
              <a:ext uri="{FF2B5EF4-FFF2-40B4-BE49-F238E27FC236}">
                <a16:creationId xmlns:a16="http://schemas.microsoft.com/office/drawing/2014/main" id="{CFDB6BAD-4B74-5423-2711-65125BF3F57C}"/>
              </a:ext>
            </a:extLst>
          </p:cNvPr>
          <p:cNvGraphicFramePr/>
          <p:nvPr>
            <p:extLst>
              <p:ext uri="{D42A27DB-BD31-4B8C-83A1-F6EECF244321}">
                <p14:modId xmlns:p14="http://schemas.microsoft.com/office/powerpoint/2010/main" val="101634891"/>
              </p:ext>
            </p:extLst>
          </p:nvPr>
        </p:nvGraphicFramePr>
        <p:xfrm>
          <a:off x="317500" y="960190"/>
          <a:ext cx="7097251" cy="5748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A2CE-806F-6DCB-875B-9E42EB500238}"/>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786F78A2-32DD-17C1-FBCB-90558A2C1955}"/>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15FCE529-BE6B-8D6E-4E96-BECF4A161471}"/>
              </a:ext>
            </a:extLst>
          </p:cNvPr>
          <p:cNvSpPr>
            <a:spLocks noGrp="1"/>
          </p:cNvSpPr>
          <p:nvPr>
            <p:ph type="title"/>
          </p:nvPr>
        </p:nvSpPr>
        <p:spPr>
          <a:xfrm>
            <a:off x="838200" y="997294"/>
            <a:ext cx="7962900" cy="522765"/>
          </a:xfrm>
        </p:spPr>
        <p:txBody>
          <a:bodyPr>
            <a:normAutofit fontScale="90000"/>
          </a:bodyPr>
          <a:lstStyle/>
          <a:p>
            <a:r>
              <a:rPr lang="pt-BR" sz="3500" noProof="0" dirty="0">
                <a:latin typeface="Raleway" pitchFamily="2" charset="0"/>
              </a:rPr>
              <a:t>Tipo de Contrato ou Aditivo/Apostila</a:t>
            </a:r>
          </a:p>
        </p:txBody>
      </p:sp>
      <p:sp>
        <p:nvSpPr>
          <p:cNvPr id="3" name="Espaço Reservado para Conteúdo 2">
            <a:extLst>
              <a:ext uri="{FF2B5EF4-FFF2-40B4-BE49-F238E27FC236}">
                <a16:creationId xmlns:a16="http://schemas.microsoft.com/office/drawing/2014/main" id="{9EB55494-AD35-CC19-ED89-813556506813}"/>
              </a:ext>
            </a:extLst>
          </p:cNvPr>
          <p:cNvSpPr>
            <a:spLocks noGrp="1"/>
          </p:cNvSpPr>
          <p:nvPr>
            <p:ph idx="1"/>
          </p:nvPr>
        </p:nvSpPr>
        <p:spPr>
          <a:xfrm>
            <a:off x="838200" y="1951109"/>
            <a:ext cx="8467725" cy="371080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Somente para o contrato: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01 – Por escopo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02 – Por prazo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Somente para aditivos/apostilas:</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10 – Acréscimo e/ou Supressão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11 – Prazo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12 – Reajuste</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13 – Acréscimo/Supressão e Prazo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14 - Acréscimo/Supressão e Reajuste</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15 - Prazo e Reajuste</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16 - Reequilíbrio Econômico-financeiro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17 – Outros</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18 – Acréscimo/Supressão, Prazo e Reajuste </a:t>
            </a:r>
          </a:p>
        </p:txBody>
      </p:sp>
      <p:pic>
        <p:nvPicPr>
          <p:cNvPr id="8" name="Imagem 7">
            <a:extLst>
              <a:ext uri="{FF2B5EF4-FFF2-40B4-BE49-F238E27FC236}">
                <a16:creationId xmlns:a16="http://schemas.microsoft.com/office/drawing/2014/main" id="{F5D84FD2-30F2-F535-C983-7007C3329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7E7EE434-A181-A6EE-4879-8319C3463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160448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8575-9A3F-A37B-DB93-E3358DE7BEE7}"/>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48484A4F-5CB8-AB1C-466C-C2F77700375D}"/>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25CD3BE0-26C6-8BB1-0164-AFE6F0B0D1C3}"/>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E5E8852F-574F-F886-9AB5-538BEA824AF4}"/>
              </a:ext>
            </a:extLst>
          </p:cNvPr>
          <p:cNvSpPr>
            <a:spLocks noGrp="1"/>
          </p:cNvSpPr>
          <p:nvPr>
            <p:ph idx="1"/>
          </p:nvPr>
        </p:nvSpPr>
        <p:spPr>
          <a:xfrm>
            <a:off x="419100" y="1659708"/>
            <a:ext cx="11517876" cy="3384566"/>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Execução de serviço comum de engenharia, no regime de empreitada por preços global, visando à construção de edificação, para abrigar o Centro Municipal de Educação Infantil ----, localizado neste Município, com recursos do Governo Federal, por meio do contrato de repasse n° 1095011-34 - Instrumento 962026 - Proposta 3223/2024 - programa da União, denominado Novo PAC.</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DCF40D9B-5C42-564F-2423-5BE4BFB678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C3C63144-F6A5-4D4A-7AED-34EB4924B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638411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5368E-D3DF-5D50-F617-3E9685BB7369}"/>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FC8BDC94-C5A0-8352-87FA-B02449B27B1D}"/>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31CCCA74-9A3E-661E-EA19-C7DDCF855F99}"/>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07D5AE46-2C3E-8D7A-3A9D-F1C13577692E}"/>
              </a:ext>
            </a:extLst>
          </p:cNvPr>
          <p:cNvSpPr>
            <a:spLocks noGrp="1"/>
          </p:cNvSpPr>
          <p:nvPr>
            <p:ph idx="1"/>
          </p:nvPr>
        </p:nvSpPr>
        <p:spPr>
          <a:xfrm>
            <a:off x="419100" y="1659708"/>
            <a:ext cx="11517876" cy="3384566"/>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Execução de serviço comum de engenharia, no regime de empreitada por preços global, visando à construção de edificação, para abrigar o Centro Municipal de Educação Infantil ----, localizado neste Município, com recursos do Governo Federal, por meio do contrato de repasse n° 1095011-34 - Instrumento 962026 - Proposta 3223/2024 - programa da União, denominado Novo PAC.</a:t>
            </a:r>
          </a:p>
          <a:p>
            <a:pPr marL="0" indent="0">
              <a:lnSpc>
                <a:spcPts val="2100"/>
              </a:lnSpc>
              <a:spcBef>
                <a:spcPts val="0"/>
              </a:spcBef>
              <a:buNone/>
            </a:pPr>
            <a:endParaRPr lang="pt-BR" sz="1600" dirty="0"/>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p>
          <a:p>
            <a:pPr marL="0" indent="0">
              <a:lnSpc>
                <a:spcPts val="2100"/>
              </a:lnSpc>
              <a:spcBef>
                <a:spcPts val="0"/>
              </a:spcBef>
              <a:buNone/>
            </a:pPr>
            <a:r>
              <a:rPr lang="pt-BR" sz="1600" strike="sngStrike" dirty="0"/>
              <a:t>Execução de serviço comum de engenharia, no regime de empreitada por preços global, visando à</a:t>
            </a:r>
            <a:r>
              <a:rPr lang="pt-BR" sz="1600" dirty="0"/>
              <a:t> </a:t>
            </a:r>
            <a:r>
              <a:rPr lang="pt-BR" sz="1600" dirty="0">
                <a:highlight>
                  <a:srgbClr val="FFFF00"/>
                </a:highlight>
              </a:rPr>
              <a:t>construção d</a:t>
            </a:r>
            <a:r>
              <a:rPr lang="pt-BR" sz="1600" strike="sngStrike" dirty="0"/>
              <a:t>e edificação, para abrigar </a:t>
            </a:r>
            <a:r>
              <a:rPr lang="pt-BR" sz="1600" dirty="0">
                <a:highlight>
                  <a:srgbClr val="FFFF00"/>
                </a:highlight>
              </a:rPr>
              <a:t>o Centro Municipal de Educação Infantil ----</a:t>
            </a:r>
            <a:r>
              <a:rPr lang="pt-BR" sz="1600" strike="sngStrike" dirty="0"/>
              <a:t>, localizado neste Município, com recursos do Governo Federal, por meio do contrato de repasse n° 1095011-34 - Instrumento 962026 - Proposta 3223/2024 - programa da União, denominado Novo PAC</a:t>
            </a:r>
            <a:r>
              <a:rPr lang="pt-BR" sz="1600" dirty="0"/>
              <a:t>.</a:t>
            </a:r>
          </a:p>
          <a:p>
            <a:pPr marL="0" indent="0">
              <a:lnSpc>
                <a:spcPts val="2100"/>
              </a:lnSpc>
              <a:spcBef>
                <a:spcPts val="0"/>
              </a:spcBef>
              <a:buNone/>
            </a:pPr>
            <a:endParaRPr lang="pt-BR" sz="1600" dirty="0"/>
          </a:p>
          <a:p>
            <a:pPr marL="0" indent="0">
              <a:lnSpc>
                <a:spcPts val="2100"/>
              </a:lnSpc>
              <a:spcBef>
                <a:spcPts val="0"/>
              </a:spcBef>
              <a:buNone/>
            </a:pPr>
            <a:endParaRPr lang="pt-BR" sz="16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7BCE2BD0-CB26-D635-DDA6-BEAE9C8257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3405D38B-B662-7940-3357-B7B185E87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311191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DED21-49BF-6096-2A98-B2034EC47AEA}"/>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2B7CAAE0-FE43-DA39-AB5F-C89DC9DC20DC}"/>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87F9ED2A-FEA9-775F-6608-3C8B5A9E3CBE}"/>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60E7AA8A-0172-86DE-37E9-B7FA199C307C}"/>
              </a:ext>
            </a:extLst>
          </p:cNvPr>
          <p:cNvSpPr>
            <a:spLocks noGrp="1"/>
          </p:cNvSpPr>
          <p:nvPr>
            <p:ph idx="1"/>
          </p:nvPr>
        </p:nvSpPr>
        <p:spPr>
          <a:xfrm>
            <a:off x="419100" y="1659708"/>
            <a:ext cx="11517876" cy="3535290"/>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AQUISIÇÃO DE IMÓVEL (TERRENO) MEDINDO 30.000M² (TRINTA MIL METROS QUADRADOS), NA LOCALIDADE DE ----, RUA SENADOR----, NESTE MUNICÍPIO, PARA INSTALAÇÃO E FUNCIONAMENTO DA NOVA SEDE DA SECRETARIA DE INFRAESTRUTURA. A CONTRATAÇÃO DAR-SE-Á VIA INEXIGIBILIDADE DE LICITAÇÃO, CONFORME A LEI DE LICITAÇÕES N°14.133, Art. 74, A LEI MUNICIPAL 7151/2025 E A INSTRUÇÃO NORMATIVA MUNICIPAL 001/2023.</a:t>
            </a:r>
          </a:p>
          <a:p>
            <a:pPr marL="0" indent="0">
              <a:lnSpc>
                <a:spcPts val="2100"/>
              </a:lnSpc>
              <a:spcBef>
                <a:spcPts val="0"/>
              </a:spcBef>
              <a:buNone/>
            </a:pPr>
            <a:endParaRPr lang="pt-BR" sz="16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539FFB83-4B97-08D1-5D65-405850F4C5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CC95A140-0FC3-AA29-7282-A91021F6E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42866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11B0-76C6-A24D-1DD1-1BFB5566E03A}"/>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4BF26841-609E-3F37-BFC0-65200820B976}"/>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101C03EA-D747-7D46-8222-850CB6066EBD}"/>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E006B6FA-9420-72EB-15B9-C708481CA4EA}"/>
              </a:ext>
            </a:extLst>
          </p:cNvPr>
          <p:cNvSpPr>
            <a:spLocks noGrp="1"/>
          </p:cNvSpPr>
          <p:nvPr>
            <p:ph idx="1"/>
          </p:nvPr>
        </p:nvSpPr>
        <p:spPr>
          <a:xfrm>
            <a:off x="419100" y="1659708"/>
            <a:ext cx="11517876" cy="3535290"/>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AQUISIÇÃO DE IMÓVEL (TERRENO) MEDINDO 30.000M² (TRINTA MIL METROS QUADRADOS), NA LOCALIDADE DE ----, RUA SENADOR----, NESTE MUNICÍPIO, PARA INSTALAÇÃO E FUNCIONAMENTO DA NOVA SEDE DA SECRETARIA DE INFRAESTRUTURA. A CONTRATAÇÃO DAR-SE-Á VIA INEXIGIBILIDADE DE LICITAÇÃO, CONFORME A LEI DE LICITAÇÕES N°14.133, Art. 74, A LEI MUNICIPAL 7151/2025 E A INSTRUÇÃO NORMATIVA MUNICIPAL 001/2023.</a:t>
            </a:r>
          </a:p>
          <a:p>
            <a:pPr marL="0" indent="0">
              <a:lnSpc>
                <a:spcPts val="2100"/>
              </a:lnSpc>
              <a:spcBef>
                <a:spcPts val="0"/>
              </a:spcBef>
              <a:buNone/>
            </a:pPr>
            <a:endParaRPr lang="pt-BR" sz="1600" dirty="0"/>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p>
          <a:p>
            <a:pPr marL="0" indent="0">
              <a:lnSpc>
                <a:spcPts val="2100"/>
              </a:lnSpc>
              <a:spcBef>
                <a:spcPts val="0"/>
              </a:spcBef>
              <a:buNone/>
            </a:pPr>
            <a:r>
              <a:rPr lang="pt-BR" sz="1600" dirty="0">
                <a:highlight>
                  <a:srgbClr val="FFFF00"/>
                </a:highlight>
              </a:rPr>
              <a:t>AQUISIÇÃO DE IMÓVEL (TERRENO) MEDINDO 30.000M² (TRINTA MIL METROS QUADRADOS), NA LOCALIDADE DE ----, RUA SENADOR----, </a:t>
            </a:r>
            <a:r>
              <a:rPr lang="pt-BR" sz="1600" strike="sngStrike" dirty="0"/>
              <a:t>NESTE MUNICÍPIO, </a:t>
            </a:r>
            <a:r>
              <a:rPr lang="pt-BR" sz="1600" dirty="0">
                <a:highlight>
                  <a:srgbClr val="FFFF00"/>
                </a:highlight>
              </a:rPr>
              <a:t>PARA INSTALAÇÃO E FUNCIONAMENTO DA NOVA SEDE DA SECRETARIA DE INFRAESTRUTURA.</a:t>
            </a:r>
            <a:r>
              <a:rPr lang="pt-BR" sz="1600" dirty="0"/>
              <a:t> </a:t>
            </a:r>
            <a:r>
              <a:rPr lang="pt-BR" sz="1600" strike="sngStrike" dirty="0"/>
              <a:t>A CONTRATAÇÃO DAR-SE-Á VIA INEXIGIBILIDADE DE LICITAÇÃO, CONFORME A LEI DE LICITAÇÕES N°14.133, Art. 74, A LEI MUNICIPAL 7151/2025 E A INSTRUÇÃO NORMATIVA MUNICIPAL 001/2023.</a:t>
            </a:r>
          </a:p>
          <a:p>
            <a:pPr marL="0" indent="0">
              <a:lnSpc>
                <a:spcPts val="2100"/>
              </a:lnSpc>
              <a:spcBef>
                <a:spcPts val="0"/>
              </a:spcBef>
              <a:buNone/>
            </a:pPr>
            <a:endParaRPr lang="pt-BR" sz="1600" dirty="0"/>
          </a:p>
          <a:p>
            <a:pPr marL="0" indent="0">
              <a:lnSpc>
                <a:spcPts val="2100"/>
              </a:lnSpc>
              <a:spcBef>
                <a:spcPts val="0"/>
              </a:spcBef>
              <a:buNone/>
            </a:pPr>
            <a:endParaRPr lang="pt-BR" sz="16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44C7132E-4A4A-30C7-EAE0-F5A03F344C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1E2903DD-6FE4-00E5-0200-7F84CF41D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72936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E92CE-B082-67D1-A616-49D5F3F52017}"/>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AE1E5D40-454D-6E91-6694-9E750F4A63BE}"/>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96E8B368-9AAE-3775-2854-B7891C839149}"/>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7AE2B9C6-E9B0-255F-7971-AF6F02562CEA}"/>
              </a:ext>
            </a:extLst>
          </p:cNvPr>
          <p:cNvSpPr>
            <a:spLocks noGrp="1"/>
          </p:cNvSpPr>
          <p:nvPr>
            <p:ph idx="1"/>
          </p:nvPr>
        </p:nvSpPr>
        <p:spPr>
          <a:xfrm>
            <a:off x="419100" y="1659707"/>
            <a:ext cx="11517876" cy="4248723"/>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Considerando que o contrato nº 77/2022 tem vigência até 28 de outubro de 2025; Considerando que o Poder Executivo pretende manter o fornecimento de auxílio-alimentação aos servidores públicos municipais de Rodeio, através do fornecimento de auxílio alimentação em cartão magnético; Considerando que a prorrogação do contrato encontra respaldo na Lei 8666/93, NO ART. 190 DA Lei 14.133/2021 e na Clausula Segunda do contrato, deferimos o pedido da contratada, de prorrogação da vigência do contrato 77/2022, até o dia 28 de outubro de  2025.</a:t>
            </a:r>
          </a:p>
          <a:p>
            <a:pPr marL="0" indent="0">
              <a:lnSpc>
                <a:spcPts val="2100"/>
              </a:lnSpc>
              <a:spcBef>
                <a:spcPts val="0"/>
              </a:spcBef>
              <a:buNone/>
            </a:pPr>
            <a:endParaRPr lang="pt-BR" sz="16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11C8A521-DB2F-B695-74CA-D4FFC2FEE4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F1775DA7-F32F-FE6D-01B2-9FC5F1CAF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1146533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C0ABB-21CC-BF07-1077-87535DF3B153}"/>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9EF11F4B-FBB7-E309-2AFB-6F5986795DB4}"/>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0C11D74B-F27B-D8C3-2D3D-6AB1C301CC3C}"/>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AC6BB83A-D363-B2C6-7E59-DE91CD290E85}"/>
              </a:ext>
            </a:extLst>
          </p:cNvPr>
          <p:cNvSpPr>
            <a:spLocks noGrp="1"/>
          </p:cNvSpPr>
          <p:nvPr>
            <p:ph idx="1"/>
          </p:nvPr>
        </p:nvSpPr>
        <p:spPr>
          <a:xfrm>
            <a:off x="419100" y="1659707"/>
            <a:ext cx="11517876" cy="4248723"/>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Considerando que o contrato nº 77/2022 tem vigência até 28 de outubro de 2025; Considerando que o Poder Executivo pretende manter o fornecimento de auxílio-alimentação aos servidores públicos municipais de Rodeio, através do fornecimento de auxílio alimentação em cartão magnético; Considerando que a prorrogação do contrato encontra respaldo na Lei 8666/93, NO ART. 190 DA Lei 14.133/2021 e na Clausula Segunda do contrato, deferimos o pedido da contratada, de prorrogação da vigência do contrato 77/2022, até o dia 28 de outubro de  2025.</a:t>
            </a:r>
          </a:p>
          <a:p>
            <a:pPr marL="0" indent="0">
              <a:lnSpc>
                <a:spcPts val="2100"/>
              </a:lnSpc>
              <a:spcBef>
                <a:spcPts val="0"/>
              </a:spcBef>
              <a:buNone/>
            </a:pPr>
            <a:endParaRPr lang="pt-BR" sz="1600" dirty="0"/>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p>
          <a:p>
            <a:pPr marL="0" indent="0">
              <a:lnSpc>
                <a:spcPts val="2100"/>
              </a:lnSpc>
              <a:spcBef>
                <a:spcPts val="0"/>
              </a:spcBef>
              <a:buNone/>
            </a:pPr>
            <a:r>
              <a:rPr lang="pt-BR" sz="1600" strike="sngStrike" dirty="0"/>
              <a:t>Considerando que o contrato nº 77/2022 tem vigência até 28 de outubro de 2025; Considerando que o Poder Executivo pretende manter o fornecimento de auxílio-alimentação aos servidores públicos municipais de Rodeio, através do fornecimento de auxílio alimentação em cartão magnético; Considerando que a prorrogação do contrato encontra respaldo na Lei 8666/93, NO ART. 190 DA Lei 14.133/2021 e na Clausula Segunda do contrato, deferimos o pedido da contratada, de </a:t>
            </a:r>
            <a:r>
              <a:rPr lang="pt-BR" sz="1600" dirty="0">
                <a:highlight>
                  <a:srgbClr val="FFFF00"/>
                </a:highlight>
              </a:rPr>
              <a:t>prorrogação da vigência do contrato 77/2022, até o dia 28 de outubro de  2025.</a:t>
            </a:r>
          </a:p>
          <a:p>
            <a:pPr marL="0" indent="0">
              <a:lnSpc>
                <a:spcPts val="2100"/>
              </a:lnSpc>
              <a:spcBef>
                <a:spcPts val="0"/>
              </a:spcBef>
              <a:buNone/>
            </a:pPr>
            <a:endParaRPr lang="pt-BR" sz="16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14718A57-27DE-AFF5-91CD-12B0B667F2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7F32B272-3A6C-7D59-F420-CEA7E9789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155195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03813-5A79-3785-A750-D48597764598}"/>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CF8E17D9-A348-1D98-630A-F2F516FAEB86}"/>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24AF5030-0CDD-8B41-E43D-061D3A064CF3}"/>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786902A5-4128-3427-9041-81F3689A7105}"/>
              </a:ext>
            </a:extLst>
          </p:cNvPr>
          <p:cNvSpPr>
            <a:spLocks noGrp="1"/>
          </p:cNvSpPr>
          <p:nvPr>
            <p:ph idx="1"/>
          </p:nvPr>
        </p:nvSpPr>
        <p:spPr>
          <a:xfrm>
            <a:off x="419100" y="1443694"/>
            <a:ext cx="11517876" cy="4248723"/>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Responsável pela Demanda: Juliane ---. Objeto: Contratação de empresa para execução de muro em alvenaria para fechamento do terreno do Posto de Saúde Central e Secretaria de Saúde, localizado na Av. ----, no município de ----/SC. Justificativa da necessidade da contratação: A contratação de uma empresa para execução das obras é necessária pelo fato de o município não dispor de mão de obra qualificada para execução por administração direta, garantindo que a execução seja realizada com a técnica e os materiais adequados. A contratação de uma empresa experiente agiliza a execução do projeto e assegura a qualidade da construção, dentro do prazo e orçamento estabelecidos. O fechamento do terreno com muro é uma medida de segurança fundamental para a proteção do patrimônio público, impedindo invasões e protegendo o local, além de garantir a segurança dos profissionais de saúde e usuários da unidade com um ambiente mais seguro e controlado Estimativa de valor: R$ 70.152,59 (setenta mil, cento e cinquenta e dois reais e cinquenta e nove centavos). Fiscal: Evandro ----, Matrícula ---- Analise de Risco: Não foram identificados riscos substanciais fora os comuns a toda contratação, tais como: a inexecução total ou parcial do ajuste pactuado; o não cumprimento de obrigações, especificações e prazos; bem como a ocorrência de caso fortuito ou de força maior. Entende-se que as ações, de iniciativa da Administração, necessárias para reduzir a ocorrência dos riscos identificados, já estão previstas nos normativos aos quais à contratação do presente serviço deverá estar devidamente fundamentada, representadas pelas sanções administrativas definidas no contrato. Base Legal: Em conformidade com a Lei Federal nº 14.133/21, Lei Complementar nº 123/2006, Decreto Municipal nº ---/2020, Decreto Municipal nº ---/2024 e demais legislações pertinentes.</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AB11A149-887C-BCDC-5513-788AD2F358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5598C75C-3A07-48ED-DC42-49FEDFA3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534789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4008" y="1278635"/>
            <a:ext cx="4723304" cy="590376"/>
          </a:xfrm>
          <a:prstGeom prst="rect">
            <a:avLst/>
          </a:prstGeom>
          <a:noFill/>
          <a:ln/>
        </p:spPr>
        <p:txBody>
          <a:bodyPr wrap="non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O que vamos ver:</a:t>
            </a:r>
            <a:endParaRPr lang="pt-BR" sz="3706" noProof="0" dirty="0"/>
          </a:p>
        </p:txBody>
      </p:sp>
      <p:sp>
        <p:nvSpPr>
          <p:cNvPr id="4" name="Text 2"/>
          <p:cNvSpPr/>
          <p:nvPr/>
        </p:nvSpPr>
        <p:spPr>
          <a:xfrm>
            <a:off x="664008" y="2280174"/>
            <a:ext cx="10863986" cy="3296016"/>
          </a:xfrm>
          <a:prstGeom prst="rect">
            <a:avLst/>
          </a:prstGeom>
          <a:noFill/>
          <a:ln/>
        </p:spPr>
        <p:txBody>
          <a:bodyPr wrap="none" lIns="0" tIns="0" rIns="0" bIns="0" rtlCol="0" anchor="t"/>
          <a:lstStyle/>
          <a:p>
            <a:pPr marL="285601" indent="-285601">
              <a:lnSpc>
                <a:spcPts val="4000"/>
              </a:lnSpc>
              <a:spcAft>
                <a:spcPts val="600"/>
              </a:spcAft>
              <a:buSzPct val="100000"/>
              <a:buChar char="•"/>
            </a:pPr>
            <a:r>
              <a:rPr lang="pt-BR" sz="1458" noProof="0" dirty="0">
                <a:solidFill>
                  <a:srgbClr val="3C3939"/>
                </a:solidFill>
                <a:latin typeface="Roboto" pitchFamily="34" charset="0"/>
                <a:ea typeface="Roboto" pitchFamily="34" charset="-122"/>
                <a:cs typeface="Roboto" pitchFamily="34" charset="-120"/>
              </a:rPr>
              <a:t>Mudanças para 2026;</a:t>
            </a:r>
          </a:p>
          <a:p>
            <a:pPr marL="285601" indent="-285601">
              <a:lnSpc>
                <a:spcPts val="4000"/>
              </a:lnSpc>
              <a:spcAft>
                <a:spcPts val="600"/>
              </a:spcAft>
              <a:buSzPct val="100000"/>
              <a:buChar char="•"/>
            </a:pPr>
            <a:r>
              <a:rPr lang="pt-BR" sz="1458" noProof="0" dirty="0">
                <a:solidFill>
                  <a:srgbClr val="3C3939"/>
                </a:solidFill>
                <a:latin typeface="Roboto" pitchFamily="34" charset="0"/>
                <a:ea typeface="Roboto" pitchFamily="34" charset="-122"/>
                <a:cs typeface="Roboto" pitchFamily="34" charset="-120"/>
              </a:rPr>
              <a:t>Envio de contratos e aditivos;</a:t>
            </a:r>
          </a:p>
          <a:p>
            <a:pPr marL="285601" indent="-285601">
              <a:lnSpc>
                <a:spcPts val="4000"/>
              </a:lnSpc>
              <a:spcAft>
                <a:spcPts val="600"/>
              </a:spcAft>
              <a:buSzPct val="100000"/>
              <a:buFontTx/>
              <a:buChar char="•"/>
            </a:pPr>
            <a:r>
              <a:rPr lang="pt-BR" sz="1458" dirty="0">
                <a:solidFill>
                  <a:srgbClr val="3C3939"/>
                </a:solidFill>
                <a:latin typeface="Roboto" pitchFamily="34" charset="0"/>
                <a:ea typeface="Roboto" pitchFamily="34" charset="-122"/>
                <a:cs typeface="Roboto" pitchFamily="34" charset="-120"/>
              </a:rPr>
              <a:t>Erros comuns detectados nos envios de Contratos;</a:t>
            </a:r>
          </a:p>
          <a:p>
            <a:pPr marL="285601" indent="-285601">
              <a:lnSpc>
                <a:spcPts val="4000"/>
              </a:lnSpc>
              <a:spcAft>
                <a:spcPts val="600"/>
              </a:spcAft>
              <a:buSzPct val="100000"/>
              <a:buChar char="•"/>
            </a:pPr>
            <a:r>
              <a:rPr lang="pt-BR" sz="1458" noProof="0" dirty="0">
                <a:solidFill>
                  <a:srgbClr val="3C3939"/>
                </a:solidFill>
                <a:latin typeface="Roboto" pitchFamily="34" charset="0"/>
                <a:ea typeface="Roboto" pitchFamily="34" charset="-122"/>
                <a:cs typeface="Roboto" pitchFamily="34" charset="-120"/>
              </a:rPr>
              <a:t>Relatórios de conferência; e</a:t>
            </a:r>
          </a:p>
          <a:p>
            <a:pPr marL="285601" indent="-285601">
              <a:lnSpc>
                <a:spcPts val="4000"/>
              </a:lnSpc>
              <a:spcAft>
                <a:spcPts val="600"/>
              </a:spcAft>
              <a:buSzPct val="100000"/>
              <a:buChar char="•"/>
            </a:pPr>
            <a:r>
              <a:rPr lang="pt-BR" sz="1458" noProof="0" dirty="0">
                <a:solidFill>
                  <a:srgbClr val="3C3939"/>
                </a:solidFill>
                <a:latin typeface="Roboto" pitchFamily="34" charset="0"/>
                <a:ea typeface="Roboto" pitchFamily="34" charset="-122"/>
                <a:cs typeface="Roboto" pitchFamily="34" charset="-120"/>
              </a:rPr>
              <a:t>Propostas em análise para 2027.</a:t>
            </a:r>
          </a:p>
          <a:p>
            <a:pPr lvl="1">
              <a:lnSpc>
                <a:spcPts val="2374"/>
              </a:lnSpc>
              <a:buSzPct val="100000"/>
            </a:pPr>
            <a:r>
              <a:rPr lang="pt-BR" sz="1458" noProof="0" dirty="0">
                <a:solidFill>
                  <a:srgbClr val="3C3939"/>
                </a:solidFill>
                <a:latin typeface="Roboto" pitchFamily="34" charset="0"/>
                <a:ea typeface="Roboto" pitchFamily="34" charset="-122"/>
                <a:cs typeface="Roboto" pitchFamily="34" charset="-120"/>
              </a:rPr>
              <a:t>						</a:t>
            </a:r>
            <a:endParaRPr lang="pt-BR" sz="1458" noProof="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28790-28DE-448A-472C-D7F21E016CF6}"/>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98ACC3B7-0B17-92AA-5EFE-7ECDB376AE65}"/>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D9928386-E1A6-C747-D43D-4F7F34122C78}"/>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815BB5AF-FA14-9CF4-C5F6-76B604574D5B}"/>
              </a:ext>
            </a:extLst>
          </p:cNvPr>
          <p:cNvSpPr>
            <a:spLocks noGrp="1"/>
          </p:cNvSpPr>
          <p:nvPr>
            <p:ph idx="1"/>
          </p:nvPr>
        </p:nvSpPr>
        <p:spPr>
          <a:xfrm>
            <a:off x="419100" y="1443694"/>
            <a:ext cx="11517876" cy="4248723"/>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strike="sngStrike" dirty="0"/>
              <a:t>Responsável pela Demanda: Juliane ---. Objeto: Contratação de empresa para </a:t>
            </a:r>
            <a:r>
              <a:rPr lang="pt-BR" sz="1600" dirty="0">
                <a:highlight>
                  <a:srgbClr val="FFFF00"/>
                </a:highlight>
              </a:rPr>
              <a:t>execução de muro em alvenaria para fechamento do terreno do Posto de Saúde Central e Secretaria de Saúde, localizado na Av. ----</a:t>
            </a:r>
            <a:r>
              <a:rPr lang="pt-BR" sz="1600" strike="sngStrike" dirty="0"/>
              <a:t>, no município de ----/SC. Justificativa da necessidade da contratação: A contratação de uma empresa para execução das obras é necessária pelo fato de o município não dispor de mão de obra qualificada para execução por administração direta, garantindo que a execução seja realizada com a técnica e os materiais adequados. A contratação de uma empresa experiente agiliza a execução do projeto e assegura a qualidade da construção, dentro do prazo e orçamento estabelecidos. O fechamento do terreno com muro é uma medida de segurança fundamental para a proteção do patrimônio público, impedindo invasões e protegendo o local, além de garantir a segurança dos profissionais de saúde e usuários da unidade com um ambiente mais seguro e controlado Estimativa de valor: R$ 70.152,59 (setenta mil, cento e cinquenta e dois reais e cinquenta e nove centavos). Fiscal: Evandro ----, Matrícula ---- Analise de Risco: Não foram identificados riscos substanciais fora os comuns a toda contratação, tais como: a inexecução total ou parcial do ajuste pactuado; o não cumprimento de obrigações, especificações e prazos; bem como a ocorrência de caso fortuito ou de força maior. Entende-se que as ações, de iniciativa da Administração, necessárias para reduzir a ocorrência dos riscos identificados, já estão previstas nos normativos aos quais à contratação do presente serviço deverá estar devidamente fundamentada, representadas pelas sanções administrativas definidas no contrato. Base Legal: Em conformidade com a Lei Federal nº 14.133/21, Lei Complementar nº 123/2006, Decreto Municipal nº ---/2020, Decreto Municipal nº ---/2024 e demais legislações pertinentes.</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6C567165-C6E7-B866-1B6C-C5BFE808D8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6D61623B-2D26-F611-62C0-1F4900B9F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98148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71C4-4C22-6E4A-7459-EFCD46C7E5EA}"/>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25535ADC-C0DC-0FF9-76EE-6B93D1DC4517}"/>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E02BC7DB-5B80-30CA-6774-92D6A149EE2F}"/>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6F151EA7-FE2E-2BDA-97A4-B217A80002BB}"/>
              </a:ext>
            </a:extLst>
          </p:cNvPr>
          <p:cNvSpPr>
            <a:spLocks noGrp="1"/>
          </p:cNvSpPr>
          <p:nvPr>
            <p:ph idx="1"/>
          </p:nvPr>
        </p:nvSpPr>
        <p:spPr>
          <a:xfrm>
            <a:off x="419100" y="1402726"/>
            <a:ext cx="11517876" cy="569111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Em atenção a solicitação do setor de compras e licitações para verificar a existência de recursos orçamentários para assegurar o pagamento das obrigações decorrentes do Contrato supra citado, certifico que as despesas decorrentes do presente Termo de Apostilamento, que se faz necessário, correrão por conta das dotações orçamentárias do Orçamento de 2025 da Prefeitura Municipal de ---. Fundamento: Com base no Art. 136 da Lei Federal nº 14.133 de 2021. Art. 136. Registros que não caracterizam alteração do contrato podem ser realizados por simples apostila, dispensada a celebração de termo aditivo, como nas seguintes situações: (...) IV - empenho de dotações orçamentárias. Realizar-se-á o presente Apostilamento, cujo objetivo é a alteração do Disposto na Cláusula - DA DOTAÇÃO ORÇAMENTÁRIA, prevista no instrumento inicial, acrescentando nova dotação orçamentária, conforme o Orçamento Fiscal vigente.</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D5F8DADB-FEE3-94B0-2ABA-3DC3C5F1A8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8DE0CD68-EE99-1538-7CCC-74CCF1E10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59492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2361-A5B8-901B-7683-7A7B14650DED}"/>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4D41EB3D-0285-08AB-53A8-04F19740ABCA}"/>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514623B9-9020-1305-3806-763F3E81FE0E}"/>
              </a:ext>
            </a:extLst>
          </p:cNvPr>
          <p:cNvSpPr>
            <a:spLocks noGrp="1"/>
          </p:cNvSpPr>
          <p:nvPr>
            <p:ph type="title"/>
          </p:nvPr>
        </p:nvSpPr>
        <p:spPr>
          <a:xfrm>
            <a:off x="419100" y="448912"/>
            <a:ext cx="6160376" cy="953814"/>
          </a:xfrm>
        </p:spPr>
        <p:txBody>
          <a:bodyPr>
            <a:normAutofit/>
          </a:bodyPr>
          <a:lstStyle/>
          <a:p>
            <a:r>
              <a:rPr lang="pt-BR" sz="3500" noProof="0" dirty="0">
                <a:latin typeface="Raleway" pitchFamily="2" charset="0"/>
              </a:rPr>
              <a:t>Descrição do objeto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31BC06E6-6832-8DF3-816D-2B1979727FC7}"/>
              </a:ext>
            </a:extLst>
          </p:cNvPr>
          <p:cNvSpPr>
            <a:spLocks noGrp="1"/>
          </p:cNvSpPr>
          <p:nvPr>
            <p:ph idx="1"/>
          </p:nvPr>
        </p:nvSpPr>
        <p:spPr>
          <a:xfrm>
            <a:off x="419100" y="1402726"/>
            <a:ext cx="11517876" cy="569111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Em atenção a solicitação do setor de compras e licitações para verificar a existência de recursos orçamentários para assegurar o pagamento das obrigações decorrentes do Contrato supra citado, certifico que as despesas decorrentes do presente Termo de Apostilamento, que se faz necessário, correrão por conta das dotações orçamentárias do Orçamento de 2025 da Prefeitura Municipal de ---. Fundamento: Com base no Art. 136 da Lei Federal nº 14.133 de 2021. Art. 136. Registros que não caracterizam alteração do contrato podem ser realizados por simples apostila, dispensada a celebração de termo aditivo, como nas seguintes situações: (...) IV - empenho de dotações orçamentárias. Realizar-se-á o presente Apostilamento, cujo objetivo é a alteração do Disposto na Cláusula - DA DOTAÇÃO ORÇAMENTÁRIA, prevista no instrumento inicial, acrescentando nova dotação orçamentária, conforme o Orçamento Fiscal vigente.</a:t>
            </a:r>
          </a:p>
          <a:p>
            <a:pPr marL="0" indent="0">
              <a:lnSpc>
                <a:spcPts val="2100"/>
              </a:lnSpc>
              <a:spcBef>
                <a:spcPts val="0"/>
              </a:spcBef>
              <a:buNone/>
            </a:pPr>
            <a:endParaRPr lang="pt-BR" sz="1600" dirty="0"/>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p>
          <a:p>
            <a:pPr marL="0" indent="0">
              <a:lnSpc>
                <a:spcPts val="2100"/>
              </a:lnSpc>
              <a:spcBef>
                <a:spcPts val="0"/>
              </a:spcBef>
              <a:buNone/>
            </a:pPr>
            <a:r>
              <a:rPr lang="pt-BR" sz="1600" strike="sngStrike" dirty="0"/>
              <a:t>Em atenção a solicitação do setor de compras e licitações para verificar a existência de recursos orçamentários para assegurar o pagamento das obrigações decorrentes do Contrato supra citado, certifico que as despesas decorrentes do presente Termo de Apostilamento, que se faz necessário, correrão por conta das dotações orçamentárias do Orçamento de 2025 da Prefeitura Municipal de ---. Fundamento: Com base no Art. 136 da Lei Federal nº 14.133 de 2021. Art. 136. Registros que não caracterizam alteração do contrato podem ser realizados por simples apostila, dispensada a celebração de termo aditivo, como nas seguintes situações: (...) IV - empenho de dotações orçamentárias. Realizar-se-á o presente Apostilamento, cujo objetivo é a </a:t>
            </a:r>
            <a:r>
              <a:rPr lang="pt-BR" sz="1600" dirty="0">
                <a:highlight>
                  <a:srgbClr val="FFFF00"/>
                </a:highlight>
              </a:rPr>
              <a:t>alteração</a:t>
            </a:r>
            <a:r>
              <a:rPr lang="pt-BR" sz="1600" dirty="0"/>
              <a:t> </a:t>
            </a:r>
            <a:r>
              <a:rPr lang="pt-BR" sz="1600" strike="sngStrike" dirty="0"/>
              <a:t>do Disposto na Cláusula - </a:t>
            </a:r>
            <a:r>
              <a:rPr lang="pt-BR" sz="1600" dirty="0">
                <a:highlight>
                  <a:srgbClr val="FFFF00"/>
                </a:highlight>
              </a:rPr>
              <a:t>DA DOTAÇÃO ORÇAMENTÁRIA, prevista no instrumento inicial, acrescentando nova dotação orçamentária, conforme o Orçamento Fiscal vigente</a:t>
            </a:r>
            <a:r>
              <a:rPr lang="pt-BR" sz="1600" dirty="0"/>
              <a:t>.</a:t>
            </a:r>
          </a:p>
          <a:p>
            <a:pPr marL="0" indent="0">
              <a:lnSpc>
                <a:spcPts val="2100"/>
              </a:lnSpc>
              <a:spcBef>
                <a:spcPts val="0"/>
              </a:spcBef>
              <a:buNone/>
            </a:pPr>
            <a:endParaRPr lang="pt-BR" sz="16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42B25FDF-D720-EF2B-7311-148183A094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81003B0C-5859-3807-4B36-C6DF6F784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417086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37872-0F99-2475-72C3-6D38630D4688}"/>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E57AD9E5-B9FD-6873-3C78-983AE748E19E}"/>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1BFD8D7D-CF66-11A9-06CA-53B9691D97EB}"/>
              </a:ext>
            </a:extLst>
          </p:cNvPr>
          <p:cNvSpPr>
            <a:spLocks noGrp="1"/>
          </p:cNvSpPr>
          <p:nvPr>
            <p:ph type="title"/>
          </p:nvPr>
        </p:nvSpPr>
        <p:spPr>
          <a:xfrm>
            <a:off x="419100" y="0"/>
            <a:ext cx="8232531" cy="1148776"/>
          </a:xfrm>
        </p:spPr>
        <p:txBody>
          <a:bodyPr>
            <a:normAutofit/>
          </a:bodyPr>
          <a:lstStyle/>
          <a:p>
            <a:r>
              <a:rPr lang="pt-BR" sz="3500" noProof="0" dirty="0">
                <a:latin typeface="Raleway" pitchFamily="2" charset="0"/>
              </a:rPr>
              <a:t>Descrição do item contratado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9D5F1255-F2E4-070C-CBE6-1AB75A5172BC}"/>
              </a:ext>
            </a:extLst>
          </p:cNvPr>
          <p:cNvSpPr>
            <a:spLocks noGrp="1"/>
          </p:cNvSpPr>
          <p:nvPr>
            <p:ph idx="1"/>
          </p:nvPr>
        </p:nvSpPr>
        <p:spPr>
          <a:xfrm>
            <a:off x="110741" y="1079901"/>
            <a:ext cx="11970518" cy="569111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COLILERT SUBSTRATO DEFINIDO COLILERT SUBSTRATO DEFINIDO - COLILERT 24H, CAIXA COM 200 UNIDADES Substrato enzimático ONPG-MUG para determinação de coliformes totais e </a:t>
            </a:r>
            <a:r>
              <a:rPr lang="pt-BR" sz="1600" dirty="0" err="1"/>
              <a:t>e</a:t>
            </a:r>
            <a:r>
              <a:rPr lang="pt-BR" sz="1600" dirty="0"/>
              <a:t>. coli, em água salina, com as seguintes </a:t>
            </a:r>
            <a:r>
              <a:rPr lang="pt-BR" sz="1600" dirty="0" err="1"/>
              <a:t>especificações:.a</a:t>
            </a:r>
            <a:r>
              <a:rPr lang="pt-BR" sz="1600" dirty="0"/>
              <a:t>) resultados deverão ser obtidos em incubação a 36,5 °C (+/-0,5ºc) em intervalo de tempo entre 18 a 22 </a:t>
            </a:r>
            <a:r>
              <a:rPr lang="pt-BR" sz="1600" dirty="0" err="1"/>
              <a:t>horas;b</a:t>
            </a:r>
            <a:r>
              <a:rPr lang="pt-BR" sz="1600" dirty="0"/>
              <a:t>) identificação quantitativa da presença positiva de coliformes totais através da alteração do substrato para a cor amarela, confirmada através de cartela </a:t>
            </a:r>
            <a:r>
              <a:rPr lang="pt-BR" sz="1600" dirty="0" err="1"/>
              <a:t>padrão;c</a:t>
            </a:r>
            <a:r>
              <a:rPr lang="pt-BR" sz="1600" dirty="0"/>
              <a:t>) identificação quantitativa da presença positiva de e. coli através da exposição do substrato à luz </a:t>
            </a:r>
            <a:r>
              <a:rPr lang="pt-BR" sz="1600" dirty="0" err="1"/>
              <a:t>uv</a:t>
            </a:r>
            <a:r>
              <a:rPr lang="pt-BR" sz="1600" dirty="0"/>
              <a:t> (366nm) com presença de fluorescência e sem a necessidade de testes </a:t>
            </a:r>
            <a:r>
              <a:rPr lang="pt-BR" sz="1600" dirty="0" err="1"/>
              <a:t>complementares;d</a:t>
            </a:r>
            <a:r>
              <a:rPr lang="pt-BR" sz="1600" dirty="0"/>
              <a:t>) atende ao método 9223B aprovado pelo Standard </a:t>
            </a:r>
            <a:r>
              <a:rPr lang="pt-BR" sz="1600" dirty="0" err="1"/>
              <a:t>Methodsfor</a:t>
            </a:r>
            <a:r>
              <a:rPr lang="pt-BR" sz="1600" dirty="0"/>
              <a:t> </a:t>
            </a:r>
            <a:r>
              <a:rPr lang="pt-BR" sz="1600" dirty="0" err="1"/>
              <a:t>the</a:t>
            </a:r>
            <a:r>
              <a:rPr lang="pt-BR" sz="1600" dirty="0"/>
              <a:t> </a:t>
            </a:r>
            <a:r>
              <a:rPr lang="pt-BR" sz="1600" dirty="0" err="1"/>
              <a:t>Examination</a:t>
            </a:r>
            <a:r>
              <a:rPr lang="pt-BR" sz="1600" dirty="0"/>
              <a:t> </a:t>
            </a:r>
            <a:r>
              <a:rPr lang="pt-BR" sz="1600" dirty="0" err="1"/>
              <a:t>of</a:t>
            </a:r>
            <a:r>
              <a:rPr lang="pt-BR" sz="1600" dirty="0"/>
              <a:t> </a:t>
            </a:r>
            <a:r>
              <a:rPr lang="pt-BR" sz="1600" dirty="0" err="1"/>
              <a:t>Water</a:t>
            </a:r>
            <a:r>
              <a:rPr lang="pt-BR" sz="1600" dirty="0"/>
              <a:t> </a:t>
            </a:r>
            <a:r>
              <a:rPr lang="pt-BR" sz="1600" dirty="0" err="1"/>
              <a:t>and</a:t>
            </a:r>
            <a:r>
              <a:rPr lang="pt-BR" sz="1600" dirty="0"/>
              <a:t> </a:t>
            </a:r>
            <a:r>
              <a:rPr lang="pt-BR" sz="1600" dirty="0" err="1"/>
              <a:t>Wastewater,e</a:t>
            </a:r>
            <a:r>
              <a:rPr lang="pt-BR" sz="1600" dirty="0"/>
              <a:t>) a incubação deverá ser realizada em cartelas plásticas </a:t>
            </a:r>
            <a:r>
              <a:rPr lang="pt-BR" sz="1600" dirty="0" err="1"/>
              <a:t>estéreis;f</a:t>
            </a:r>
            <a:r>
              <a:rPr lang="pt-BR" sz="1600" dirty="0"/>
              <a:t>) o produto deverá ser embalado em ampolas para diluição direta em 100ml de </a:t>
            </a:r>
            <a:r>
              <a:rPr lang="pt-BR" sz="1600" dirty="0" err="1"/>
              <a:t>amostra;g</a:t>
            </a:r>
            <a:r>
              <a:rPr lang="pt-BR" sz="1600" dirty="0"/>
              <a:t>) cada lote entregue deve ser acompanhado de comparador</a:t>
            </a:r>
          </a:p>
        </p:txBody>
      </p:sp>
      <p:pic>
        <p:nvPicPr>
          <p:cNvPr id="8" name="Imagem 7">
            <a:extLst>
              <a:ext uri="{FF2B5EF4-FFF2-40B4-BE49-F238E27FC236}">
                <a16:creationId xmlns:a16="http://schemas.microsoft.com/office/drawing/2014/main" id="{E8B05032-BDD6-1E5F-39EA-FF50A640B3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BB5BD727-55AE-0B2E-21B9-658E978A1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169418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C0498-B3A1-46FD-848D-8049A4021221}"/>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ED7AC133-CB92-E6D5-43DD-540E85375FA2}"/>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2ED52D6C-E8A5-3BC8-35EC-D23447A94AA1}"/>
              </a:ext>
            </a:extLst>
          </p:cNvPr>
          <p:cNvSpPr>
            <a:spLocks noGrp="1"/>
          </p:cNvSpPr>
          <p:nvPr>
            <p:ph type="title"/>
          </p:nvPr>
        </p:nvSpPr>
        <p:spPr>
          <a:xfrm>
            <a:off x="419100" y="0"/>
            <a:ext cx="8232531" cy="1148776"/>
          </a:xfrm>
        </p:spPr>
        <p:txBody>
          <a:bodyPr>
            <a:normAutofit/>
          </a:bodyPr>
          <a:lstStyle/>
          <a:p>
            <a:r>
              <a:rPr lang="pt-BR" sz="3500" noProof="0" dirty="0">
                <a:latin typeface="Raleway" pitchFamily="2" charset="0"/>
              </a:rPr>
              <a:t>Descrição do item contratado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73303669-D57F-6710-92C5-A2E9078E4C7E}"/>
              </a:ext>
            </a:extLst>
          </p:cNvPr>
          <p:cNvSpPr>
            <a:spLocks noGrp="1"/>
          </p:cNvSpPr>
          <p:nvPr>
            <p:ph idx="1"/>
          </p:nvPr>
        </p:nvSpPr>
        <p:spPr>
          <a:xfrm>
            <a:off x="110741" y="1079901"/>
            <a:ext cx="11970518" cy="569111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COLILERT SUBSTRATO DEFINIDO COLILERT SUBSTRATO DEFINIDO - COLILERT 24H, CAIXA COM 200 UNIDADES Substrato enzimático ONPG-MUG para determinação de coliformes totais e </a:t>
            </a:r>
            <a:r>
              <a:rPr lang="pt-BR" sz="1600" dirty="0" err="1"/>
              <a:t>e</a:t>
            </a:r>
            <a:r>
              <a:rPr lang="pt-BR" sz="1600" dirty="0"/>
              <a:t>. coli, em água salina, com as seguintes </a:t>
            </a:r>
            <a:r>
              <a:rPr lang="pt-BR" sz="1600" dirty="0" err="1"/>
              <a:t>especificações:.a</a:t>
            </a:r>
            <a:r>
              <a:rPr lang="pt-BR" sz="1600" dirty="0"/>
              <a:t>) resultados deverão ser obtidos em incubação a 36,5 °C (+/-0,5ºc) em intervalo de tempo entre 18 a 22 </a:t>
            </a:r>
            <a:r>
              <a:rPr lang="pt-BR" sz="1600" dirty="0" err="1"/>
              <a:t>horas;b</a:t>
            </a:r>
            <a:r>
              <a:rPr lang="pt-BR" sz="1600" dirty="0"/>
              <a:t>) identificação quantitativa da presença positiva de coliformes totais através da alteração do substrato para a cor amarela, confirmada através de cartela </a:t>
            </a:r>
            <a:r>
              <a:rPr lang="pt-BR" sz="1600" dirty="0" err="1"/>
              <a:t>padrão;c</a:t>
            </a:r>
            <a:r>
              <a:rPr lang="pt-BR" sz="1600" dirty="0"/>
              <a:t>) identificação quantitativa da presença positiva de e. coli através da exposição do substrato à luz </a:t>
            </a:r>
            <a:r>
              <a:rPr lang="pt-BR" sz="1600" dirty="0" err="1"/>
              <a:t>uv</a:t>
            </a:r>
            <a:r>
              <a:rPr lang="pt-BR" sz="1600" dirty="0"/>
              <a:t> (366nm) com presença de fluorescência e sem a necessidade de testes </a:t>
            </a:r>
            <a:r>
              <a:rPr lang="pt-BR" sz="1600" dirty="0" err="1"/>
              <a:t>complementares;d</a:t>
            </a:r>
            <a:r>
              <a:rPr lang="pt-BR" sz="1600" dirty="0"/>
              <a:t>) atende ao método 9223B aprovado pelo Standard </a:t>
            </a:r>
            <a:r>
              <a:rPr lang="pt-BR" sz="1600" dirty="0" err="1"/>
              <a:t>Methodsfor</a:t>
            </a:r>
            <a:r>
              <a:rPr lang="pt-BR" sz="1600" dirty="0"/>
              <a:t> </a:t>
            </a:r>
            <a:r>
              <a:rPr lang="pt-BR" sz="1600" dirty="0" err="1"/>
              <a:t>the</a:t>
            </a:r>
            <a:r>
              <a:rPr lang="pt-BR" sz="1600" dirty="0"/>
              <a:t> </a:t>
            </a:r>
            <a:r>
              <a:rPr lang="pt-BR" sz="1600" dirty="0" err="1"/>
              <a:t>Examination</a:t>
            </a:r>
            <a:r>
              <a:rPr lang="pt-BR" sz="1600" dirty="0"/>
              <a:t> </a:t>
            </a:r>
            <a:r>
              <a:rPr lang="pt-BR" sz="1600" dirty="0" err="1"/>
              <a:t>of</a:t>
            </a:r>
            <a:r>
              <a:rPr lang="pt-BR" sz="1600" dirty="0"/>
              <a:t> </a:t>
            </a:r>
            <a:r>
              <a:rPr lang="pt-BR" sz="1600" dirty="0" err="1"/>
              <a:t>Water</a:t>
            </a:r>
            <a:r>
              <a:rPr lang="pt-BR" sz="1600" dirty="0"/>
              <a:t> </a:t>
            </a:r>
            <a:r>
              <a:rPr lang="pt-BR" sz="1600" dirty="0" err="1"/>
              <a:t>and</a:t>
            </a:r>
            <a:r>
              <a:rPr lang="pt-BR" sz="1600" dirty="0"/>
              <a:t> </a:t>
            </a:r>
            <a:r>
              <a:rPr lang="pt-BR" sz="1600" dirty="0" err="1"/>
              <a:t>Wastewater,e</a:t>
            </a:r>
            <a:r>
              <a:rPr lang="pt-BR" sz="1600" dirty="0"/>
              <a:t>) a incubação deverá ser realizada em cartelas plásticas </a:t>
            </a:r>
            <a:r>
              <a:rPr lang="pt-BR" sz="1600" dirty="0" err="1"/>
              <a:t>estéreis;f</a:t>
            </a:r>
            <a:r>
              <a:rPr lang="pt-BR" sz="1600" dirty="0"/>
              <a:t>) o produto deverá ser embalado em ampolas para diluição direta em 100ml de </a:t>
            </a:r>
            <a:r>
              <a:rPr lang="pt-BR" sz="1600" dirty="0" err="1"/>
              <a:t>amostra;g</a:t>
            </a:r>
            <a:r>
              <a:rPr lang="pt-BR" sz="1600" dirty="0"/>
              <a:t>) cada lote entregue deve ser acompanhado de comparador</a:t>
            </a:r>
          </a:p>
          <a:p>
            <a:pPr marL="0" indent="0">
              <a:lnSpc>
                <a:spcPts val="2100"/>
              </a:lnSpc>
              <a:spcBef>
                <a:spcPts val="0"/>
              </a:spcBef>
              <a:buNone/>
            </a:pPr>
            <a:endParaRPr lang="pt-BR" sz="1600" dirty="0"/>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p>
          <a:p>
            <a:pPr marL="0" indent="0">
              <a:lnSpc>
                <a:spcPts val="2100"/>
              </a:lnSpc>
              <a:spcBef>
                <a:spcPts val="0"/>
              </a:spcBef>
              <a:buNone/>
            </a:pPr>
            <a:r>
              <a:rPr lang="pt-BR" sz="1600" strike="sngStrike" dirty="0"/>
              <a:t>COLILERT SUBSTRATO DEFINIDO COLILERT </a:t>
            </a:r>
            <a:r>
              <a:rPr lang="pt-BR" sz="1600" dirty="0">
                <a:highlight>
                  <a:srgbClr val="FFFF00"/>
                </a:highlight>
              </a:rPr>
              <a:t>SUBSTRATO DEFINIDO - COLILERT 24H, CAIXA COM 200 UNIDADES </a:t>
            </a:r>
            <a:r>
              <a:rPr lang="pt-BR" sz="1600" strike="sngStrike" dirty="0"/>
              <a:t>Substrato enzimático ONPG-MUG para determinação de coliformes totais e </a:t>
            </a:r>
            <a:r>
              <a:rPr lang="pt-BR" sz="1600" strike="sngStrike" dirty="0" err="1"/>
              <a:t>e</a:t>
            </a:r>
            <a:r>
              <a:rPr lang="pt-BR" sz="1600" strike="sngStrike" dirty="0"/>
              <a:t>. coli, em água salina, com as seguintes </a:t>
            </a:r>
            <a:r>
              <a:rPr lang="pt-BR" sz="1600" strike="sngStrike" dirty="0" err="1"/>
              <a:t>especificações:.a</a:t>
            </a:r>
            <a:r>
              <a:rPr lang="pt-BR" sz="1600" strike="sngStrike" dirty="0"/>
              <a:t>) resultados deverão ser obtidos em incubação a 36,5 °C (+/-0,5ºc) em intervalo de tempo entre 18 a 22 </a:t>
            </a:r>
            <a:r>
              <a:rPr lang="pt-BR" sz="1600" strike="sngStrike" dirty="0" err="1"/>
              <a:t>horas;b</a:t>
            </a:r>
            <a:r>
              <a:rPr lang="pt-BR" sz="1600" strike="sngStrike" dirty="0"/>
              <a:t>) identificação quantitativa da presença positiva de coliformes totais através da alteração do substrato para a cor amarela, confirmada através de cartela </a:t>
            </a:r>
            <a:r>
              <a:rPr lang="pt-BR" sz="1600" strike="sngStrike" dirty="0" err="1"/>
              <a:t>padrão;c</a:t>
            </a:r>
            <a:r>
              <a:rPr lang="pt-BR" sz="1600" strike="sngStrike" dirty="0"/>
              <a:t>) identificação quantitativa da presença positiva de e. coli através da exposição do substrato à luz </a:t>
            </a:r>
            <a:r>
              <a:rPr lang="pt-BR" sz="1600" strike="sngStrike" dirty="0" err="1"/>
              <a:t>uv</a:t>
            </a:r>
            <a:r>
              <a:rPr lang="pt-BR" sz="1600" strike="sngStrike" dirty="0"/>
              <a:t> (366nm) com presença de fluorescência e sem a necessidade de testes </a:t>
            </a:r>
            <a:r>
              <a:rPr lang="pt-BR" sz="1600" strike="sngStrike" dirty="0" err="1"/>
              <a:t>complementares;d</a:t>
            </a:r>
            <a:r>
              <a:rPr lang="pt-BR" sz="1600" strike="sngStrike" dirty="0"/>
              <a:t>) atende ao método 9223B aprovado pelo Standard </a:t>
            </a:r>
            <a:r>
              <a:rPr lang="pt-BR" sz="1600" strike="sngStrike" dirty="0" err="1"/>
              <a:t>Methodsfor</a:t>
            </a:r>
            <a:r>
              <a:rPr lang="pt-BR" sz="1600" strike="sngStrike" dirty="0"/>
              <a:t> </a:t>
            </a:r>
            <a:r>
              <a:rPr lang="pt-BR" sz="1600" strike="sngStrike" dirty="0" err="1"/>
              <a:t>the</a:t>
            </a:r>
            <a:r>
              <a:rPr lang="pt-BR" sz="1600" strike="sngStrike" dirty="0"/>
              <a:t> </a:t>
            </a:r>
            <a:r>
              <a:rPr lang="pt-BR" sz="1600" strike="sngStrike" dirty="0" err="1"/>
              <a:t>Examination</a:t>
            </a:r>
            <a:r>
              <a:rPr lang="pt-BR" sz="1600" strike="sngStrike" dirty="0"/>
              <a:t> </a:t>
            </a:r>
            <a:r>
              <a:rPr lang="pt-BR" sz="1600" strike="sngStrike" dirty="0" err="1"/>
              <a:t>of</a:t>
            </a:r>
            <a:r>
              <a:rPr lang="pt-BR" sz="1600" strike="sngStrike" dirty="0"/>
              <a:t> </a:t>
            </a:r>
            <a:r>
              <a:rPr lang="pt-BR" sz="1600" strike="sngStrike" dirty="0" err="1"/>
              <a:t>Water</a:t>
            </a:r>
            <a:r>
              <a:rPr lang="pt-BR" sz="1600" strike="sngStrike" dirty="0"/>
              <a:t> </a:t>
            </a:r>
            <a:r>
              <a:rPr lang="pt-BR" sz="1600" strike="sngStrike" dirty="0" err="1"/>
              <a:t>and</a:t>
            </a:r>
            <a:r>
              <a:rPr lang="pt-BR" sz="1600" strike="sngStrike" dirty="0"/>
              <a:t> </a:t>
            </a:r>
            <a:r>
              <a:rPr lang="pt-BR" sz="1600" strike="sngStrike" dirty="0" err="1"/>
              <a:t>Wastewater,e</a:t>
            </a:r>
            <a:r>
              <a:rPr lang="pt-BR" sz="1600" strike="sngStrike" dirty="0"/>
              <a:t>) a incubação deverá ser realizada em cartelas plásticas </a:t>
            </a:r>
            <a:r>
              <a:rPr lang="pt-BR" sz="1600" strike="sngStrike" dirty="0" err="1"/>
              <a:t>estéreis;f</a:t>
            </a:r>
            <a:r>
              <a:rPr lang="pt-BR" sz="1600" strike="sngStrike" dirty="0"/>
              <a:t>) o produto deverá ser embalado em ampolas para diluição direta em 100ml de </a:t>
            </a:r>
            <a:r>
              <a:rPr lang="pt-BR" sz="1600" strike="sngStrike" dirty="0" err="1"/>
              <a:t>amostra;g</a:t>
            </a:r>
            <a:r>
              <a:rPr lang="pt-BR" sz="1600" strike="sngStrike" dirty="0"/>
              <a:t>) cada lote entregue deve ser acompanhado de comparador</a:t>
            </a: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F8BC82D0-D374-680D-542D-BE2C4DCBE7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9C7C64FC-6586-F56F-B7FF-45A39F9C2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134795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1F221-1102-66A4-58E2-E92894C64F64}"/>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E9DDCFE0-3830-5D2C-A645-C995A0CEC5EA}"/>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9A22883F-584B-EE18-2847-EE4E1EE34D28}"/>
              </a:ext>
            </a:extLst>
          </p:cNvPr>
          <p:cNvSpPr>
            <a:spLocks noGrp="1"/>
          </p:cNvSpPr>
          <p:nvPr>
            <p:ph type="title"/>
          </p:nvPr>
        </p:nvSpPr>
        <p:spPr>
          <a:xfrm>
            <a:off x="419099" y="448912"/>
            <a:ext cx="7840645" cy="953814"/>
          </a:xfrm>
        </p:spPr>
        <p:txBody>
          <a:bodyPr>
            <a:normAutofit/>
          </a:bodyPr>
          <a:lstStyle/>
          <a:p>
            <a:r>
              <a:rPr lang="pt-BR" sz="3500" noProof="0" dirty="0">
                <a:latin typeface="Raleway" pitchFamily="2" charset="0"/>
              </a:rPr>
              <a:t>Descrição do item contratado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A6F7D17F-28B8-4D60-B617-3C9BCD8BA473}"/>
              </a:ext>
            </a:extLst>
          </p:cNvPr>
          <p:cNvSpPr>
            <a:spLocks noGrp="1"/>
          </p:cNvSpPr>
          <p:nvPr>
            <p:ph idx="1"/>
          </p:nvPr>
        </p:nvSpPr>
        <p:spPr>
          <a:xfrm>
            <a:off x="419100" y="1659707"/>
            <a:ext cx="11517876" cy="4248723"/>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(OBRAS) Caminhão Prancha,    3 passageiros,     ano/modelo 2016/2017                        Placa QIH 6580          Marca/Modelo Ford/Cargo 3133 6X4  Classe de Bônus 08 Casco 100% tabela </a:t>
            </a:r>
            <a:r>
              <a:rPr lang="pt-BR" sz="1600" dirty="0" err="1"/>
              <a:t>FIPECarroceria</a:t>
            </a:r>
            <a:r>
              <a:rPr lang="pt-BR" sz="1600" dirty="0"/>
              <a:t> Prancha R$ 100.000,00 - Franquia R$ 10.000,00 RCF DM  R$. 200.000,00 RCF DC  R$. 200.000,00 Danos Morais R$. 50.000,00 APP Morte R$. 50.000,00 APP Invalidez R$. 50.000,00 DMH  R$. 7.000,00 Assistência 24 horas ao veículo e passageiros, Km Livre Cobertura para Vidros, Lanternas, Faróis e Retrovisores A franquia deverá ser reduzida, não podendo ultrapassar o valor de R$ 4.600,00</a:t>
            </a:r>
          </a:p>
          <a:p>
            <a:pPr marL="0" indent="0">
              <a:lnSpc>
                <a:spcPts val="2100"/>
              </a:lnSpc>
              <a:spcBef>
                <a:spcPts val="0"/>
              </a:spcBef>
              <a:buNone/>
            </a:pPr>
            <a:endParaRPr lang="pt-BR" sz="1600" dirty="0"/>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116F5006-613D-087A-9C09-D481DFFCB6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EE8D02EE-6A0B-FAD4-9245-447046A82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312556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2CF55-9DED-332E-B8D1-D7C47A6698FC}"/>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E4910682-FCD4-B410-15E7-410D4A0511FC}"/>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74659F5A-2B78-0F61-07BE-5FC8DD6EF754}"/>
              </a:ext>
            </a:extLst>
          </p:cNvPr>
          <p:cNvSpPr>
            <a:spLocks noGrp="1"/>
          </p:cNvSpPr>
          <p:nvPr>
            <p:ph type="title"/>
          </p:nvPr>
        </p:nvSpPr>
        <p:spPr>
          <a:xfrm>
            <a:off x="419099" y="448912"/>
            <a:ext cx="7840645" cy="953814"/>
          </a:xfrm>
        </p:spPr>
        <p:txBody>
          <a:bodyPr>
            <a:normAutofit/>
          </a:bodyPr>
          <a:lstStyle/>
          <a:p>
            <a:r>
              <a:rPr lang="pt-BR" sz="3500" noProof="0" dirty="0">
                <a:latin typeface="Raleway" pitchFamily="2" charset="0"/>
              </a:rPr>
              <a:t>Descrição do item contratado</a:t>
            </a:r>
            <a:br>
              <a:rPr lang="pt-BR" sz="3500" noProof="0" dirty="0">
                <a:latin typeface="Raleway" pitchFamily="2" charset="0"/>
              </a:rPr>
            </a:br>
            <a:r>
              <a:rPr lang="pt-BR" sz="1600" dirty="0">
                <a:latin typeface="Raleway" pitchFamily="2" charset="0"/>
              </a:rPr>
              <a:t>Deve ser sucinta e objetiva, sem informações desnecessárias.</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DE30F1B8-7DB3-66CB-8A8D-BC7155DF698C}"/>
              </a:ext>
            </a:extLst>
          </p:cNvPr>
          <p:cNvSpPr>
            <a:spLocks noGrp="1"/>
          </p:cNvSpPr>
          <p:nvPr>
            <p:ph idx="1"/>
          </p:nvPr>
        </p:nvSpPr>
        <p:spPr>
          <a:xfrm>
            <a:off x="419100" y="1659707"/>
            <a:ext cx="11517876" cy="4248723"/>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Exemplo:</a:t>
            </a:r>
            <a:br>
              <a:rPr lang="pt-BR" sz="1500" noProof="0" dirty="0">
                <a:latin typeface="Roboto" panose="02000000000000000000" pitchFamily="2" charset="0"/>
                <a:ea typeface="Roboto" panose="02000000000000000000" pitchFamily="2" charset="0"/>
                <a:cs typeface="Roboto" panose="02000000000000000000" pitchFamily="2" charset="0"/>
              </a:rPr>
            </a:b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foi enviado:</a:t>
            </a:r>
            <a:br>
              <a:rPr lang="pt-BR" sz="1500" noProof="0" dirty="0">
                <a:latin typeface="Roboto" panose="02000000000000000000" pitchFamily="2" charset="0"/>
                <a:ea typeface="Roboto" panose="02000000000000000000" pitchFamily="2" charset="0"/>
                <a:cs typeface="Roboto" panose="02000000000000000000" pitchFamily="2" charset="0"/>
              </a:rPr>
            </a:br>
            <a:r>
              <a:rPr lang="pt-BR" sz="1600" dirty="0"/>
              <a:t>(OBRAS) Caminhão Prancha,    3 passageiros,     ano/modelo 2016/2017                        Placa QIH 6580          Marca/Modelo Ford/Cargo 3133 6X4  Classe de Bônus 08 Casco 100% tabela </a:t>
            </a:r>
            <a:r>
              <a:rPr lang="pt-BR" sz="1600" dirty="0" err="1"/>
              <a:t>FIPECarroceria</a:t>
            </a:r>
            <a:r>
              <a:rPr lang="pt-BR" sz="1600" dirty="0"/>
              <a:t> Prancha R$ 100.000,00 - Franquia R$ 10.000,00 RCF DM  R$. 200.000,00 RCF DC  R$. 200.000,00 Danos Morais R$. 50.000,00 APP Morte R$. 50.000,00 APP Invalidez R$. 50.000,00 DMH  R$. 7.000,00 Assistência 24 horas ao veículo e passageiros, Km Livre Cobertura para Vidros, Lanternas, Faróis e Retrovisores A franquia deverá ser reduzida, não podendo ultrapassar o valor de R$ 4.600,00</a:t>
            </a:r>
          </a:p>
          <a:p>
            <a:pPr marL="0" indent="0">
              <a:lnSpc>
                <a:spcPts val="2100"/>
              </a:lnSpc>
              <a:spcBef>
                <a:spcPts val="0"/>
              </a:spcBef>
              <a:buNone/>
            </a:pPr>
            <a:endParaRPr lang="pt-BR" sz="1600" dirty="0"/>
          </a:p>
          <a:p>
            <a:pPr marL="0" indent="0">
              <a:lnSpc>
                <a:spcPts val="2100"/>
              </a:lnSpc>
              <a:spcBef>
                <a:spcPts val="0"/>
              </a:spcBef>
              <a:buNone/>
            </a:pPr>
            <a:r>
              <a:rPr lang="pt-BR" sz="1500" dirty="0">
                <a:latin typeface="Roboto" panose="02000000000000000000" pitchFamily="2" charset="0"/>
                <a:ea typeface="Roboto" panose="02000000000000000000" pitchFamily="2" charset="0"/>
                <a:cs typeface="Roboto" panose="02000000000000000000" pitchFamily="2" charset="0"/>
              </a:rPr>
              <a:t>Como deveria ser:</a:t>
            </a:r>
          </a:p>
          <a:p>
            <a:pPr marL="0" indent="0">
              <a:lnSpc>
                <a:spcPts val="2100"/>
              </a:lnSpc>
              <a:spcBef>
                <a:spcPts val="0"/>
              </a:spcBef>
              <a:buNone/>
            </a:pPr>
            <a:r>
              <a:rPr lang="pt-BR" sz="1600" strike="sngStrike" dirty="0"/>
              <a:t>(OBRAS) </a:t>
            </a:r>
            <a:r>
              <a:rPr lang="pt-BR" sz="1600" dirty="0">
                <a:highlight>
                  <a:srgbClr val="FF0000"/>
                </a:highlight>
              </a:rPr>
              <a:t>SEGURO PARA </a:t>
            </a:r>
            <a:r>
              <a:rPr lang="pt-BR" sz="1600" dirty="0">
                <a:highlight>
                  <a:srgbClr val="FFFF00"/>
                </a:highlight>
              </a:rPr>
              <a:t>Caminhão Prancha,    3 passageiros,     ano/modelo 2016/2017                        Placa QIH 6580          Marca/Modelo Ford/Cargo 3133 6X4 </a:t>
            </a:r>
            <a:r>
              <a:rPr lang="pt-BR" sz="1600" dirty="0"/>
              <a:t> </a:t>
            </a:r>
            <a:r>
              <a:rPr lang="pt-BR" sz="1600" strike="sngStrike" dirty="0"/>
              <a:t>Classe de Bônus 08 Casco 100% tabela </a:t>
            </a:r>
            <a:r>
              <a:rPr lang="pt-BR" sz="1600" strike="sngStrike" dirty="0" err="1"/>
              <a:t>FIPECarroceria</a:t>
            </a:r>
            <a:r>
              <a:rPr lang="pt-BR" sz="1600" strike="sngStrike" dirty="0"/>
              <a:t> Prancha R$ 100.000,00 - Franquia R$ 10.000,00 RCF DM  R$. 200.000,00 RCF DC  R$. 200.000,00 Danos Morais R$. 50.000,00 APP Morte R$. 50.000,00 APP Invalidez R$. 50.000,00 DMH  R$. 7.000,00 Assistência 24 horas ao veículo e passageiros, Km Livre Cobertura para Vidros, Lanternas, Faróis e Retrovisores A franquia deverá ser reduzida, não podendo ultrapassar o valor de R$ 4.600,00</a:t>
            </a:r>
            <a:endParaRPr lang="pt-BR" sz="1600" strike="sngStrike"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727EE869-032D-0AB9-10BF-9B6B66AD0F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77871E5B-167A-88D6-2D6C-1BAE3EEE4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115853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93582-529C-6773-AC57-2E4C3B21E4EB}"/>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D1AFCA55-2BC2-957D-220D-6A226E24C64C}"/>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DFA9DC1E-6F23-AECF-7F59-3BC2ADC0B84A}"/>
              </a:ext>
            </a:extLst>
          </p:cNvPr>
          <p:cNvSpPr>
            <a:spLocks noGrp="1"/>
          </p:cNvSpPr>
          <p:nvPr>
            <p:ph type="title"/>
          </p:nvPr>
        </p:nvSpPr>
        <p:spPr>
          <a:xfrm>
            <a:off x="838200" y="997294"/>
            <a:ext cx="7962900" cy="522765"/>
          </a:xfrm>
        </p:spPr>
        <p:txBody>
          <a:bodyPr>
            <a:normAutofit fontScale="90000"/>
          </a:bodyPr>
          <a:lstStyle/>
          <a:p>
            <a:r>
              <a:rPr lang="pt-BR" sz="3500" noProof="0" dirty="0">
                <a:latin typeface="Raleway" pitchFamily="2" charset="0"/>
              </a:rPr>
              <a:t>Contratos em licitações </a:t>
            </a:r>
            <a:r>
              <a:rPr lang="pt-BR" sz="3500" noProof="0" dirty="0" err="1">
                <a:latin typeface="Raleway" pitchFamily="2" charset="0"/>
              </a:rPr>
              <a:t>multientidade</a:t>
            </a:r>
            <a:endParaRPr lang="pt-BR" sz="3500" noProof="0" dirty="0">
              <a:latin typeface="Raleway" pitchFamily="2" charset="0"/>
            </a:endParaRPr>
          </a:p>
        </p:txBody>
      </p:sp>
      <p:sp>
        <p:nvSpPr>
          <p:cNvPr id="3" name="Espaço Reservado para Conteúdo 2">
            <a:extLst>
              <a:ext uri="{FF2B5EF4-FFF2-40B4-BE49-F238E27FC236}">
                <a16:creationId xmlns:a16="http://schemas.microsoft.com/office/drawing/2014/main" id="{A2A3F3DD-77A4-8902-921D-B95B8081DB97}"/>
              </a:ext>
            </a:extLst>
          </p:cNvPr>
          <p:cNvSpPr>
            <a:spLocks noGrp="1"/>
          </p:cNvSpPr>
          <p:nvPr>
            <p:ph idx="1"/>
          </p:nvPr>
        </p:nvSpPr>
        <p:spPr>
          <a:xfrm>
            <a:off x="838200" y="1951109"/>
            <a:ext cx="10658475" cy="336384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O processo de contratação é enviado somente pela UG que realizou o certame.</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Cada UG deverá ter seu próprio contrato com quantitativos, valores e dotações individuais.</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Pode ser formalizado em instrumentos separados ou em um único instrumento conjunto.</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a:lnSpc>
                <a:spcPts val="2100"/>
              </a:lnSpc>
              <a:spcBef>
                <a:spcPts val="0"/>
              </a:spcBef>
            </a:pPr>
            <a:r>
              <a:rPr lang="pt-BR" sz="1500" noProof="0" dirty="0">
                <a:latin typeface="Roboto" panose="02000000000000000000" pitchFamily="2" charset="0"/>
                <a:ea typeface="Roboto" panose="02000000000000000000" pitchFamily="2" charset="0"/>
                <a:cs typeface="Roboto" panose="02000000000000000000" pitchFamily="2" charset="0"/>
              </a:rPr>
              <a:t>Instrumentos separados:</a:t>
            </a:r>
          </a:p>
          <a:p>
            <a:pPr marL="0" indent="447675">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Cada contrato pode ter numeração distinta, assinado pelo gestor de cada UG. </a:t>
            </a:r>
          </a:p>
          <a:p>
            <a:pPr marL="0" indent="447675">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Os valores e os quantitativos devem representar apenas o que será executado por aquela UG.</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a:lnSpc>
                <a:spcPts val="2100"/>
              </a:lnSpc>
              <a:spcBef>
                <a:spcPts val="0"/>
              </a:spcBef>
            </a:pPr>
            <a:r>
              <a:rPr lang="pt-BR" sz="1500" noProof="0" dirty="0">
                <a:latin typeface="Roboto" panose="02000000000000000000" pitchFamily="2" charset="0"/>
                <a:ea typeface="Roboto" panose="02000000000000000000" pitchFamily="2" charset="0"/>
                <a:cs typeface="Roboto" panose="02000000000000000000" pitchFamily="2" charset="0"/>
              </a:rPr>
              <a:t>Instrumento conjunto:</a:t>
            </a:r>
          </a:p>
          <a:p>
            <a:pPr marL="0" indent="447675">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Um envio por cada UG com seus próprios dados e com o mesmo arquivo PDF.</a:t>
            </a:r>
          </a:p>
          <a:p>
            <a:pPr marL="0" indent="447675">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Qualificação de cada uma das </a:t>
            </a:r>
            <a:r>
              <a:rPr lang="pt-BR" sz="1500" noProof="0" dirty="0" err="1">
                <a:latin typeface="Roboto" panose="02000000000000000000" pitchFamily="2" charset="0"/>
                <a:ea typeface="Roboto" panose="02000000000000000000" pitchFamily="2" charset="0"/>
                <a:cs typeface="Roboto" panose="02000000000000000000" pitchFamily="2" charset="0"/>
              </a:rPr>
              <a:t>UGs</a:t>
            </a:r>
            <a:r>
              <a:rPr lang="pt-BR" sz="1500" noProof="0" dirty="0">
                <a:latin typeface="Roboto" panose="02000000000000000000" pitchFamily="2" charset="0"/>
                <a:ea typeface="Roboto" panose="02000000000000000000" pitchFamily="2" charset="0"/>
                <a:cs typeface="Roboto" panose="02000000000000000000" pitchFamily="2" charset="0"/>
              </a:rPr>
              <a:t> participantes e assinatura por cada um dos gestores.</a:t>
            </a:r>
          </a:p>
          <a:p>
            <a:pPr marL="0" indent="447675">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Deve discriminar dotações, quantitativos e valores que serão executados por cada UG.</a:t>
            </a:r>
          </a:p>
        </p:txBody>
      </p:sp>
      <p:pic>
        <p:nvPicPr>
          <p:cNvPr id="8" name="Imagem 7">
            <a:extLst>
              <a:ext uri="{FF2B5EF4-FFF2-40B4-BE49-F238E27FC236}">
                <a16:creationId xmlns:a16="http://schemas.microsoft.com/office/drawing/2014/main" id="{F0515F41-5C87-6E18-D755-6166841AE5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88A527EC-C717-F81F-829A-51D1FE915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673713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67FAF-E8FD-DA69-4CAC-265834829579}"/>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B8A6CDC6-0590-7D86-411C-EC9406342113}"/>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2AF4C2DF-7CEB-4849-3209-5B57EAA2DF81}"/>
              </a:ext>
            </a:extLst>
          </p:cNvPr>
          <p:cNvSpPr>
            <a:spLocks noGrp="1"/>
          </p:cNvSpPr>
          <p:nvPr>
            <p:ph type="title"/>
          </p:nvPr>
        </p:nvSpPr>
        <p:spPr>
          <a:xfrm>
            <a:off x="838199" y="997294"/>
            <a:ext cx="11020425" cy="542581"/>
          </a:xfrm>
        </p:spPr>
        <p:txBody>
          <a:bodyPr>
            <a:normAutofit fontScale="90000"/>
          </a:bodyPr>
          <a:lstStyle/>
          <a:p>
            <a:r>
              <a:rPr lang="pt-BR" sz="3500" noProof="0" dirty="0">
                <a:latin typeface="Raleway" pitchFamily="2" charset="0"/>
              </a:rPr>
              <a:t>Exemplo de instrumento conjunto: contrato n.º 207/2025 de Blumenau</a:t>
            </a:r>
          </a:p>
        </p:txBody>
      </p:sp>
      <p:pic>
        <p:nvPicPr>
          <p:cNvPr id="8" name="Imagem 7">
            <a:extLst>
              <a:ext uri="{FF2B5EF4-FFF2-40B4-BE49-F238E27FC236}">
                <a16:creationId xmlns:a16="http://schemas.microsoft.com/office/drawing/2014/main" id="{F600440C-A2F3-4312-ED56-ED41722CF1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12FFD7C3-3C7F-271A-6CE8-59A31413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pic>
        <p:nvPicPr>
          <p:cNvPr id="6" name="Imagem 5" descr="Tela de celular com texto preto sobre fundo branco&#10;&#10;O conteúdo gerado por IA pode estar incorreto.">
            <a:extLst>
              <a:ext uri="{FF2B5EF4-FFF2-40B4-BE49-F238E27FC236}">
                <a16:creationId xmlns:a16="http://schemas.microsoft.com/office/drawing/2014/main" id="{A4CE0833-81C9-E8BA-18E6-991795622FD0}"/>
              </a:ext>
            </a:extLst>
          </p:cNvPr>
          <p:cNvPicPr>
            <a:picLocks noChangeAspect="1"/>
          </p:cNvPicPr>
          <p:nvPr/>
        </p:nvPicPr>
        <p:blipFill>
          <a:blip r:embed="rId5"/>
          <a:stretch>
            <a:fillRect/>
          </a:stretch>
        </p:blipFill>
        <p:spPr>
          <a:xfrm>
            <a:off x="2471737" y="1890300"/>
            <a:ext cx="7248526" cy="4575505"/>
          </a:xfrm>
          <a:prstGeom prst="rect">
            <a:avLst/>
          </a:prstGeom>
        </p:spPr>
      </p:pic>
    </p:spTree>
    <p:extLst>
      <p:ext uri="{BB962C8B-B14F-4D97-AF65-F5344CB8AC3E}">
        <p14:creationId xmlns:p14="http://schemas.microsoft.com/office/powerpoint/2010/main" val="397898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AC24-D938-EBB9-FA6B-29F118E4526E}"/>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A45795D4-85DA-A7CC-746A-60365F13FDC0}"/>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4742EE47-F1C9-31CC-0ABF-A31DCD08F553}"/>
              </a:ext>
            </a:extLst>
          </p:cNvPr>
          <p:cNvSpPr>
            <a:spLocks noGrp="1"/>
          </p:cNvSpPr>
          <p:nvPr>
            <p:ph type="title"/>
          </p:nvPr>
        </p:nvSpPr>
        <p:spPr>
          <a:xfrm>
            <a:off x="838199" y="997294"/>
            <a:ext cx="11020425" cy="542581"/>
          </a:xfrm>
        </p:spPr>
        <p:txBody>
          <a:bodyPr>
            <a:normAutofit fontScale="90000"/>
          </a:bodyPr>
          <a:lstStyle/>
          <a:p>
            <a:r>
              <a:rPr lang="pt-BR" sz="3500" noProof="0" dirty="0">
                <a:latin typeface="Raleway" pitchFamily="2" charset="0"/>
              </a:rPr>
              <a:t>Exemplo de instrumento conjunto: contrato n.º 207/2025 de Blumenau</a:t>
            </a:r>
          </a:p>
        </p:txBody>
      </p:sp>
      <p:pic>
        <p:nvPicPr>
          <p:cNvPr id="8" name="Imagem 7">
            <a:extLst>
              <a:ext uri="{FF2B5EF4-FFF2-40B4-BE49-F238E27FC236}">
                <a16:creationId xmlns:a16="http://schemas.microsoft.com/office/drawing/2014/main" id="{5DAF5D4C-407F-AF15-83F7-CD80A8BBE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E3E1ADDB-C66A-9627-CAB2-7F7CFDBA8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pic>
        <p:nvPicPr>
          <p:cNvPr id="3" name="Imagem 2" descr="Interface gráfica do usuário, Texto, Aplicativo, Email&#10;&#10;O conteúdo gerado por IA pode estar incorreto.">
            <a:extLst>
              <a:ext uri="{FF2B5EF4-FFF2-40B4-BE49-F238E27FC236}">
                <a16:creationId xmlns:a16="http://schemas.microsoft.com/office/drawing/2014/main" id="{B6DA0E0C-5E86-8C41-A475-759248B3E365}"/>
              </a:ext>
            </a:extLst>
          </p:cNvPr>
          <p:cNvPicPr>
            <a:picLocks noChangeAspect="1"/>
          </p:cNvPicPr>
          <p:nvPr/>
        </p:nvPicPr>
        <p:blipFill>
          <a:blip r:embed="rId5"/>
          <a:stretch>
            <a:fillRect/>
          </a:stretch>
        </p:blipFill>
        <p:spPr>
          <a:xfrm>
            <a:off x="986410" y="1922594"/>
            <a:ext cx="4192635" cy="4344700"/>
          </a:xfrm>
          <a:prstGeom prst="rect">
            <a:avLst/>
          </a:prstGeom>
        </p:spPr>
      </p:pic>
      <p:pic>
        <p:nvPicPr>
          <p:cNvPr id="4" name="Imagem 3" descr="Texto, Email&#10;&#10;O conteúdo gerado por IA pode estar incorreto.">
            <a:extLst>
              <a:ext uri="{FF2B5EF4-FFF2-40B4-BE49-F238E27FC236}">
                <a16:creationId xmlns:a16="http://schemas.microsoft.com/office/drawing/2014/main" id="{2E6F1FFF-FA3F-08B7-4916-8AE0086E95F1}"/>
              </a:ext>
            </a:extLst>
          </p:cNvPr>
          <p:cNvPicPr>
            <a:picLocks noChangeAspect="1"/>
          </p:cNvPicPr>
          <p:nvPr/>
        </p:nvPicPr>
        <p:blipFill>
          <a:blip r:embed="rId6"/>
          <a:stretch>
            <a:fillRect/>
          </a:stretch>
        </p:blipFill>
        <p:spPr>
          <a:xfrm>
            <a:off x="5581650" y="1922594"/>
            <a:ext cx="5992690" cy="4344700"/>
          </a:xfrm>
          <a:prstGeom prst="rect">
            <a:avLst/>
          </a:prstGeom>
        </p:spPr>
      </p:pic>
    </p:spTree>
    <p:extLst>
      <p:ext uri="{BB962C8B-B14F-4D97-AF65-F5344CB8AC3E}">
        <p14:creationId xmlns:p14="http://schemas.microsoft.com/office/powerpoint/2010/main" val="261135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11480" y="399666"/>
            <a:ext cx="4084631" cy="454211"/>
          </a:xfrm>
          <a:prstGeom prst="rect">
            <a:avLst/>
          </a:prstGeom>
          <a:noFill/>
          <a:ln/>
        </p:spPr>
        <p:txBody>
          <a:bodyPr wrap="none" lIns="0" tIns="0" rIns="0" bIns="0" rtlCol="0" anchor="t"/>
          <a:lstStyle/>
          <a:p>
            <a:r>
              <a:rPr lang="pt-BR" sz="2832" noProof="0" dirty="0">
                <a:solidFill>
                  <a:srgbClr val="1B1B27"/>
                </a:solidFill>
                <a:latin typeface="Raleway" pitchFamily="34" charset="0"/>
              </a:rPr>
              <a:t>Mudanças para 2026</a:t>
            </a:r>
            <a:endParaRPr lang="pt-BR" sz="2832" noProof="0" dirty="0"/>
          </a:p>
        </p:txBody>
      </p:sp>
      <p:pic>
        <p:nvPicPr>
          <p:cNvPr id="3" name="Image 0" descr="preencoded.png"/>
          <p:cNvPicPr>
            <a:picLocks noChangeAspect="1"/>
          </p:cNvPicPr>
          <p:nvPr/>
        </p:nvPicPr>
        <p:blipFill>
          <a:blip r:embed="rId3"/>
          <a:stretch>
            <a:fillRect/>
          </a:stretch>
        </p:blipFill>
        <p:spPr>
          <a:xfrm>
            <a:off x="540532" y="1235767"/>
            <a:ext cx="5407299" cy="5407299"/>
          </a:xfrm>
          <a:prstGeom prst="rect">
            <a:avLst/>
          </a:prstGeom>
        </p:spPr>
      </p:pic>
      <p:grpSp>
        <p:nvGrpSpPr>
          <p:cNvPr id="22" name="Agrupar 21">
            <a:extLst>
              <a:ext uri="{FF2B5EF4-FFF2-40B4-BE49-F238E27FC236}">
                <a16:creationId xmlns:a16="http://schemas.microsoft.com/office/drawing/2014/main" id="{6E6722EE-C925-5180-B2CE-15E9D79ABF22}"/>
              </a:ext>
            </a:extLst>
          </p:cNvPr>
          <p:cNvGrpSpPr/>
          <p:nvPr/>
        </p:nvGrpSpPr>
        <p:grpSpPr>
          <a:xfrm>
            <a:off x="6244171" y="1812232"/>
            <a:ext cx="5627728" cy="737052"/>
            <a:chOff x="6279569" y="1342006"/>
            <a:chExt cx="5627728" cy="737052"/>
          </a:xfrm>
        </p:grpSpPr>
        <p:grpSp>
          <p:nvGrpSpPr>
            <p:cNvPr id="21" name="Agrupar 20">
              <a:extLst>
                <a:ext uri="{FF2B5EF4-FFF2-40B4-BE49-F238E27FC236}">
                  <a16:creationId xmlns:a16="http://schemas.microsoft.com/office/drawing/2014/main" id="{375811E7-3208-F778-B23C-41CFCC136829}"/>
                </a:ext>
              </a:extLst>
            </p:cNvPr>
            <p:cNvGrpSpPr/>
            <p:nvPr/>
          </p:nvGrpSpPr>
          <p:grpSpPr>
            <a:xfrm>
              <a:off x="6279569" y="1547095"/>
              <a:ext cx="326973" cy="326973"/>
              <a:chOff x="6279569" y="2063389"/>
              <a:chExt cx="326973" cy="326973"/>
            </a:xfrm>
          </p:grpSpPr>
          <p:sp>
            <p:nvSpPr>
              <p:cNvPr id="5" name="Shape 2"/>
              <p:cNvSpPr/>
              <p:nvPr/>
            </p:nvSpPr>
            <p:spPr>
              <a:xfrm>
                <a:off x="6279569" y="2063389"/>
                <a:ext cx="326973" cy="326973"/>
              </a:xfrm>
              <a:prstGeom prst="roundRect">
                <a:avLst>
                  <a:gd name="adj" fmla="val 18668"/>
                </a:avLst>
              </a:prstGeom>
              <a:solidFill>
                <a:srgbClr val="E1E1EA"/>
              </a:solidFill>
              <a:ln w="7620">
                <a:solidFill>
                  <a:srgbClr val="C7C7D0"/>
                </a:solidFill>
                <a:prstDash val="solid"/>
              </a:ln>
            </p:spPr>
            <p:txBody>
              <a:bodyPr wrap="square"/>
              <a:lstStyle/>
              <a:p>
                <a:endParaRPr lang="pt-BR" sz="1499" noProof="0" dirty="0"/>
              </a:p>
            </p:txBody>
          </p:sp>
          <p:sp>
            <p:nvSpPr>
              <p:cNvPr id="6" name="Text 3"/>
              <p:cNvSpPr/>
              <p:nvPr/>
            </p:nvSpPr>
            <p:spPr>
              <a:xfrm>
                <a:off x="6334015" y="2090612"/>
                <a:ext cx="217982" cy="272428"/>
              </a:xfrm>
              <a:prstGeom prst="rect">
                <a:avLst/>
              </a:prstGeom>
              <a:noFill/>
              <a:ln/>
            </p:spPr>
            <p:txBody>
              <a:bodyPr wrap="square" lIns="0" tIns="0" rIns="0" bIns="0" rtlCol="0" anchor="t"/>
              <a:lstStyle/>
              <a:p>
                <a:pPr algn="ctr"/>
                <a:r>
                  <a:rPr lang="pt-BR" sz="1707" noProof="0" dirty="0">
                    <a:solidFill>
                      <a:srgbClr val="3C3939"/>
                    </a:solidFill>
                    <a:latin typeface="Raleway" pitchFamily="34" charset="0"/>
                    <a:ea typeface="Raleway" pitchFamily="34" charset="-122"/>
                    <a:cs typeface="Raleway" pitchFamily="34" charset="-120"/>
                  </a:rPr>
                  <a:t>1</a:t>
                </a:r>
                <a:endParaRPr lang="pt-BR" sz="1707" noProof="0" dirty="0"/>
              </a:p>
            </p:txBody>
          </p:sp>
        </p:grpSp>
        <p:sp>
          <p:nvSpPr>
            <p:cNvPr id="7" name="Text 4"/>
            <p:cNvSpPr/>
            <p:nvPr/>
          </p:nvSpPr>
          <p:spPr>
            <a:xfrm>
              <a:off x="6751829" y="1342006"/>
              <a:ext cx="5155468" cy="737052"/>
            </a:xfrm>
            <a:prstGeom prst="rect">
              <a:avLst/>
            </a:prstGeom>
            <a:noFill/>
            <a:ln/>
          </p:spPr>
          <p:txBody>
            <a:bodyPr wrap="square" lIns="0" tIns="0" rIns="0" bIns="0" rtlCol="0" anchor="t"/>
            <a:lstStyle/>
            <a:p>
              <a:r>
                <a:rPr lang="pt-BR" sz="2500" noProof="0" dirty="0">
                  <a:solidFill>
                    <a:srgbClr val="3C3939"/>
                  </a:solidFill>
                  <a:latin typeface="Raleway" pitchFamily="34" charset="0"/>
                </a:rPr>
                <a:t>Criação dos campos “Valor do Reajuste” e “Valor da Prorrogação”</a:t>
              </a:r>
              <a:endParaRPr lang="pt-BR" sz="2500" noProof="0" dirty="0"/>
            </a:p>
          </p:txBody>
        </p:sp>
      </p:grpSp>
      <p:sp>
        <p:nvSpPr>
          <p:cNvPr id="8" name="Text 5"/>
          <p:cNvSpPr/>
          <p:nvPr/>
        </p:nvSpPr>
        <p:spPr>
          <a:xfrm>
            <a:off x="6715322" y="2666323"/>
            <a:ext cx="4935038" cy="427633"/>
          </a:xfrm>
          <a:prstGeom prst="rect">
            <a:avLst/>
          </a:prstGeom>
          <a:noFill/>
          <a:ln/>
        </p:spPr>
        <p:txBody>
          <a:bodyPr wrap="square" lIns="0" tIns="0" rIns="0" bIns="0" rtlCol="0" anchor="t"/>
          <a:lstStyle/>
          <a:p>
            <a:r>
              <a:rPr lang="pt-BR" sz="1124" noProof="0" dirty="0">
                <a:solidFill>
                  <a:srgbClr val="3C3939"/>
                </a:solidFill>
                <a:latin typeface="Roboto" pitchFamily="34" charset="0"/>
                <a:ea typeface="Roboto" pitchFamily="34" charset="-122"/>
                <a:cs typeface="Roboto" pitchFamily="34" charset="-120"/>
              </a:rPr>
              <a:t>Para envio de aditivos, haverá campos específicos para inserir o valor do reajuste e o valor da prorrogação.</a:t>
            </a:r>
            <a:endParaRPr lang="pt-BR" sz="1124" noProof="0" dirty="0"/>
          </a:p>
        </p:txBody>
      </p:sp>
      <p:grpSp>
        <p:nvGrpSpPr>
          <p:cNvPr id="23" name="Agrupar 22">
            <a:extLst>
              <a:ext uri="{FF2B5EF4-FFF2-40B4-BE49-F238E27FC236}">
                <a16:creationId xmlns:a16="http://schemas.microsoft.com/office/drawing/2014/main" id="{6E6931FD-6233-BC85-06DD-41149859BD7A}"/>
              </a:ext>
            </a:extLst>
          </p:cNvPr>
          <p:cNvGrpSpPr/>
          <p:nvPr/>
        </p:nvGrpSpPr>
        <p:grpSpPr>
          <a:xfrm>
            <a:off x="6244171" y="3489321"/>
            <a:ext cx="326973" cy="326973"/>
            <a:chOff x="6279569" y="3008705"/>
            <a:chExt cx="326973" cy="326973"/>
          </a:xfrm>
        </p:grpSpPr>
        <p:sp>
          <p:nvSpPr>
            <p:cNvPr id="9" name="Shape 6"/>
            <p:cNvSpPr/>
            <p:nvPr/>
          </p:nvSpPr>
          <p:spPr>
            <a:xfrm>
              <a:off x="6279569" y="3008705"/>
              <a:ext cx="326973" cy="326973"/>
            </a:xfrm>
            <a:prstGeom prst="roundRect">
              <a:avLst>
                <a:gd name="adj" fmla="val 18668"/>
              </a:avLst>
            </a:prstGeom>
            <a:solidFill>
              <a:srgbClr val="E1E1EA"/>
            </a:solidFill>
            <a:ln w="7620">
              <a:solidFill>
                <a:srgbClr val="C7C7D0"/>
              </a:solidFill>
              <a:prstDash val="solid"/>
            </a:ln>
          </p:spPr>
          <p:txBody>
            <a:bodyPr wrap="square"/>
            <a:lstStyle/>
            <a:p>
              <a:endParaRPr lang="pt-BR" sz="1499" noProof="0" dirty="0"/>
            </a:p>
          </p:txBody>
        </p:sp>
        <p:sp>
          <p:nvSpPr>
            <p:cNvPr id="10" name="Text 7"/>
            <p:cNvSpPr/>
            <p:nvPr/>
          </p:nvSpPr>
          <p:spPr>
            <a:xfrm>
              <a:off x="6334015" y="3035928"/>
              <a:ext cx="217982" cy="272428"/>
            </a:xfrm>
            <a:prstGeom prst="rect">
              <a:avLst/>
            </a:prstGeom>
            <a:noFill/>
            <a:ln/>
          </p:spPr>
          <p:txBody>
            <a:bodyPr wrap="square" lIns="0" tIns="0" rIns="0" bIns="0" rtlCol="0" anchor="t"/>
            <a:lstStyle/>
            <a:p>
              <a:pPr algn="ctr"/>
              <a:r>
                <a:rPr lang="pt-BR" sz="1707" noProof="0" dirty="0">
                  <a:solidFill>
                    <a:srgbClr val="3C3939"/>
                  </a:solidFill>
                  <a:latin typeface="Raleway" pitchFamily="34" charset="0"/>
                  <a:ea typeface="Raleway" pitchFamily="34" charset="-122"/>
                  <a:cs typeface="Raleway" pitchFamily="34" charset="-120"/>
                </a:rPr>
                <a:t>2</a:t>
              </a:r>
              <a:endParaRPr lang="pt-BR" sz="1707" noProof="0" dirty="0"/>
            </a:p>
          </p:txBody>
        </p:sp>
      </p:grpSp>
      <p:sp>
        <p:nvSpPr>
          <p:cNvPr id="11" name="Text 8"/>
          <p:cNvSpPr/>
          <p:nvPr/>
        </p:nvSpPr>
        <p:spPr>
          <a:xfrm>
            <a:off x="6716431" y="3347742"/>
            <a:ext cx="5155468" cy="588963"/>
          </a:xfrm>
          <a:prstGeom prst="rect">
            <a:avLst/>
          </a:prstGeom>
          <a:noFill/>
          <a:ln/>
        </p:spPr>
        <p:txBody>
          <a:bodyPr wrap="square" lIns="0" tIns="0" rIns="0" bIns="0" rtlCol="0" anchor="t"/>
          <a:lstStyle/>
          <a:p>
            <a:r>
              <a:rPr lang="pt-BR" sz="2500" noProof="0" dirty="0">
                <a:solidFill>
                  <a:srgbClr val="3C3939"/>
                </a:solidFill>
                <a:latin typeface="Raleway" pitchFamily="34" charset="0"/>
                <a:ea typeface="Raleway" pitchFamily="34" charset="-122"/>
                <a:cs typeface="Raleway" pitchFamily="34" charset="-120"/>
              </a:rPr>
              <a:t>Criação do campo “Dotação Orçamentária”</a:t>
            </a:r>
            <a:endParaRPr lang="pt-BR" sz="2500" noProof="0" dirty="0"/>
          </a:p>
        </p:txBody>
      </p:sp>
      <p:sp>
        <p:nvSpPr>
          <p:cNvPr id="12" name="Text 9"/>
          <p:cNvSpPr/>
          <p:nvPr/>
        </p:nvSpPr>
        <p:spPr>
          <a:xfrm>
            <a:off x="6715322" y="4188361"/>
            <a:ext cx="4935038" cy="227106"/>
          </a:xfrm>
          <a:prstGeom prst="rect">
            <a:avLst/>
          </a:prstGeom>
          <a:noFill/>
          <a:ln/>
        </p:spPr>
        <p:txBody>
          <a:bodyPr wrap="square" lIns="0" tIns="0" rIns="0" bIns="0" rtlCol="0" anchor="t"/>
          <a:lstStyle/>
          <a:p>
            <a:r>
              <a:rPr lang="pt-BR" sz="1124" noProof="0" dirty="0">
                <a:solidFill>
                  <a:srgbClr val="3C3939"/>
                </a:solidFill>
                <a:latin typeface="Roboto" pitchFamily="34" charset="0"/>
                <a:ea typeface="Roboto" pitchFamily="34" charset="-122"/>
                <a:cs typeface="Roboto" pitchFamily="34" charset="-120"/>
              </a:rPr>
              <a:t>Contratos, aditivos e apostilas agora devem remeter as dotações.</a:t>
            </a:r>
            <a:endParaRPr lang="pt-BR" sz="1124" noProof="0" dirty="0"/>
          </a:p>
        </p:txBody>
      </p:sp>
      <p:grpSp>
        <p:nvGrpSpPr>
          <p:cNvPr id="27" name="Agrupar 26">
            <a:extLst>
              <a:ext uri="{FF2B5EF4-FFF2-40B4-BE49-F238E27FC236}">
                <a16:creationId xmlns:a16="http://schemas.microsoft.com/office/drawing/2014/main" id="{A7003BDB-3A38-F81D-166B-54D429C75979}"/>
              </a:ext>
            </a:extLst>
          </p:cNvPr>
          <p:cNvGrpSpPr/>
          <p:nvPr/>
        </p:nvGrpSpPr>
        <p:grpSpPr>
          <a:xfrm>
            <a:off x="6244171" y="4669253"/>
            <a:ext cx="5331836" cy="763684"/>
            <a:chOff x="6279571" y="3932557"/>
            <a:chExt cx="5331836" cy="763684"/>
          </a:xfrm>
        </p:grpSpPr>
        <p:grpSp>
          <p:nvGrpSpPr>
            <p:cNvPr id="25" name="Agrupar 24">
              <a:extLst>
                <a:ext uri="{FF2B5EF4-FFF2-40B4-BE49-F238E27FC236}">
                  <a16:creationId xmlns:a16="http://schemas.microsoft.com/office/drawing/2014/main" id="{7FB6E9FE-8785-E14B-A893-9E3CDE4703FE}"/>
                </a:ext>
              </a:extLst>
            </p:cNvPr>
            <p:cNvGrpSpPr/>
            <p:nvPr/>
          </p:nvGrpSpPr>
          <p:grpSpPr>
            <a:xfrm>
              <a:off x="6279571" y="4157300"/>
              <a:ext cx="326973" cy="326973"/>
              <a:chOff x="6279569" y="4186481"/>
              <a:chExt cx="326973" cy="326973"/>
            </a:xfrm>
          </p:grpSpPr>
          <p:sp>
            <p:nvSpPr>
              <p:cNvPr id="13" name="Shape 10"/>
              <p:cNvSpPr/>
              <p:nvPr/>
            </p:nvSpPr>
            <p:spPr>
              <a:xfrm>
                <a:off x="6279569" y="4186481"/>
                <a:ext cx="326973" cy="326973"/>
              </a:xfrm>
              <a:prstGeom prst="roundRect">
                <a:avLst>
                  <a:gd name="adj" fmla="val 18668"/>
                </a:avLst>
              </a:prstGeom>
              <a:solidFill>
                <a:srgbClr val="E1E1EA"/>
              </a:solidFill>
              <a:ln w="7620">
                <a:solidFill>
                  <a:srgbClr val="C7C7D0"/>
                </a:solidFill>
                <a:prstDash val="solid"/>
              </a:ln>
            </p:spPr>
            <p:txBody>
              <a:bodyPr wrap="square"/>
              <a:lstStyle/>
              <a:p>
                <a:endParaRPr lang="pt-BR" sz="1499" noProof="0" dirty="0"/>
              </a:p>
            </p:txBody>
          </p:sp>
          <p:sp>
            <p:nvSpPr>
              <p:cNvPr id="14" name="Text 11"/>
              <p:cNvSpPr/>
              <p:nvPr/>
            </p:nvSpPr>
            <p:spPr>
              <a:xfrm>
                <a:off x="6334015" y="4213704"/>
                <a:ext cx="217982" cy="272428"/>
              </a:xfrm>
              <a:prstGeom prst="rect">
                <a:avLst/>
              </a:prstGeom>
              <a:noFill/>
              <a:ln/>
            </p:spPr>
            <p:txBody>
              <a:bodyPr wrap="square" lIns="0" tIns="0" rIns="0" bIns="0" rtlCol="0" anchor="t"/>
              <a:lstStyle/>
              <a:p>
                <a:pPr algn="ctr"/>
                <a:r>
                  <a:rPr lang="pt-BR" sz="1707" noProof="0" dirty="0">
                    <a:solidFill>
                      <a:srgbClr val="3C3939"/>
                    </a:solidFill>
                    <a:latin typeface="Raleway" pitchFamily="34" charset="0"/>
                    <a:ea typeface="Raleway" pitchFamily="34" charset="-122"/>
                    <a:cs typeface="Raleway" pitchFamily="34" charset="-120"/>
                  </a:rPr>
                  <a:t>3</a:t>
                </a:r>
                <a:endParaRPr lang="pt-BR" sz="1707" noProof="0" dirty="0"/>
              </a:p>
            </p:txBody>
          </p:sp>
        </p:grpSp>
        <p:sp>
          <p:nvSpPr>
            <p:cNvPr id="15" name="Text 12"/>
            <p:cNvSpPr/>
            <p:nvPr/>
          </p:nvSpPr>
          <p:spPr>
            <a:xfrm>
              <a:off x="6751829" y="3932557"/>
              <a:ext cx="4859578" cy="763684"/>
            </a:xfrm>
            <a:prstGeom prst="rect">
              <a:avLst/>
            </a:prstGeom>
            <a:noFill/>
            <a:ln/>
          </p:spPr>
          <p:txBody>
            <a:bodyPr wrap="square" lIns="0" tIns="0" rIns="0" bIns="0" rtlCol="0" anchor="t"/>
            <a:lstStyle/>
            <a:p>
              <a:r>
                <a:rPr lang="pt-BR" sz="2500" noProof="0" dirty="0">
                  <a:solidFill>
                    <a:srgbClr val="3C3939"/>
                  </a:solidFill>
                  <a:latin typeface="Raleway" pitchFamily="34" charset="0"/>
                  <a:ea typeface="Raleway" pitchFamily="34" charset="-122"/>
                  <a:cs typeface="Raleway" pitchFamily="34" charset="-120"/>
                </a:rPr>
                <a:t>Exclusão do campo “Titular da Unidade”</a:t>
              </a:r>
              <a:endParaRPr lang="pt-BR" sz="2500" noProof="0" dirty="0"/>
            </a:p>
          </p:txBody>
        </p:sp>
      </p:grpSp>
      <p:sp>
        <p:nvSpPr>
          <p:cNvPr id="16" name="Text 13"/>
          <p:cNvSpPr/>
          <p:nvPr/>
        </p:nvSpPr>
        <p:spPr>
          <a:xfrm>
            <a:off x="6715322" y="5546080"/>
            <a:ext cx="4935038" cy="232461"/>
          </a:xfrm>
          <a:prstGeom prst="rect">
            <a:avLst/>
          </a:prstGeom>
          <a:noFill/>
          <a:ln/>
        </p:spPr>
        <p:txBody>
          <a:bodyPr wrap="square" lIns="0" tIns="0" rIns="0" bIns="0" rtlCol="0" anchor="t"/>
          <a:lstStyle/>
          <a:p>
            <a:r>
              <a:rPr lang="pt-BR" sz="1124" noProof="0" dirty="0">
                <a:solidFill>
                  <a:srgbClr val="3C3939"/>
                </a:solidFill>
                <a:latin typeface="Roboto" pitchFamily="34" charset="0"/>
                <a:ea typeface="Roboto" pitchFamily="34" charset="-122"/>
                <a:cs typeface="Roboto" pitchFamily="34" charset="-120"/>
              </a:rPr>
              <a:t>Serviços “Pré-publicação de editais” e “Contratações e Compras Diretas”.</a:t>
            </a:r>
            <a:endParaRPr lang="pt-BR" sz="1124" noProof="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1B6CA-5253-3774-25D7-13822CD5FDEC}"/>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17CAFBE7-54B6-7BF0-9687-BE3D64E75D6F}"/>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DEA3DAE9-21BA-0758-C531-31FF76A8BBF4}"/>
              </a:ext>
            </a:extLst>
          </p:cNvPr>
          <p:cNvSpPr>
            <a:spLocks noGrp="1"/>
          </p:cNvSpPr>
          <p:nvPr>
            <p:ph type="title"/>
          </p:nvPr>
        </p:nvSpPr>
        <p:spPr>
          <a:xfrm>
            <a:off x="838199" y="997294"/>
            <a:ext cx="11020425" cy="542581"/>
          </a:xfrm>
        </p:spPr>
        <p:txBody>
          <a:bodyPr>
            <a:normAutofit fontScale="90000"/>
          </a:bodyPr>
          <a:lstStyle/>
          <a:p>
            <a:r>
              <a:rPr lang="pt-BR" sz="3500" noProof="0" dirty="0">
                <a:latin typeface="Raleway" pitchFamily="2" charset="0"/>
              </a:rPr>
              <a:t>Exemplo de instrumento conjunto: contrato n.º 207/2025 de Blumenau</a:t>
            </a:r>
          </a:p>
        </p:txBody>
      </p:sp>
      <p:pic>
        <p:nvPicPr>
          <p:cNvPr id="8" name="Imagem 7">
            <a:extLst>
              <a:ext uri="{FF2B5EF4-FFF2-40B4-BE49-F238E27FC236}">
                <a16:creationId xmlns:a16="http://schemas.microsoft.com/office/drawing/2014/main" id="{C1F5CD34-0A87-341E-B857-4C9921DEB0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63EB3955-5A00-B84B-C916-7B8B1FB9D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pic>
        <p:nvPicPr>
          <p:cNvPr id="5" name="Imagem 4" descr="Interface gráfica do usuário, Texto&#10;&#10;O conteúdo gerado por IA pode estar incorreto.">
            <a:extLst>
              <a:ext uri="{FF2B5EF4-FFF2-40B4-BE49-F238E27FC236}">
                <a16:creationId xmlns:a16="http://schemas.microsoft.com/office/drawing/2014/main" id="{8D87D47D-D260-51B2-8EDE-84F6E64FFCB1}"/>
              </a:ext>
            </a:extLst>
          </p:cNvPr>
          <p:cNvPicPr>
            <a:picLocks noChangeAspect="1"/>
          </p:cNvPicPr>
          <p:nvPr/>
        </p:nvPicPr>
        <p:blipFill>
          <a:blip r:embed="rId5"/>
          <a:stretch>
            <a:fillRect/>
          </a:stretch>
        </p:blipFill>
        <p:spPr>
          <a:xfrm>
            <a:off x="6732938" y="1690881"/>
            <a:ext cx="4982326" cy="4845312"/>
          </a:xfrm>
          <a:prstGeom prst="rect">
            <a:avLst/>
          </a:prstGeom>
        </p:spPr>
      </p:pic>
      <p:pic>
        <p:nvPicPr>
          <p:cNvPr id="6" name="Imagem 5" descr="Interface gráfica do usuário, Texto, Aplicativo, Email&#10;&#10;O conteúdo gerado por IA pode estar incorreto.">
            <a:extLst>
              <a:ext uri="{FF2B5EF4-FFF2-40B4-BE49-F238E27FC236}">
                <a16:creationId xmlns:a16="http://schemas.microsoft.com/office/drawing/2014/main" id="{0CCAD2BF-3EC2-C73A-80BA-48C2BA314C00}"/>
              </a:ext>
            </a:extLst>
          </p:cNvPr>
          <p:cNvPicPr>
            <a:picLocks noChangeAspect="1"/>
          </p:cNvPicPr>
          <p:nvPr/>
        </p:nvPicPr>
        <p:blipFill>
          <a:blip r:embed="rId6"/>
          <a:stretch>
            <a:fillRect/>
          </a:stretch>
        </p:blipFill>
        <p:spPr>
          <a:xfrm>
            <a:off x="838199" y="1881158"/>
            <a:ext cx="5580949" cy="4464758"/>
          </a:xfrm>
          <a:prstGeom prst="rect">
            <a:avLst/>
          </a:prstGeom>
        </p:spPr>
      </p:pic>
    </p:spTree>
    <p:extLst>
      <p:ext uri="{BB962C8B-B14F-4D97-AF65-F5344CB8AC3E}">
        <p14:creationId xmlns:p14="http://schemas.microsoft.com/office/powerpoint/2010/main" val="2157892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CFB1-638D-4574-8608-8C266BBD535D}"/>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FAD61920-0A36-A4B1-2DA6-4BBB1D5466FB}"/>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7D577E9F-5DF7-BC10-D843-4EEDB49C0DF5}"/>
              </a:ext>
            </a:extLst>
          </p:cNvPr>
          <p:cNvSpPr>
            <a:spLocks noGrp="1"/>
          </p:cNvSpPr>
          <p:nvPr>
            <p:ph type="title"/>
          </p:nvPr>
        </p:nvSpPr>
        <p:spPr>
          <a:xfrm>
            <a:off x="838200" y="997294"/>
            <a:ext cx="7962900" cy="522765"/>
          </a:xfrm>
        </p:spPr>
        <p:txBody>
          <a:bodyPr>
            <a:normAutofit fontScale="90000"/>
          </a:bodyPr>
          <a:lstStyle/>
          <a:p>
            <a:r>
              <a:rPr lang="pt-BR" sz="3500" noProof="0" dirty="0">
                <a:latin typeface="Raleway" pitchFamily="2" charset="0"/>
              </a:rPr>
              <a:t>Ata de registro de preços</a:t>
            </a:r>
          </a:p>
        </p:txBody>
      </p:sp>
      <p:sp>
        <p:nvSpPr>
          <p:cNvPr id="3" name="Espaço Reservado para Conteúdo 2">
            <a:extLst>
              <a:ext uri="{FF2B5EF4-FFF2-40B4-BE49-F238E27FC236}">
                <a16:creationId xmlns:a16="http://schemas.microsoft.com/office/drawing/2014/main" id="{6DACDEC9-F3C1-727C-FED6-E0D5DB354E5D}"/>
              </a:ext>
            </a:extLst>
          </p:cNvPr>
          <p:cNvSpPr>
            <a:spLocks noGrp="1"/>
          </p:cNvSpPr>
          <p:nvPr>
            <p:ph idx="1"/>
          </p:nvPr>
        </p:nvSpPr>
        <p:spPr>
          <a:xfrm>
            <a:off x="838200" y="1951109"/>
            <a:ext cx="10658475" cy="3363841"/>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Art. 95. O instrumento de contrato é obrigatório, salvo nas seguintes hipóteses, em que a Administração poderá substituí-lo por outro instrumento hábil, como carta-contrato, nota de empenho de despesa, autorização de compra ou ordem de execução de serviço:</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I - dispensa de licitação em razão de valor;</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II - compras com entrega imediata e integral dos bens adquiridos e dos quais não resultem obrigações futuras, inclusive quanto a assistência técnica, independentemente de seu valor.</a:t>
            </a:r>
          </a:p>
          <a:p>
            <a:pPr marL="0" indent="0">
              <a:lnSpc>
                <a:spcPts val="2100"/>
              </a:lnSpc>
              <a:spcBef>
                <a:spcPts val="0"/>
              </a:spcBef>
              <a:buNone/>
            </a:pPr>
            <a:endParaRPr lang="pt-BR" sz="1500" dirty="0">
              <a:latin typeface="Roboto" panose="02000000000000000000" pitchFamily="2" charset="0"/>
              <a:ea typeface="Roboto" panose="02000000000000000000" pitchFamily="2" charset="0"/>
              <a:cs typeface="Roboto" panose="02000000000000000000" pitchFamily="2" charset="0"/>
            </a:endParaRPr>
          </a:p>
          <a:p>
            <a:pPr>
              <a:lnSpc>
                <a:spcPts val="2100"/>
              </a:lnSpc>
              <a:spcBef>
                <a:spcPts val="0"/>
              </a:spcBef>
            </a:pPr>
            <a:r>
              <a:rPr lang="pt-BR" sz="1500" noProof="0" dirty="0">
                <a:latin typeface="Roboto" panose="02000000000000000000" pitchFamily="2" charset="0"/>
                <a:ea typeface="Roboto" panose="02000000000000000000" pitchFamily="2" charset="0"/>
                <a:cs typeface="Roboto" panose="02000000000000000000" pitchFamily="2" charset="0"/>
              </a:rPr>
              <a:t>Caso haja enquadramento no art. 95, </a:t>
            </a:r>
            <a:r>
              <a:rPr lang="pt-BR" sz="1500" noProof="0" dirty="0" err="1">
                <a:latin typeface="Roboto" panose="02000000000000000000" pitchFamily="2" charset="0"/>
                <a:ea typeface="Roboto" panose="02000000000000000000" pitchFamily="2" charset="0"/>
                <a:cs typeface="Roboto" panose="02000000000000000000" pitchFamily="2" charset="0"/>
              </a:rPr>
              <a:t>incs</a:t>
            </a:r>
            <a:r>
              <a:rPr lang="pt-BR" sz="1500" noProof="0" dirty="0">
                <a:latin typeface="Roboto" panose="02000000000000000000" pitchFamily="2" charset="0"/>
                <a:ea typeface="Roboto" panose="02000000000000000000" pitchFamily="2" charset="0"/>
                <a:cs typeface="Roboto" panose="02000000000000000000" pitchFamily="2" charset="0"/>
              </a:rPr>
              <a:t>. I ou II, e a Administração não firmar contrato por escrito, não é obrigatório o envio somente da Ata.</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a:lnSpc>
                <a:spcPts val="2100"/>
              </a:lnSpc>
              <a:spcBef>
                <a:spcPts val="0"/>
              </a:spcBef>
            </a:pPr>
            <a:r>
              <a:rPr lang="pt-BR" sz="1500" noProof="0" dirty="0">
                <a:latin typeface="Roboto" panose="02000000000000000000" pitchFamily="2" charset="0"/>
                <a:ea typeface="Roboto" panose="02000000000000000000" pitchFamily="2" charset="0"/>
                <a:cs typeface="Roboto" panose="02000000000000000000" pitchFamily="2" charset="0"/>
              </a:rPr>
              <a:t>Em todos os outros casos, a ata deve ser enviada junto com o contrato.</a:t>
            </a:r>
          </a:p>
          <a:p>
            <a:pPr marL="0" indent="447675">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9D76CCCF-5F32-7C6B-7378-E3B1752FEE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ACECC230-BF54-8939-D689-168BBB378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3164120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8200-7227-E189-1F42-A79BBDE436DD}"/>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58398B2B-3D5F-9AB7-CB69-18A6F91FF5DF}"/>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2E8235BA-B643-FB87-7366-AB342E4A2D61}"/>
              </a:ext>
            </a:extLst>
          </p:cNvPr>
          <p:cNvSpPr>
            <a:spLocks noGrp="1"/>
          </p:cNvSpPr>
          <p:nvPr>
            <p:ph type="title"/>
          </p:nvPr>
        </p:nvSpPr>
        <p:spPr>
          <a:xfrm>
            <a:off x="838200" y="493433"/>
            <a:ext cx="8191500" cy="522765"/>
          </a:xfrm>
        </p:spPr>
        <p:txBody>
          <a:bodyPr>
            <a:normAutofit fontScale="90000"/>
          </a:bodyPr>
          <a:lstStyle/>
          <a:p>
            <a:r>
              <a:rPr lang="pt-BR" sz="3500" noProof="0" dirty="0">
                <a:latin typeface="Raleway" pitchFamily="2" charset="0"/>
              </a:rPr>
              <a:t>Aditivo de prazo (prorrogação de vigência)</a:t>
            </a:r>
          </a:p>
        </p:txBody>
      </p:sp>
      <p:sp>
        <p:nvSpPr>
          <p:cNvPr id="3" name="Espaço Reservado para Conteúdo 2">
            <a:extLst>
              <a:ext uri="{FF2B5EF4-FFF2-40B4-BE49-F238E27FC236}">
                <a16:creationId xmlns:a16="http://schemas.microsoft.com/office/drawing/2014/main" id="{CFA3773B-7EE6-B774-CBA0-1760D5B1FA1C}"/>
              </a:ext>
            </a:extLst>
          </p:cNvPr>
          <p:cNvSpPr>
            <a:spLocks noGrp="1"/>
          </p:cNvSpPr>
          <p:nvPr>
            <p:ph idx="1"/>
          </p:nvPr>
        </p:nvSpPr>
        <p:spPr>
          <a:xfrm>
            <a:off x="838200" y="1137939"/>
            <a:ext cx="10658475" cy="1963666"/>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Em contrato por escopo: A prorrogação não possui valor econômico. Portanto, os campos “Valor da prorrogação” e “Valor do Contrato” devem ser preenchidos com valor zerado.</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Em contrato por prazo: O aditivo de prazo tem valor proporcional ao valor e ao período da prorrogação frente ao valor e ao período iniciais do contrato. Esse valor será avaliado pela CON277 segundo uma fórmula aproximada a esta:</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Valor do aditivo = [(Valor contrato superior + acréscimos do aditivo - supressões do aditivo) x [(duração do aditivo) / (duração do contrato superior)].</a:t>
            </a:r>
          </a:p>
        </p:txBody>
      </p:sp>
      <p:pic>
        <p:nvPicPr>
          <p:cNvPr id="8" name="Imagem 7">
            <a:extLst>
              <a:ext uri="{FF2B5EF4-FFF2-40B4-BE49-F238E27FC236}">
                <a16:creationId xmlns:a16="http://schemas.microsoft.com/office/drawing/2014/main" id="{1629EA0D-0CA1-89DC-6003-5E4BA2F660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99EBA9EA-434B-E34E-B314-2F3D0AD6F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1634214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1560-73E6-2657-3870-901AECF73493}"/>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D4FC4D26-C32D-1CEF-DCC8-2260A344EDDF}"/>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E29B82E6-7B06-8C9C-E3FC-AE91305FB9F0}"/>
              </a:ext>
            </a:extLst>
          </p:cNvPr>
          <p:cNvSpPr>
            <a:spLocks noGrp="1"/>
          </p:cNvSpPr>
          <p:nvPr>
            <p:ph type="title"/>
          </p:nvPr>
        </p:nvSpPr>
        <p:spPr>
          <a:xfrm>
            <a:off x="838200" y="493433"/>
            <a:ext cx="8191500" cy="522765"/>
          </a:xfrm>
        </p:spPr>
        <p:txBody>
          <a:bodyPr>
            <a:normAutofit fontScale="90000"/>
          </a:bodyPr>
          <a:lstStyle/>
          <a:p>
            <a:r>
              <a:rPr lang="pt-BR" sz="3500" noProof="0" dirty="0">
                <a:latin typeface="Raleway" pitchFamily="2" charset="0"/>
              </a:rPr>
              <a:t>Aditivo de prazo (prorrogação de vigência)</a:t>
            </a:r>
          </a:p>
        </p:txBody>
      </p:sp>
      <p:sp>
        <p:nvSpPr>
          <p:cNvPr id="3" name="Espaço Reservado para Conteúdo 2">
            <a:extLst>
              <a:ext uri="{FF2B5EF4-FFF2-40B4-BE49-F238E27FC236}">
                <a16:creationId xmlns:a16="http://schemas.microsoft.com/office/drawing/2014/main" id="{371D07CB-E6E1-83E5-1F0A-BBC9357FF822}"/>
              </a:ext>
            </a:extLst>
          </p:cNvPr>
          <p:cNvSpPr>
            <a:spLocks noGrp="1"/>
          </p:cNvSpPr>
          <p:nvPr>
            <p:ph idx="1"/>
          </p:nvPr>
        </p:nvSpPr>
        <p:spPr>
          <a:xfrm>
            <a:off x="838200" y="1137939"/>
            <a:ext cx="10658475" cy="1963666"/>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Em contrato por escopo: A prorrogação não possui valor econômico. Portanto, os campos “Valor da prorrogação” e “Valor do Contrato” devem ser preenchidos com valor zerado.</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Em contrato por prazo: O aditivo de prazo tem valor proporcional ao valor e ao período da prorrogação frente ao valor e ao período iniciais do contrato. Esse valor será avaliado pela CON277 segundo uma fórmula aproximada a esta:</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Valor do aditivo = [(Valor contrato superior + acréscimos do aditivo - supressões do aditivo) x [(duração do aditivo) / (duração do contrato superior)].</a:t>
            </a:r>
          </a:p>
        </p:txBody>
      </p:sp>
      <p:pic>
        <p:nvPicPr>
          <p:cNvPr id="8" name="Imagem 7">
            <a:extLst>
              <a:ext uri="{FF2B5EF4-FFF2-40B4-BE49-F238E27FC236}">
                <a16:creationId xmlns:a16="http://schemas.microsoft.com/office/drawing/2014/main" id="{8453951F-E25C-50C3-015A-99535E92EC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44A5B4E2-1013-F3D7-C786-00C0FBD13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4" name="Título 1">
            <a:extLst>
              <a:ext uri="{FF2B5EF4-FFF2-40B4-BE49-F238E27FC236}">
                <a16:creationId xmlns:a16="http://schemas.microsoft.com/office/drawing/2014/main" id="{63A8B219-D5CF-BA50-50FB-68BC189EC32B}"/>
              </a:ext>
            </a:extLst>
          </p:cNvPr>
          <p:cNvSpPr txBox="1">
            <a:spLocks/>
          </p:cNvSpPr>
          <p:nvPr/>
        </p:nvSpPr>
        <p:spPr>
          <a:xfrm>
            <a:off x="838200" y="3618974"/>
            <a:ext cx="1924050" cy="52276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baseline="0">
                <a:solidFill>
                  <a:schemeClr val="tx1">
                    <a:lumMod val="75000"/>
                    <a:lumOff val="25000"/>
                  </a:schemeClr>
                </a:solidFill>
                <a:latin typeface="+mj-lt"/>
                <a:ea typeface="+mj-ea"/>
                <a:cs typeface="+mj-cs"/>
              </a:defRPr>
            </a:lvl1pPr>
          </a:lstStyle>
          <a:p>
            <a:r>
              <a:rPr lang="pt-BR" sz="3500" dirty="0">
                <a:latin typeface="Raleway" pitchFamily="2" charset="0"/>
              </a:rPr>
              <a:t>Exemplo</a:t>
            </a:r>
          </a:p>
        </p:txBody>
      </p:sp>
      <p:sp>
        <p:nvSpPr>
          <p:cNvPr id="5" name="Espaço Reservado para Conteúdo 2">
            <a:extLst>
              <a:ext uri="{FF2B5EF4-FFF2-40B4-BE49-F238E27FC236}">
                <a16:creationId xmlns:a16="http://schemas.microsoft.com/office/drawing/2014/main" id="{4E09DC88-CAE4-B1C8-D437-D3640FC69B00}"/>
              </a:ext>
            </a:extLst>
          </p:cNvPr>
          <p:cNvSpPr txBox="1">
            <a:spLocks/>
          </p:cNvSpPr>
          <p:nvPr/>
        </p:nvSpPr>
        <p:spPr>
          <a:xfrm>
            <a:off x="838200" y="4206164"/>
            <a:ext cx="10915650" cy="1963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Contrato de R$ 2 milhões com prazo de 2 anos é prorrogado por 6 meses: Valor = R$ 2.000.000,00 x (0,5 / 2) = R$ 500.000,00.</a:t>
            </a:r>
          </a:p>
          <a:p>
            <a:pPr marL="0" indent="0">
              <a:lnSpc>
                <a:spcPts val="2100"/>
              </a:lnSpc>
              <a:spcBef>
                <a:spcPts val="0"/>
              </a:spcBef>
              <a:buFont typeface="Arial" panose="020B0604020202020204" pitchFamily="34" charset="0"/>
              <a:buNone/>
            </a:pPr>
            <a:endParaRPr lang="pt-BR" sz="150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Preenchimento dos campos:</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Itens: não preencher nenhum campo de item.</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do reajuste: não preencher.</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da prorrogação: R$ 500.000,00.</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do contrato: R$ 500.000,00.</a:t>
            </a:r>
          </a:p>
        </p:txBody>
      </p:sp>
    </p:spTree>
    <p:extLst>
      <p:ext uri="{BB962C8B-B14F-4D97-AF65-F5344CB8AC3E}">
        <p14:creationId xmlns:p14="http://schemas.microsoft.com/office/powerpoint/2010/main" val="277176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B45E1-886B-74BF-B3D7-F1F73C6FA5F2}"/>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7F954F9D-9EC7-184D-A179-D4FB3266B0EA}"/>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7689316A-4E8B-3813-F3B2-567456F65611}"/>
              </a:ext>
            </a:extLst>
          </p:cNvPr>
          <p:cNvSpPr>
            <a:spLocks noGrp="1"/>
          </p:cNvSpPr>
          <p:nvPr>
            <p:ph type="title"/>
          </p:nvPr>
        </p:nvSpPr>
        <p:spPr>
          <a:xfrm>
            <a:off x="838200" y="846680"/>
            <a:ext cx="6537095" cy="522765"/>
          </a:xfrm>
        </p:spPr>
        <p:txBody>
          <a:bodyPr>
            <a:normAutofit fontScale="90000"/>
          </a:bodyPr>
          <a:lstStyle/>
          <a:p>
            <a:r>
              <a:rPr lang="pt-BR" sz="3500" noProof="0" dirty="0">
                <a:latin typeface="Raleway" pitchFamily="2" charset="0"/>
              </a:rPr>
              <a:t>Reajuste</a:t>
            </a:r>
          </a:p>
        </p:txBody>
      </p:sp>
      <p:sp>
        <p:nvSpPr>
          <p:cNvPr id="3" name="Espaço Reservado para Conteúdo 2">
            <a:extLst>
              <a:ext uri="{FF2B5EF4-FFF2-40B4-BE49-F238E27FC236}">
                <a16:creationId xmlns:a16="http://schemas.microsoft.com/office/drawing/2014/main" id="{D3A27060-8092-1D69-667E-09E2EA6F1ABC}"/>
              </a:ext>
            </a:extLst>
          </p:cNvPr>
          <p:cNvSpPr>
            <a:spLocks noGrp="1"/>
          </p:cNvSpPr>
          <p:nvPr>
            <p:ph idx="1"/>
          </p:nvPr>
        </p:nvSpPr>
        <p:spPr>
          <a:xfrm>
            <a:off x="838200" y="1491186"/>
            <a:ext cx="8505825" cy="686288"/>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Deve ser informado em moeda corrente, não em porcentagem, de acordo com a seguinte fórmula:</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Valor do reajuste = (Valor contrato superior + acréscimos - supressões) x (índice de reajuste)</a:t>
            </a:r>
          </a:p>
        </p:txBody>
      </p:sp>
      <p:pic>
        <p:nvPicPr>
          <p:cNvPr id="8" name="Imagem 7">
            <a:extLst>
              <a:ext uri="{FF2B5EF4-FFF2-40B4-BE49-F238E27FC236}">
                <a16:creationId xmlns:a16="http://schemas.microsoft.com/office/drawing/2014/main" id="{22BDBE03-96A2-A6C9-3D7A-0AECA064C6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18244ACB-40B5-7595-F163-65B7E47DF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241919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EB4F-B36F-53CA-DFA1-345F7E56D128}"/>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16268611-4B5A-35A5-FE6C-63850AF002ED}"/>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4EFC3322-CEFF-0814-9912-3A63602689C0}"/>
              </a:ext>
            </a:extLst>
          </p:cNvPr>
          <p:cNvSpPr>
            <a:spLocks noGrp="1"/>
          </p:cNvSpPr>
          <p:nvPr>
            <p:ph type="title"/>
          </p:nvPr>
        </p:nvSpPr>
        <p:spPr>
          <a:xfrm>
            <a:off x="838200" y="846680"/>
            <a:ext cx="6537095" cy="522765"/>
          </a:xfrm>
        </p:spPr>
        <p:txBody>
          <a:bodyPr>
            <a:normAutofit fontScale="90000"/>
          </a:bodyPr>
          <a:lstStyle/>
          <a:p>
            <a:r>
              <a:rPr lang="pt-BR" sz="3500" noProof="0" dirty="0">
                <a:latin typeface="Raleway" pitchFamily="2" charset="0"/>
              </a:rPr>
              <a:t>Reajuste</a:t>
            </a:r>
          </a:p>
        </p:txBody>
      </p:sp>
      <p:sp>
        <p:nvSpPr>
          <p:cNvPr id="3" name="Espaço Reservado para Conteúdo 2">
            <a:extLst>
              <a:ext uri="{FF2B5EF4-FFF2-40B4-BE49-F238E27FC236}">
                <a16:creationId xmlns:a16="http://schemas.microsoft.com/office/drawing/2014/main" id="{CDFFDDE2-0F11-6F49-3C4D-16A6E276120B}"/>
              </a:ext>
            </a:extLst>
          </p:cNvPr>
          <p:cNvSpPr>
            <a:spLocks noGrp="1"/>
          </p:cNvSpPr>
          <p:nvPr>
            <p:ph idx="1"/>
          </p:nvPr>
        </p:nvSpPr>
        <p:spPr>
          <a:xfrm>
            <a:off x="838200" y="1491186"/>
            <a:ext cx="8505825" cy="686288"/>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Deve ser informado em moeda corrente, não em porcentagem, de acordo com a seguinte fórmula:</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Valor do reajuste = (Valor contrato superior + acréscimos - supressões) x (índice de reajuste)</a:t>
            </a:r>
          </a:p>
        </p:txBody>
      </p:sp>
      <p:pic>
        <p:nvPicPr>
          <p:cNvPr id="8" name="Imagem 7">
            <a:extLst>
              <a:ext uri="{FF2B5EF4-FFF2-40B4-BE49-F238E27FC236}">
                <a16:creationId xmlns:a16="http://schemas.microsoft.com/office/drawing/2014/main" id="{831EC998-3481-5502-EE59-2AE180FC9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9CD9273F-0CF5-810C-2AE9-74E0A7B58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4" name="Título 1">
            <a:extLst>
              <a:ext uri="{FF2B5EF4-FFF2-40B4-BE49-F238E27FC236}">
                <a16:creationId xmlns:a16="http://schemas.microsoft.com/office/drawing/2014/main" id="{CB8ABABE-3C62-9CAA-C865-B5C64DA70641}"/>
              </a:ext>
            </a:extLst>
          </p:cNvPr>
          <p:cNvSpPr txBox="1">
            <a:spLocks/>
          </p:cNvSpPr>
          <p:nvPr/>
        </p:nvSpPr>
        <p:spPr>
          <a:xfrm>
            <a:off x="838200" y="2685524"/>
            <a:ext cx="1924050" cy="52276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baseline="0">
                <a:solidFill>
                  <a:schemeClr val="tx1">
                    <a:lumMod val="75000"/>
                    <a:lumOff val="25000"/>
                  </a:schemeClr>
                </a:solidFill>
                <a:latin typeface="+mj-lt"/>
                <a:ea typeface="+mj-ea"/>
                <a:cs typeface="+mj-cs"/>
              </a:defRPr>
            </a:lvl1pPr>
          </a:lstStyle>
          <a:p>
            <a:r>
              <a:rPr lang="pt-BR" sz="3500" dirty="0">
                <a:latin typeface="Raleway" pitchFamily="2" charset="0"/>
              </a:rPr>
              <a:t>Exemplo</a:t>
            </a:r>
          </a:p>
        </p:txBody>
      </p:sp>
      <p:sp>
        <p:nvSpPr>
          <p:cNvPr id="5" name="Espaço Reservado para Conteúdo 2">
            <a:extLst>
              <a:ext uri="{FF2B5EF4-FFF2-40B4-BE49-F238E27FC236}">
                <a16:creationId xmlns:a16="http://schemas.microsoft.com/office/drawing/2014/main" id="{D977EB85-A38E-ED70-AFBE-21134D2CEFF9}"/>
              </a:ext>
            </a:extLst>
          </p:cNvPr>
          <p:cNvSpPr txBox="1">
            <a:spLocks/>
          </p:cNvSpPr>
          <p:nvPr/>
        </p:nvSpPr>
        <p:spPr>
          <a:xfrm>
            <a:off x="838200" y="3272714"/>
            <a:ext cx="11277600" cy="2606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Contrato de R$ 200.000,00. Já houve um aditivo de acréscimo de itens de R$ 20.000,00 e de supressão de itens de R$ 6.000,00. Agora pretende-se firmar uma Apostila de reajuste de 10%.</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Aplicando a fórmula: Valor = (R$ 200.000,00 + R$ 20.000,00 - R$ 6.000,00) x (0,1) → R$ 214.000,00 * 0,1 = R$ 21.400,00.</a:t>
            </a:r>
          </a:p>
          <a:p>
            <a:pPr marL="0" indent="0">
              <a:lnSpc>
                <a:spcPts val="2100"/>
              </a:lnSpc>
              <a:spcBef>
                <a:spcPts val="0"/>
              </a:spcBef>
              <a:buFont typeface="Arial" panose="020B0604020202020204" pitchFamily="34" charset="0"/>
              <a:buNone/>
            </a:pPr>
            <a:endParaRPr lang="pt-BR" sz="150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Preenchimento dos campos:</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Itens: não preencher nenhum campo de item.</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do reajuste: R$ 21.400,00.</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da prorrogação: R$ 00,00.</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do contrato: R$ 21.400,00.</a:t>
            </a:r>
          </a:p>
        </p:txBody>
      </p:sp>
    </p:spTree>
    <p:extLst>
      <p:ext uri="{BB962C8B-B14F-4D97-AF65-F5344CB8AC3E}">
        <p14:creationId xmlns:p14="http://schemas.microsoft.com/office/powerpoint/2010/main" val="517541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FD509-3E7B-8A3D-44CF-2D8662CC10BD}"/>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9B06C5DC-1331-4740-4DAF-38B4141FB92C}"/>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650F852E-E594-33AA-0218-8990B859BFED}"/>
              </a:ext>
            </a:extLst>
          </p:cNvPr>
          <p:cNvSpPr>
            <a:spLocks noGrp="1"/>
          </p:cNvSpPr>
          <p:nvPr>
            <p:ph type="title"/>
          </p:nvPr>
        </p:nvSpPr>
        <p:spPr>
          <a:xfrm>
            <a:off x="762000" y="324155"/>
            <a:ext cx="6537095" cy="522765"/>
          </a:xfrm>
        </p:spPr>
        <p:txBody>
          <a:bodyPr>
            <a:normAutofit fontScale="90000"/>
          </a:bodyPr>
          <a:lstStyle/>
          <a:p>
            <a:r>
              <a:rPr lang="pt-BR" sz="3500" noProof="0" dirty="0">
                <a:latin typeface="Raleway" pitchFamily="2" charset="0"/>
              </a:rPr>
              <a:t>Acréscimo e supressão</a:t>
            </a:r>
          </a:p>
        </p:txBody>
      </p:sp>
      <p:sp>
        <p:nvSpPr>
          <p:cNvPr id="3" name="Espaço Reservado para Conteúdo 2">
            <a:extLst>
              <a:ext uri="{FF2B5EF4-FFF2-40B4-BE49-F238E27FC236}">
                <a16:creationId xmlns:a16="http://schemas.microsoft.com/office/drawing/2014/main" id="{7B961A89-69CD-E465-90B1-1EA8FFEFCE43}"/>
              </a:ext>
            </a:extLst>
          </p:cNvPr>
          <p:cNvSpPr>
            <a:spLocks noGrp="1"/>
          </p:cNvSpPr>
          <p:nvPr>
            <p:ph idx="1"/>
          </p:nvPr>
        </p:nvSpPr>
        <p:spPr>
          <a:xfrm>
            <a:off x="762000" y="846920"/>
            <a:ext cx="10496550" cy="2156889"/>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O campo “Item Contratado” (“número sequencial do item”, “quantidade do item contratado” e “Valor total contratado do item”) deve ser preenchido somente com quantitativos e valores resultantes de acréscimos e/ou supressões. </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Não devem ser inseridos no campo “Item Contratado” quantidades e valores do contrato inicial, nem valores de reajuste ou de prorrogação por item. </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O preenchimento do “Valor do Contrato” ocorre de acordo com a seguinte fórmula:</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Valor do Contrato = </a:t>
            </a:r>
            <a:r>
              <a:rPr lang="pt-BR" sz="1500" dirty="0">
                <a:latin typeface="Roboto" panose="02000000000000000000" pitchFamily="2" charset="0"/>
                <a:ea typeface="Roboto" panose="02000000000000000000" pitchFamily="2" charset="0"/>
                <a:cs typeface="Roboto" panose="02000000000000000000" pitchFamily="2" charset="0"/>
              </a:rPr>
              <a:t>valor total dos acréscimos - valor total das supressões</a:t>
            </a:r>
            <a:endParaRPr lang="pt-BR" sz="1500" noProof="0"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7E6DF126-3D5B-5F87-179A-313E120221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620BDB1C-194C-8CE7-72CF-77E0DBC4A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extLst>
      <p:ext uri="{BB962C8B-B14F-4D97-AF65-F5344CB8AC3E}">
        <p14:creationId xmlns:p14="http://schemas.microsoft.com/office/powerpoint/2010/main" val="233664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E2B94-0C41-EC61-4D39-DED0D1011495}"/>
            </a:ext>
          </a:extLst>
        </p:cNvPr>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665B695F-3DE4-7630-3E68-1C5225F61075}"/>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4499926D-7618-E1FF-3F4B-BD8CCB3D496E}"/>
              </a:ext>
            </a:extLst>
          </p:cNvPr>
          <p:cNvSpPr>
            <a:spLocks noGrp="1"/>
          </p:cNvSpPr>
          <p:nvPr>
            <p:ph type="title"/>
          </p:nvPr>
        </p:nvSpPr>
        <p:spPr>
          <a:xfrm>
            <a:off x="762000" y="324155"/>
            <a:ext cx="6537095" cy="522765"/>
          </a:xfrm>
        </p:spPr>
        <p:txBody>
          <a:bodyPr>
            <a:normAutofit fontScale="90000"/>
          </a:bodyPr>
          <a:lstStyle/>
          <a:p>
            <a:r>
              <a:rPr lang="pt-BR" sz="3500" noProof="0" dirty="0">
                <a:latin typeface="Raleway" pitchFamily="2" charset="0"/>
              </a:rPr>
              <a:t>Acréscimo e supressão</a:t>
            </a:r>
          </a:p>
        </p:txBody>
      </p:sp>
      <p:sp>
        <p:nvSpPr>
          <p:cNvPr id="3" name="Espaço Reservado para Conteúdo 2">
            <a:extLst>
              <a:ext uri="{FF2B5EF4-FFF2-40B4-BE49-F238E27FC236}">
                <a16:creationId xmlns:a16="http://schemas.microsoft.com/office/drawing/2014/main" id="{64644438-EB57-8086-ABE7-5F638179F1A2}"/>
              </a:ext>
            </a:extLst>
          </p:cNvPr>
          <p:cNvSpPr>
            <a:spLocks noGrp="1"/>
          </p:cNvSpPr>
          <p:nvPr>
            <p:ph idx="1"/>
          </p:nvPr>
        </p:nvSpPr>
        <p:spPr>
          <a:xfrm>
            <a:off x="762000" y="846920"/>
            <a:ext cx="10496550" cy="2156889"/>
          </a:xfrm>
        </p:spPr>
        <p:txBody>
          <a:bodyPr>
            <a:noAutofit/>
          </a:bodyPr>
          <a:lstStyle/>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O campo “Item Contratado” (“número sequencial do item”, “quantidade do item contratado” e “Valor total contratado do item”) deve ser preenchido somente com quantitativos e valores resultantes de acréscimos e/ou supressões. </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Não devem ser inseridos no campo “Item Contratado” quantidades e valores do contrato inicial, nem valores de reajuste ou de prorrogação por item. </a:t>
            </a:r>
          </a:p>
          <a:p>
            <a:pPr marL="0" indent="0">
              <a:lnSpc>
                <a:spcPts val="2100"/>
              </a:lnSpc>
              <a:spcBef>
                <a:spcPts val="0"/>
              </a:spcBef>
              <a:buNone/>
            </a:pPr>
            <a:endParaRPr lang="pt-BR" sz="15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O preenchimento do “Valor do Contrato” ocorre de acordo com a seguinte fórmula:</a:t>
            </a:r>
          </a:p>
          <a:p>
            <a:pPr marL="0" indent="0">
              <a:lnSpc>
                <a:spcPts val="2100"/>
              </a:lnSpc>
              <a:spcBef>
                <a:spcPts val="0"/>
              </a:spcBef>
              <a:buNone/>
            </a:pPr>
            <a:r>
              <a:rPr lang="pt-BR" sz="1500" noProof="0" dirty="0">
                <a:latin typeface="Roboto" panose="02000000000000000000" pitchFamily="2" charset="0"/>
                <a:ea typeface="Roboto" panose="02000000000000000000" pitchFamily="2" charset="0"/>
                <a:cs typeface="Roboto" panose="02000000000000000000" pitchFamily="2" charset="0"/>
              </a:rPr>
              <a:t>Valor do Contrato = valor total dos acréscimos - valor total das supressões</a:t>
            </a:r>
          </a:p>
        </p:txBody>
      </p:sp>
      <p:pic>
        <p:nvPicPr>
          <p:cNvPr id="8" name="Imagem 7">
            <a:extLst>
              <a:ext uri="{FF2B5EF4-FFF2-40B4-BE49-F238E27FC236}">
                <a16:creationId xmlns:a16="http://schemas.microsoft.com/office/drawing/2014/main" id="{E79EC618-BEDA-A3CE-CDFA-0D5918C635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0C54CD45-90E5-FEC9-C546-550C4DF48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4" name="Título 1">
            <a:extLst>
              <a:ext uri="{FF2B5EF4-FFF2-40B4-BE49-F238E27FC236}">
                <a16:creationId xmlns:a16="http://schemas.microsoft.com/office/drawing/2014/main" id="{10E06E33-C721-4E9D-3164-881388CAF256}"/>
              </a:ext>
            </a:extLst>
          </p:cNvPr>
          <p:cNvSpPr txBox="1">
            <a:spLocks/>
          </p:cNvSpPr>
          <p:nvPr/>
        </p:nvSpPr>
        <p:spPr>
          <a:xfrm>
            <a:off x="762000" y="3089882"/>
            <a:ext cx="1924050" cy="52276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baseline="0">
                <a:solidFill>
                  <a:schemeClr val="tx1">
                    <a:lumMod val="75000"/>
                    <a:lumOff val="25000"/>
                  </a:schemeClr>
                </a:solidFill>
                <a:latin typeface="+mj-lt"/>
                <a:ea typeface="+mj-ea"/>
                <a:cs typeface="+mj-cs"/>
              </a:defRPr>
            </a:lvl1pPr>
          </a:lstStyle>
          <a:p>
            <a:r>
              <a:rPr lang="pt-BR" sz="3500" dirty="0">
                <a:latin typeface="Raleway" pitchFamily="2" charset="0"/>
              </a:rPr>
              <a:t>Exemplo</a:t>
            </a:r>
          </a:p>
        </p:txBody>
      </p:sp>
      <p:sp>
        <p:nvSpPr>
          <p:cNvPr id="5" name="Espaço Reservado para Conteúdo 2">
            <a:extLst>
              <a:ext uri="{FF2B5EF4-FFF2-40B4-BE49-F238E27FC236}">
                <a16:creationId xmlns:a16="http://schemas.microsoft.com/office/drawing/2014/main" id="{31B244DB-156A-0674-1796-75E3213B0A93}"/>
              </a:ext>
            </a:extLst>
          </p:cNvPr>
          <p:cNvSpPr txBox="1">
            <a:spLocks/>
          </p:cNvSpPr>
          <p:nvPr/>
        </p:nvSpPr>
        <p:spPr>
          <a:xfrm>
            <a:off x="762000" y="3590796"/>
            <a:ext cx="11277600" cy="3024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Contrato superior: item 1, “Quantidade” 10, “Valor Total Contratado do Item” R$ 1.500.000,00. Item 2, “Quantidade 5”, “Valor Total Contratado do Item” R$ 500.000,00. “Valor do Contrato” R$ 2.000.000,00. </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Aditivo de acréscimo/supressão: item 1, “Quantidade” 1, “Valor Total Contratado do Item” R$ 150.000,00. Item 2, “Quantidade” -2 </a:t>
            </a:r>
            <a:r>
              <a:rPr lang="pt-BR" sz="1500" b="1" u="sng" dirty="0">
                <a:latin typeface="Roboto" panose="02000000000000000000" pitchFamily="2" charset="0"/>
                <a:ea typeface="Roboto" panose="02000000000000000000" pitchFamily="2" charset="0"/>
                <a:cs typeface="Roboto" panose="02000000000000000000" pitchFamily="2" charset="0"/>
              </a:rPr>
              <a:t>(deve ser preenchido negativo)</a:t>
            </a:r>
            <a:r>
              <a:rPr lang="pt-BR" sz="1500" dirty="0">
                <a:latin typeface="Roboto" panose="02000000000000000000" pitchFamily="2" charset="0"/>
                <a:ea typeface="Roboto" panose="02000000000000000000" pitchFamily="2" charset="0"/>
                <a:cs typeface="Roboto" panose="02000000000000000000" pitchFamily="2" charset="0"/>
              </a:rPr>
              <a:t>, “Valor Total Contratado do Item” R$ 200.000,00 </a:t>
            </a:r>
            <a:r>
              <a:rPr lang="pt-BR" sz="1500" b="1" u="sng" dirty="0">
                <a:latin typeface="Roboto" panose="02000000000000000000" pitchFamily="2" charset="0"/>
                <a:ea typeface="Roboto" panose="02000000000000000000" pitchFamily="2" charset="0"/>
                <a:cs typeface="Roboto" panose="02000000000000000000" pitchFamily="2" charset="0"/>
              </a:rPr>
              <a:t>(deve ser preenchido positivo)</a:t>
            </a:r>
            <a:r>
              <a:rPr lang="pt-BR" sz="1500" dirty="0">
                <a:latin typeface="Roboto" panose="02000000000000000000" pitchFamily="2" charset="0"/>
                <a:ea typeface="Roboto" panose="02000000000000000000" pitchFamily="2" charset="0"/>
                <a:cs typeface="Roboto" panose="02000000000000000000" pitchFamily="2" charset="0"/>
              </a:rPr>
              <a:t>.</a:t>
            </a:r>
          </a:p>
          <a:p>
            <a:pPr marL="0" indent="0">
              <a:lnSpc>
                <a:spcPts val="2100"/>
              </a:lnSpc>
              <a:spcBef>
                <a:spcPts val="0"/>
              </a:spcBef>
              <a:buFont typeface="Arial" panose="020B0604020202020204" pitchFamily="34" charset="0"/>
              <a:buNone/>
            </a:pPr>
            <a:endParaRPr lang="pt-BR" sz="150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Preenchimento dos campos:</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Itens: Item 1, “Quantidade” 1, “Valor Total Contratado do Item” R$ 150.000,00. Item 2, “Quantidade” -2 </a:t>
            </a:r>
            <a:r>
              <a:rPr lang="pt-BR" sz="1500" b="1" u="sng" dirty="0">
                <a:latin typeface="Roboto" panose="02000000000000000000" pitchFamily="2" charset="0"/>
                <a:ea typeface="Roboto" panose="02000000000000000000" pitchFamily="2" charset="0"/>
                <a:cs typeface="Roboto" panose="02000000000000000000" pitchFamily="2" charset="0"/>
              </a:rPr>
              <a:t>(deve ser preenchido negativo)</a:t>
            </a:r>
            <a:r>
              <a:rPr lang="pt-BR" sz="1500" dirty="0">
                <a:latin typeface="Roboto" panose="02000000000000000000" pitchFamily="2" charset="0"/>
                <a:ea typeface="Roboto" panose="02000000000000000000" pitchFamily="2" charset="0"/>
                <a:cs typeface="Roboto" panose="02000000000000000000" pitchFamily="2" charset="0"/>
              </a:rPr>
              <a:t>, “Valor Total Contratado do Item” R$ 200.000,00 </a:t>
            </a:r>
            <a:r>
              <a:rPr lang="pt-BR" sz="1500" b="1" u="sng" dirty="0">
                <a:latin typeface="Roboto" panose="02000000000000000000" pitchFamily="2" charset="0"/>
                <a:ea typeface="Roboto" panose="02000000000000000000" pitchFamily="2" charset="0"/>
                <a:cs typeface="Roboto" panose="02000000000000000000" pitchFamily="2" charset="0"/>
              </a:rPr>
              <a:t>(deve ser preenchido positivo)</a:t>
            </a:r>
            <a:r>
              <a:rPr lang="pt-BR" sz="1500" dirty="0">
                <a:latin typeface="Roboto" panose="02000000000000000000" pitchFamily="2" charset="0"/>
                <a:ea typeface="Roboto" panose="02000000000000000000" pitchFamily="2" charset="0"/>
                <a:cs typeface="Roboto" panose="02000000000000000000" pitchFamily="2" charset="0"/>
              </a:rPr>
              <a:t>.</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do reajuste: não preencher.</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da prorrogação: não preencher.</a:t>
            </a:r>
          </a:p>
          <a:p>
            <a:pPr marL="0" indent="0">
              <a:lnSpc>
                <a:spcPts val="2100"/>
              </a:lnSpc>
              <a:spcBef>
                <a:spcPts val="0"/>
              </a:spcBef>
              <a:buFont typeface="Arial" panose="020B0604020202020204" pitchFamily="34" charset="0"/>
              <a:buNone/>
            </a:pPr>
            <a:r>
              <a:rPr lang="pt-BR" sz="1500" dirty="0">
                <a:latin typeface="Roboto" panose="02000000000000000000" pitchFamily="2" charset="0"/>
                <a:ea typeface="Roboto" panose="02000000000000000000" pitchFamily="2" charset="0"/>
                <a:cs typeface="Roboto" panose="02000000000000000000" pitchFamily="2" charset="0"/>
              </a:rPr>
              <a:t>Valor do contrato: R$ -50.000,00 (R$ 150.000,00 do item 1 - R$ 200.000,00 do item 2).</a:t>
            </a:r>
          </a:p>
        </p:txBody>
      </p:sp>
    </p:spTree>
    <p:extLst>
      <p:ext uri="{BB962C8B-B14F-4D97-AF65-F5344CB8AC3E}">
        <p14:creationId xmlns:p14="http://schemas.microsoft.com/office/powerpoint/2010/main" val="428422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39C5-1643-E8F7-29D7-214885BE2F1B}"/>
            </a:ext>
          </a:extLst>
        </p:cNvPr>
        <p:cNvGrpSpPr/>
        <p:nvPr/>
      </p:nvGrpSpPr>
      <p:grpSpPr>
        <a:xfrm>
          <a:off x="0" y="0"/>
          <a:ext cx="0" cy="0"/>
          <a:chOff x="0" y="0"/>
          <a:chExt cx="0" cy="0"/>
        </a:xfrm>
      </p:grpSpPr>
      <p:pic>
        <p:nvPicPr>
          <p:cNvPr id="12" name="Imagem 11" descr="Padrão do plano de fundo&#10;&#10;Descrição gerada automaticamente">
            <a:extLst>
              <a:ext uri="{FF2B5EF4-FFF2-40B4-BE49-F238E27FC236}">
                <a16:creationId xmlns:a16="http://schemas.microsoft.com/office/drawing/2014/main" id="{4AF88460-2829-0FEB-CA7D-03D3DE269222}"/>
              </a:ext>
            </a:extLst>
          </p:cNvPr>
          <p:cNvPicPr>
            <a:picLocks noChangeAspect="1"/>
          </p:cNvPicPr>
          <p:nvPr/>
        </p:nvPicPr>
        <p:blipFill>
          <a:blip r:embed="rId2">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2" name="Título 1">
            <a:extLst>
              <a:ext uri="{FF2B5EF4-FFF2-40B4-BE49-F238E27FC236}">
                <a16:creationId xmlns:a16="http://schemas.microsoft.com/office/drawing/2014/main" id="{AC52D9B0-DBD1-5784-A212-07C278127BB2}"/>
              </a:ext>
            </a:extLst>
          </p:cNvPr>
          <p:cNvSpPr>
            <a:spLocks noGrp="1"/>
          </p:cNvSpPr>
          <p:nvPr>
            <p:ph type="title"/>
          </p:nvPr>
        </p:nvSpPr>
        <p:spPr>
          <a:xfrm>
            <a:off x="290825" y="293006"/>
            <a:ext cx="7591425" cy="515007"/>
          </a:xfrm>
        </p:spPr>
        <p:txBody>
          <a:bodyPr>
            <a:normAutofit/>
          </a:bodyPr>
          <a:lstStyle/>
          <a:p>
            <a:r>
              <a:rPr lang="pt-BR" sz="2400" noProof="0" dirty="0">
                <a:latin typeface="Raleway" pitchFamily="2" charset="0"/>
              </a:rPr>
              <a:t>Acréscimo/supressão, prazo e reajuste</a:t>
            </a:r>
          </a:p>
        </p:txBody>
      </p:sp>
      <p:sp>
        <p:nvSpPr>
          <p:cNvPr id="3" name="Espaço Reservado para Conteúdo 2">
            <a:extLst>
              <a:ext uri="{FF2B5EF4-FFF2-40B4-BE49-F238E27FC236}">
                <a16:creationId xmlns:a16="http://schemas.microsoft.com/office/drawing/2014/main" id="{89DFFF13-FDAD-0204-B46F-92C425179362}"/>
              </a:ext>
            </a:extLst>
          </p:cNvPr>
          <p:cNvSpPr>
            <a:spLocks noGrp="1"/>
          </p:cNvSpPr>
          <p:nvPr>
            <p:ph idx="1"/>
          </p:nvPr>
        </p:nvSpPr>
        <p:spPr>
          <a:xfrm>
            <a:off x="290825" y="719948"/>
            <a:ext cx="8929375" cy="1427582"/>
          </a:xfrm>
        </p:spPr>
        <p:txBody>
          <a:bodyPr>
            <a:noAutofit/>
          </a:bodyPr>
          <a:lstStyle/>
          <a:p>
            <a:pPr marL="0" indent="0">
              <a:lnSpc>
                <a:spcPts val="2100"/>
              </a:lnSpc>
              <a:spcBef>
                <a:spcPts val="0"/>
              </a:spcBef>
              <a:buNone/>
            </a:pPr>
            <a:r>
              <a:rPr lang="pt-BR" sz="1400" noProof="0" dirty="0">
                <a:latin typeface="Roboto" panose="02000000000000000000" pitchFamily="2" charset="0"/>
                <a:ea typeface="Roboto" panose="02000000000000000000" pitchFamily="2" charset="0"/>
                <a:cs typeface="Roboto" panose="02000000000000000000" pitchFamily="2" charset="0"/>
              </a:rPr>
              <a:t>Valor calculado com base na seguinte fórmula: Valor do aditivo = (Valor do Reajuste) + (Valor da prorrogação)</a:t>
            </a:r>
          </a:p>
          <a:p>
            <a:pPr marL="0" indent="0">
              <a:lnSpc>
                <a:spcPts val="2100"/>
              </a:lnSpc>
              <a:spcBef>
                <a:spcPts val="0"/>
              </a:spcBef>
              <a:buNone/>
            </a:pPr>
            <a:endParaRPr lang="pt-BR" sz="14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400" dirty="0">
                <a:latin typeface="Roboto" panose="02000000000000000000" pitchFamily="2" charset="0"/>
                <a:ea typeface="Roboto" panose="02000000000000000000" pitchFamily="2" charset="0"/>
                <a:cs typeface="Roboto" panose="02000000000000000000" pitchFamily="2" charset="0"/>
              </a:rPr>
              <a:t>Ou                                                 Valor do Reajuste                   +                       Valor da prorrogação</a:t>
            </a:r>
            <a:endParaRPr lang="pt-BR" sz="14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endParaRPr lang="pt-BR" sz="1400" noProof="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400" noProof="0" dirty="0">
                <a:latin typeface="Roboto" panose="02000000000000000000" pitchFamily="2" charset="0"/>
                <a:ea typeface="Roboto" panose="02000000000000000000" pitchFamily="2" charset="0"/>
                <a:cs typeface="Roboto" panose="02000000000000000000" pitchFamily="2" charset="0"/>
              </a:rPr>
              <a:t>Valor do aditivo = [($</a:t>
            </a:r>
            <a:r>
              <a:rPr lang="pt-BR" sz="1400" noProof="0" dirty="0" err="1">
                <a:latin typeface="Roboto" panose="02000000000000000000" pitchFamily="2" charset="0"/>
                <a:ea typeface="Roboto" panose="02000000000000000000" pitchFamily="2" charset="0"/>
                <a:cs typeface="Roboto" panose="02000000000000000000" pitchFamily="2" charset="0"/>
              </a:rPr>
              <a:t>contr</a:t>
            </a:r>
            <a:r>
              <a:rPr lang="pt-BR" sz="1400" noProof="0" dirty="0">
                <a:latin typeface="Roboto" panose="02000000000000000000" pitchFamily="2" charset="0"/>
                <a:ea typeface="Roboto" panose="02000000000000000000" pitchFamily="2" charset="0"/>
                <a:cs typeface="Roboto" panose="02000000000000000000" pitchFamily="2" charset="0"/>
              </a:rPr>
              <a:t> + $</a:t>
            </a:r>
            <a:r>
              <a:rPr lang="pt-BR" sz="1400" noProof="0" dirty="0" err="1">
                <a:latin typeface="Roboto" panose="02000000000000000000" pitchFamily="2" charset="0"/>
                <a:ea typeface="Roboto" panose="02000000000000000000" pitchFamily="2" charset="0"/>
                <a:cs typeface="Roboto" panose="02000000000000000000" pitchFamily="2" charset="0"/>
              </a:rPr>
              <a:t>acr</a:t>
            </a:r>
            <a:r>
              <a:rPr lang="pt-BR" sz="1400" noProof="0" dirty="0">
                <a:latin typeface="Roboto" panose="02000000000000000000" pitchFamily="2" charset="0"/>
                <a:ea typeface="Roboto" panose="02000000000000000000" pitchFamily="2" charset="0"/>
                <a:cs typeface="Roboto" panose="02000000000000000000" pitchFamily="2" charset="0"/>
              </a:rPr>
              <a:t> - $</a:t>
            </a:r>
            <a:r>
              <a:rPr lang="pt-BR" sz="1400" noProof="0" dirty="0" err="1">
                <a:latin typeface="Roboto" panose="02000000000000000000" pitchFamily="2" charset="0"/>
                <a:ea typeface="Roboto" panose="02000000000000000000" pitchFamily="2" charset="0"/>
                <a:cs typeface="Roboto" panose="02000000000000000000" pitchFamily="2" charset="0"/>
              </a:rPr>
              <a:t>supr</a:t>
            </a:r>
            <a:r>
              <a:rPr lang="pt-BR" sz="1400" noProof="0" dirty="0">
                <a:latin typeface="Roboto" panose="02000000000000000000" pitchFamily="2" charset="0"/>
                <a:ea typeface="Roboto" panose="02000000000000000000" pitchFamily="2" charset="0"/>
                <a:cs typeface="Roboto" panose="02000000000000000000" pitchFamily="2" charset="0"/>
              </a:rPr>
              <a:t>) x (índice de </a:t>
            </a:r>
            <a:r>
              <a:rPr lang="pt-BR" sz="1400" noProof="0" dirty="0" err="1">
                <a:latin typeface="Roboto" panose="02000000000000000000" pitchFamily="2" charset="0"/>
                <a:ea typeface="Roboto" panose="02000000000000000000" pitchFamily="2" charset="0"/>
                <a:cs typeface="Roboto" panose="02000000000000000000" pitchFamily="2" charset="0"/>
              </a:rPr>
              <a:t>reaj</a:t>
            </a:r>
            <a:r>
              <a:rPr lang="pt-BR" sz="1400" noProof="0" dirty="0">
                <a:latin typeface="Roboto" panose="02000000000000000000" pitchFamily="2" charset="0"/>
                <a:ea typeface="Roboto" panose="02000000000000000000" pitchFamily="2" charset="0"/>
                <a:cs typeface="Roboto" panose="02000000000000000000" pitchFamily="2" charset="0"/>
              </a:rPr>
              <a:t>)] + [($</a:t>
            </a:r>
            <a:r>
              <a:rPr lang="pt-BR" sz="1400" noProof="0" dirty="0" err="1">
                <a:latin typeface="Roboto" panose="02000000000000000000" pitchFamily="2" charset="0"/>
                <a:ea typeface="Roboto" panose="02000000000000000000" pitchFamily="2" charset="0"/>
                <a:cs typeface="Roboto" panose="02000000000000000000" pitchFamily="2" charset="0"/>
              </a:rPr>
              <a:t>contr</a:t>
            </a:r>
            <a:r>
              <a:rPr lang="pt-BR" sz="1400" noProof="0" dirty="0">
                <a:latin typeface="Roboto" panose="02000000000000000000" pitchFamily="2" charset="0"/>
                <a:ea typeface="Roboto" panose="02000000000000000000" pitchFamily="2" charset="0"/>
                <a:cs typeface="Roboto" panose="02000000000000000000" pitchFamily="2" charset="0"/>
              </a:rPr>
              <a:t> + $</a:t>
            </a:r>
            <a:r>
              <a:rPr lang="pt-BR" sz="1400" noProof="0" dirty="0" err="1">
                <a:latin typeface="Roboto" panose="02000000000000000000" pitchFamily="2" charset="0"/>
                <a:ea typeface="Roboto" panose="02000000000000000000" pitchFamily="2" charset="0"/>
                <a:cs typeface="Roboto" panose="02000000000000000000" pitchFamily="2" charset="0"/>
              </a:rPr>
              <a:t>acr</a:t>
            </a:r>
            <a:r>
              <a:rPr lang="pt-BR" sz="1400" noProof="0" dirty="0">
                <a:latin typeface="Roboto" panose="02000000000000000000" pitchFamily="2" charset="0"/>
                <a:ea typeface="Roboto" panose="02000000000000000000" pitchFamily="2" charset="0"/>
                <a:cs typeface="Roboto" panose="02000000000000000000" pitchFamily="2" charset="0"/>
              </a:rPr>
              <a:t> - $</a:t>
            </a:r>
            <a:r>
              <a:rPr lang="pt-BR" sz="1400" noProof="0" dirty="0" err="1">
                <a:latin typeface="Roboto" panose="02000000000000000000" pitchFamily="2" charset="0"/>
                <a:ea typeface="Roboto" panose="02000000000000000000" pitchFamily="2" charset="0"/>
                <a:cs typeface="Roboto" panose="02000000000000000000" pitchFamily="2" charset="0"/>
              </a:rPr>
              <a:t>supr</a:t>
            </a:r>
            <a:r>
              <a:rPr lang="pt-BR" sz="1400" noProof="0" dirty="0">
                <a:latin typeface="Roboto" panose="02000000000000000000" pitchFamily="2" charset="0"/>
                <a:ea typeface="Roboto" panose="02000000000000000000" pitchFamily="2" charset="0"/>
                <a:cs typeface="Roboto" panose="02000000000000000000" pitchFamily="2" charset="0"/>
              </a:rPr>
              <a:t>) x (</a:t>
            </a:r>
            <a:r>
              <a:rPr lang="pt-BR" sz="1400" noProof="0" dirty="0" err="1">
                <a:latin typeface="Roboto" panose="02000000000000000000" pitchFamily="2" charset="0"/>
                <a:ea typeface="Roboto" panose="02000000000000000000" pitchFamily="2" charset="0"/>
                <a:cs typeface="Roboto" panose="02000000000000000000" pitchFamily="2" charset="0"/>
              </a:rPr>
              <a:t>dur</a:t>
            </a:r>
            <a:r>
              <a:rPr lang="pt-BR" sz="1400" noProof="0" dirty="0">
                <a:latin typeface="Roboto" panose="02000000000000000000" pitchFamily="2" charset="0"/>
                <a:ea typeface="Roboto" panose="02000000000000000000" pitchFamily="2" charset="0"/>
                <a:cs typeface="Roboto" panose="02000000000000000000" pitchFamily="2" charset="0"/>
              </a:rPr>
              <a:t> </a:t>
            </a:r>
            <a:r>
              <a:rPr lang="pt-BR" sz="1400" noProof="0" dirty="0" err="1">
                <a:latin typeface="Roboto" panose="02000000000000000000" pitchFamily="2" charset="0"/>
                <a:ea typeface="Roboto" panose="02000000000000000000" pitchFamily="2" charset="0"/>
                <a:cs typeface="Roboto" panose="02000000000000000000" pitchFamily="2" charset="0"/>
              </a:rPr>
              <a:t>adt</a:t>
            </a:r>
            <a:r>
              <a:rPr lang="pt-BR" sz="1400" noProof="0" dirty="0">
                <a:latin typeface="Roboto" panose="02000000000000000000" pitchFamily="2" charset="0"/>
                <a:ea typeface="Roboto" panose="02000000000000000000" pitchFamily="2" charset="0"/>
                <a:cs typeface="Roboto" panose="02000000000000000000" pitchFamily="2" charset="0"/>
              </a:rPr>
              <a:t>)/(</a:t>
            </a:r>
            <a:r>
              <a:rPr lang="pt-BR" sz="1400" noProof="0" dirty="0" err="1">
                <a:latin typeface="Roboto" panose="02000000000000000000" pitchFamily="2" charset="0"/>
                <a:ea typeface="Roboto" panose="02000000000000000000" pitchFamily="2" charset="0"/>
                <a:cs typeface="Roboto" panose="02000000000000000000" pitchFamily="2" charset="0"/>
              </a:rPr>
              <a:t>dur</a:t>
            </a:r>
            <a:r>
              <a:rPr lang="pt-BR" sz="1400" noProof="0" dirty="0">
                <a:latin typeface="Roboto" panose="02000000000000000000" pitchFamily="2" charset="0"/>
                <a:ea typeface="Roboto" panose="02000000000000000000" pitchFamily="2" charset="0"/>
                <a:cs typeface="Roboto" panose="02000000000000000000" pitchFamily="2" charset="0"/>
              </a:rPr>
              <a:t> </a:t>
            </a:r>
            <a:r>
              <a:rPr lang="pt-BR" sz="1400" noProof="0" dirty="0" err="1">
                <a:latin typeface="Roboto" panose="02000000000000000000" pitchFamily="2" charset="0"/>
                <a:ea typeface="Roboto" panose="02000000000000000000" pitchFamily="2" charset="0"/>
                <a:cs typeface="Roboto" panose="02000000000000000000" pitchFamily="2" charset="0"/>
              </a:rPr>
              <a:t>contr</a:t>
            </a:r>
            <a:r>
              <a:rPr lang="pt-BR" sz="1400" noProof="0" dirty="0">
                <a:latin typeface="Roboto" panose="02000000000000000000" pitchFamily="2" charset="0"/>
                <a:ea typeface="Roboto" panose="02000000000000000000" pitchFamily="2" charset="0"/>
                <a:cs typeface="Roboto" panose="02000000000000000000" pitchFamily="2" charset="0"/>
              </a:rPr>
              <a:t>)]</a:t>
            </a:r>
          </a:p>
        </p:txBody>
      </p:sp>
      <p:pic>
        <p:nvPicPr>
          <p:cNvPr id="8" name="Imagem 7">
            <a:extLst>
              <a:ext uri="{FF2B5EF4-FFF2-40B4-BE49-F238E27FC236}">
                <a16:creationId xmlns:a16="http://schemas.microsoft.com/office/drawing/2014/main" id="{754CAE75-1158-A5B7-C050-C06C41CB5D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0" name="Imagem 9">
            <a:extLst>
              <a:ext uri="{FF2B5EF4-FFF2-40B4-BE49-F238E27FC236}">
                <a16:creationId xmlns:a16="http://schemas.microsoft.com/office/drawing/2014/main" id="{2A5BC0F9-48A6-BD1B-16C4-663B802B3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4" name="Título 1">
            <a:extLst>
              <a:ext uri="{FF2B5EF4-FFF2-40B4-BE49-F238E27FC236}">
                <a16:creationId xmlns:a16="http://schemas.microsoft.com/office/drawing/2014/main" id="{CF64815E-0788-95A5-2E16-CB3C3BBBB542}"/>
              </a:ext>
            </a:extLst>
          </p:cNvPr>
          <p:cNvSpPr txBox="1">
            <a:spLocks/>
          </p:cNvSpPr>
          <p:nvPr/>
        </p:nvSpPr>
        <p:spPr>
          <a:xfrm>
            <a:off x="290825" y="2382582"/>
            <a:ext cx="1924050" cy="5227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baseline="0">
                <a:solidFill>
                  <a:schemeClr val="tx1">
                    <a:lumMod val="75000"/>
                    <a:lumOff val="25000"/>
                  </a:schemeClr>
                </a:solidFill>
                <a:latin typeface="+mj-lt"/>
                <a:ea typeface="+mj-ea"/>
                <a:cs typeface="+mj-cs"/>
              </a:defRPr>
            </a:lvl1pPr>
          </a:lstStyle>
          <a:p>
            <a:r>
              <a:rPr lang="pt-BR" sz="2400" dirty="0">
                <a:latin typeface="Raleway" pitchFamily="2" charset="0"/>
              </a:rPr>
              <a:t>Exemplo</a:t>
            </a:r>
          </a:p>
        </p:txBody>
      </p:sp>
      <p:sp>
        <p:nvSpPr>
          <p:cNvPr id="5" name="Espaço Reservado para Conteúdo 2">
            <a:extLst>
              <a:ext uri="{FF2B5EF4-FFF2-40B4-BE49-F238E27FC236}">
                <a16:creationId xmlns:a16="http://schemas.microsoft.com/office/drawing/2014/main" id="{B9AD6C17-027E-2560-3C3D-47E37E468D8C}"/>
              </a:ext>
            </a:extLst>
          </p:cNvPr>
          <p:cNvSpPr txBox="1">
            <a:spLocks/>
          </p:cNvSpPr>
          <p:nvPr/>
        </p:nvSpPr>
        <p:spPr>
          <a:xfrm>
            <a:off x="290825" y="2773637"/>
            <a:ext cx="11901175" cy="4361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buFont typeface="Arial" panose="020B0604020202020204" pitchFamily="34" charset="0"/>
              <a:buNone/>
            </a:pPr>
            <a:r>
              <a:rPr lang="pt-BR" sz="1200" dirty="0">
                <a:latin typeface="Roboto" panose="02000000000000000000" pitchFamily="2" charset="0"/>
                <a:ea typeface="Roboto" panose="02000000000000000000" pitchFamily="2" charset="0"/>
                <a:cs typeface="Roboto" panose="02000000000000000000" pitchFamily="2" charset="0"/>
              </a:rPr>
              <a:t>Contrato por prazo. Duração inicial: 1 ano. Item 1, “Quantidade” 50, “Valor Total Contratado do Item” R$ 5.000.000,00. Item 2, “Quantidade” 30, “Valor Total Contratado do Item” R$ 12.000.000,00. “Valor do Contrato” R$ 17.000.000,00.</a:t>
            </a:r>
          </a:p>
          <a:p>
            <a:pPr marL="0" indent="0">
              <a:lnSpc>
                <a:spcPts val="2100"/>
              </a:lnSpc>
              <a:spcBef>
                <a:spcPts val="0"/>
              </a:spcBef>
              <a:buFont typeface="Arial" panose="020B0604020202020204" pitchFamily="34" charset="0"/>
              <a:buNone/>
            </a:pPr>
            <a:r>
              <a:rPr lang="pt-BR" sz="1200" dirty="0">
                <a:latin typeface="Roboto" panose="02000000000000000000" pitchFamily="2" charset="0"/>
                <a:ea typeface="Roboto" panose="02000000000000000000" pitchFamily="2" charset="0"/>
                <a:cs typeface="Roboto" panose="02000000000000000000" pitchFamily="2" charset="0"/>
              </a:rPr>
              <a:t>Aditivo do tipo “18 – Acréscimo/Supressão, Prazo e Reajuste”. Item 1: +10 unidades. Item 2: -5 unidades. Reajuste de 10%. Prazo: +2 anos.</a:t>
            </a:r>
          </a:p>
          <a:p>
            <a:pPr marL="0" indent="0">
              <a:lnSpc>
                <a:spcPts val="2100"/>
              </a:lnSpc>
              <a:spcBef>
                <a:spcPts val="0"/>
              </a:spcBef>
              <a:buFont typeface="Arial" panose="020B0604020202020204" pitchFamily="34" charset="0"/>
              <a:buNone/>
            </a:pPr>
            <a:endParaRPr lang="pt-BR" sz="120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Font typeface="Arial" panose="020B0604020202020204" pitchFamily="34" charset="0"/>
              <a:buNone/>
            </a:pPr>
            <a:r>
              <a:rPr lang="pt-BR" sz="1200" dirty="0">
                <a:latin typeface="Roboto" panose="02000000000000000000" pitchFamily="2" charset="0"/>
                <a:ea typeface="Roboto" panose="02000000000000000000" pitchFamily="2" charset="0"/>
                <a:cs typeface="Roboto" panose="02000000000000000000" pitchFamily="2" charset="0"/>
              </a:rPr>
              <a:t>Cálculos:</a:t>
            </a:r>
          </a:p>
          <a:p>
            <a:pPr marL="0" indent="0">
              <a:lnSpc>
                <a:spcPts val="2100"/>
              </a:lnSpc>
              <a:spcBef>
                <a:spcPts val="0"/>
              </a:spcBef>
              <a:buFont typeface="Arial" panose="020B0604020202020204" pitchFamily="34" charset="0"/>
              <a:buNone/>
            </a:pPr>
            <a:r>
              <a:rPr lang="pt-BR" sz="1200" dirty="0">
                <a:latin typeface="Roboto" panose="02000000000000000000" pitchFamily="2" charset="0"/>
                <a:ea typeface="Roboto" panose="02000000000000000000" pitchFamily="2" charset="0"/>
                <a:cs typeface="Roboto" panose="02000000000000000000" pitchFamily="2" charset="0"/>
              </a:rPr>
              <a:t>$ </a:t>
            </a:r>
            <a:r>
              <a:rPr lang="pt-BR" sz="1200" dirty="0" err="1">
                <a:latin typeface="Roboto" panose="02000000000000000000" pitchFamily="2" charset="0"/>
                <a:ea typeface="Roboto" panose="02000000000000000000" pitchFamily="2" charset="0"/>
                <a:cs typeface="Roboto" panose="02000000000000000000" pitchFamily="2" charset="0"/>
              </a:rPr>
              <a:t>acr</a:t>
            </a:r>
            <a:r>
              <a:rPr lang="pt-BR" sz="1200" dirty="0">
                <a:latin typeface="Roboto" panose="02000000000000000000" pitchFamily="2" charset="0"/>
                <a:ea typeface="Roboto" panose="02000000000000000000" pitchFamily="2" charset="0"/>
                <a:cs typeface="Roboto" panose="02000000000000000000" pitchFamily="2" charset="0"/>
              </a:rPr>
              <a:t>. e </a:t>
            </a:r>
            <a:r>
              <a:rPr lang="pt-BR" sz="1200" dirty="0" err="1">
                <a:latin typeface="Roboto" panose="02000000000000000000" pitchFamily="2" charset="0"/>
                <a:ea typeface="Roboto" panose="02000000000000000000" pitchFamily="2" charset="0"/>
                <a:cs typeface="Roboto" panose="02000000000000000000" pitchFamily="2" charset="0"/>
              </a:rPr>
              <a:t>supr</a:t>
            </a:r>
            <a:r>
              <a:rPr lang="pt-BR" sz="1200" dirty="0">
                <a:latin typeface="Roboto" panose="02000000000000000000" pitchFamily="2" charset="0"/>
                <a:ea typeface="Roboto" panose="02000000000000000000" pitchFamily="2" charset="0"/>
                <a:cs typeface="Roboto" panose="02000000000000000000" pitchFamily="2" charset="0"/>
              </a:rPr>
              <a:t>.: Item 1, R$ 1.000.000,00; Item 2, R$ -2.000.000,00. Total dos acréscimos e supressões: R$ - 1.000.000,00.</a:t>
            </a:r>
          </a:p>
          <a:p>
            <a:pPr marL="0" indent="0">
              <a:lnSpc>
                <a:spcPts val="2100"/>
              </a:lnSpc>
              <a:spcBef>
                <a:spcPts val="0"/>
              </a:spcBef>
              <a:buFont typeface="Arial" panose="020B0604020202020204" pitchFamily="34" charset="0"/>
              <a:buNone/>
            </a:pPr>
            <a:r>
              <a:rPr lang="pt-BR" sz="1200" dirty="0">
                <a:latin typeface="Roboto" panose="02000000000000000000" pitchFamily="2" charset="0"/>
                <a:ea typeface="Roboto" panose="02000000000000000000" pitchFamily="2" charset="0"/>
                <a:cs typeface="Roboto" panose="02000000000000000000" pitchFamily="2" charset="0"/>
              </a:rPr>
              <a:t>$ do reajuste: (R$ 17.000.000,00 + R$ 1.000.000,00 - R$ 2.000.000,00)*0,1 → R$ 16.000.000,00 * 0,1 = R$ 1.600.000,00.</a:t>
            </a:r>
          </a:p>
          <a:p>
            <a:pPr marL="0" indent="0">
              <a:lnSpc>
                <a:spcPts val="2100"/>
              </a:lnSpc>
              <a:spcBef>
                <a:spcPts val="0"/>
              </a:spcBef>
              <a:buFont typeface="Arial" panose="020B0604020202020204" pitchFamily="34" charset="0"/>
              <a:buNone/>
            </a:pPr>
            <a:r>
              <a:rPr lang="pt-BR" sz="1200" dirty="0">
                <a:latin typeface="Roboto" panose="02000000000000000000" pitchFamily="2" charset="0"/>
                <a:ea typeface="Roboto" panose="02000000000000000000" pitchFamily="2" charset="0"/>
                <a:cs typeface="Roboto" panose="02000000000000000000" pitchFamily="2" charset="0"/>
              </a:rPr>
              <a:t>$ da prorrogação: (R$ 17.000.000,00 + R$ 1.000.000,00 - R$ 2.000.000,00) * (2 anos / 1 ano) → R$ 16.000.000,00 * 2 = R$ 32.000.000,00.</a:t>
            </a:r>
          </a:p>
          <a:p>
            <a:pPr marL="0" indent="0">
              <a:lnSpc>
                <a:spcPts val="2100"/>
              </a:lnSpc>
              <a:spcBef>
                <a:spcPts val="0"/>
              </a:spcBef>
              <a:buFont typeface="Arial" panose="020B0604020202020204" pitchFamily="34" charset="0"/>
              <a:buNone/>
            </a:pPr>
            <a:endParaRPr lang="pt-BR" sz="1200" dirty="0">
              <a:latin typeface="Roboto" panose="02000000000000000000" pitchFamily="2" charset="0"/>
              <a:ea typeface="Roboto" panose="02000000000000000000" pitchFamily="2" charset="0"/>
              <a:cs typeface="Roboto" panose="02000000000000000000" pitchFamily="2" charset="0"/>
            </a:endParaRPr>
          </a:p>
          <a:p>
            <a:pPr marL="0" indent="0">
              <a:lnSpc>
                <a:spcPts val="2100"/>
              </a:lnSpc>
              <a:spcBef>
                <a:spcPts val="0"/>
              </a:spcBef>
              <a:buNone/>
            </a:pPr>
            <a:r>
              <a:rPr lang="pt-BR" sz="1200" dirty="0">
                <a:latin typeface="Roboto" panose="02000000000000000000" pitchFamily="2" charset="0"/>
                <a:ea typeface="Roboto" panose="02000000000000000000" pitchFamily="2" charset="0"/>
                <a:cs typeface="Roboto" panose="02000000000000000000" pitchFamily="2" charset="0"/>
              </a:rPr>
              <a:t>Preenchimento dos campos:</a:t>
            </a:r>
          </a:p>
          <a:p>
            <a:pPr marL="0" indent="0">
              <a:lnSpc>
                <a:spcPts val="2100"/>
              </a:lnSpc>
              <a:spcBef>
                <a:spcPts val="0"/>
              </a:spcBef>
              <a:buNone/>
            </a:pPr>
            <a:r>
              <a:rPr lang="pt-BR" sz="1200" dirty="0">
                <a:latin typeface="Roboto" panose="02000000000000000000" pitchFamily="2" charset="0"/>
                <a:ea typeface="Roboto" panose="02000000000000000000" pitchFamily="2" charset="0"/>
                <a:cs typeface="Roboto" panose="02000000000000000000" pitchFamily="2" charset="0"/>
              </a:rPr>
              <a:t>Itens: Item 1, “Quantidade” 10, “Valor do Item” R$ 1.000.000,00. Item 2, “Quantidade” -5 (negativo), “Valor do Item” R$ 2.000.000,00 (positivo).</a:t>
            </a:r>
          </a:p>
          <a:p>
            <a:pPr marL="0" indent="0">
              <a:lnSpc>
                <a:spcPts val="2100"/>
              </a:lnSpc>
              <a:spcBef>
                <a:spcPts val="0"/>
              </a:spcBef>
              <a:buNone/>
            </a:pPr>
            <a:r>
              <a:rPr lang="pt-BR" sz="1200" dirty="0">
                <a:latin typeface="Roboto" panose="02000000000000000000" pitchFamily="2" charset="0"/>
                <a:ea typeface="Roboto" panose="02000000000000000000" pitchFamily="2" charset="0"/>
                <a:cs typeface="Roboto" panose="02000000000000000000" pitchFamily="2" charset="0"/>
              </a:rPr>
              <a:t>Valor do reajuste: R$ 1.600.000,00.</a:t>
            </a:r>
          </a:p>
          <a:p>
            <a:pPr marL="0" indent="0">
              <a:lnSpc>
                <a:spcPts val="2100"/>
              </a:lnSpc>
              <a:spcBef>
                <a:spcPts val="0"/>
              </a:spcBef>
              <a:buNone/>
            </a:pPr>
            <a:r>
              <a:rPr lang="pt-BR" sz="1200" dirty="0">
                <a:latin typeface="Roboto" panose="02000000000000000000" pitchFamily="2" charset="0"/>
                <a:ea typeface="Roboto" panose="02000000000000000000" pitchFamily="2" charset="0"/>
                <a:cs typeface="Roboto" panose="02000000000000000000" pitchFamily="2" charset="0"/>
              </a:rPr>
              <a:t>Valor da prorrogação: R$ 32.000.000,00.</a:t>
            </a:r>
          </a:p>
          <a:p>
            <a:pPr marL="0" indent="0">
              <a:lnSpc>
                <a:spcPts val="2100"/>
              </a:lnSpc>
              <a:spcBef>
                <a:spcPts val="0"/>
              </a:spcBef>
              <a:buNone/>
            </a:pPr>
            <a:r>
              <a:rPr lang="pt-BR" sz="1200" dirty="0">
                <a:latin typeface="Roboto" panose="02000000000000000000" pitchFamily="2" charset="0"/>
                <a:ea typeface="Roboto" panose="02000000000000000000" pitchFamily="2" charset="0"/>
                <a:cs typeface="Roboto" panose="02000000000000000000" pitchFamily="2" charset="0"/>
              </a:rPr>
              <a:t>Valor do contrato/aditivo: R$ 33.600.000,00 (R$ 32.000.000,00 da prorrogação + R$ 1.600.000,00 do reajuste).</a:t>
            </a:r>
          </a:p>
          <a:p>
            <a:pPr marL="0" indent="0">
              <a:lnSpc>
                <a:spcPts val="2100"/>
              </a:lnSpc>
              <a:spcBef>
                <a:spcPts val="0"/>
              </a:spcBef>
              <a:buFont typeface="Arial" panose="020B0604020202020204" pitchFamily="34" charset="0"/>
              <a:buNone/>
            </a:pPr>
            <a:endParaRPr lang="pt-BR" sz="1200" dirty="0">
              <a:latin typeface="Roboto" panose="02000000000000000000" pitchFamily="2" charset="0"/>
              <a:ea typeface="Roboto" panose="02000000000000000000" pitchFamily="2" charset="0"/>
              <a:cs typeface="Roboto" panose="02000000000000000000" pitchFamily="2" charset="0"/>
            </a:endParaRPr>
          </a:p>
        </p:txBody>
      </p:sp>
      <p:sp>
        <p:nvSpPr>
          <p:cNvPr id="13" name="Chave Direita 12">
            <a:extLst>
              <a:ext uri="{FF2B5EF4-FFF2-40B4-BE49-F238E27FC236}">
                <a16:creationId xmlns:a16="http://schemas.microsoft.com/office/drawing/2014/main" id="{59AFF6E5-4F1F-B8E4-4924-D69AA2A8EA25}"/>
              </a:ext>
            </a:extLst>
          </p:cNvPr>
          <p:cNvSpPr/>
          <p:nvPr/>
        </p:nvSpPr>
        <p:spPr>
          <a:xfrm rot="16200000">
            <a:off x="3315753" y="91432"/>
            <a:ext cx="216967" cy="3286125"/>
          </a:xfrm>
          <a:prstGeom prst="rightBrace">
            <a:avLst>
              <a:gd name="adj1" fmla="val 37963"/>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pt-BR"/>
          </a:p>
        </p:txBody>
      </p:sp>
      <p:sp>
        <p:nvSpPr>
          <p:cNvPr id="14" name="Chave Direita 13">
            <a:extLst>
              <a:ext uri="{FF2B5EF4-FFF2-40B4-BE49-F238E27FC236}">
                <a16:creationId xmlns:a16="http://schemas.microsoft.com/office/drawing/2014/main" id="{A5EFA718-D1E1-6374-850E-F6CA408F91B9}"/>
              </a:ext>
            </a:extLst>
          </p:cNvPr>
          <p:cNvSpPr/>
          <p:nvPr/>
        </p:nvSpPr>
        <p:spPr>
          <a:xfrm rot="16200000">
            <a:off x="6918977" y="-105820"/>
            <a:ext cx="192370" cy="3705226"/>
          </a:xfrm>
          <a:prstGeom prst="rightBrace">
            <a:avLst>
              <a:gd name="adj1" fmla="val 37963"/>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1492208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5D0180DA-58B9-E255-C33D-E9D294990E7E}"/>
            </a:ext>
          </a:extLst>
        </p:cNvPr>
        <p:cNvGrpSpPr/>
        <p:nvPr/>
      </p:nvGrpSpPr>
      <p:grpSpPr>
        <a:xfrm>
          <a:off x="0" y="0"/>
          <a:ext cx="0" cy="0"/>
          <a:chOff x="0" y="0"/>
          <a:chExt cx="0" cy="0"/>
        </a:xfrm>
      </p:grpSpPr>
      <p:pic>
        <p:nvPicPr>
          <p:cNvPr id="16" name="Imagem 15" descr="Padrão do plano de fundo">
            <a:extLst>
              <a:ext uri="{FF2B5EF4-FFF2-40B4-BE49-F238E27FC236}">
                <a16:creationId xmlns:a16="http://schemas.microsoft.com/office/drawing/2014/main" id="{9114C2DD-946A-9EB9-F314-C098A38A4929}"/>
              </a:ext>
            </a:extLst>
          </p:cNvPr>
          <p:cNvPicPr>
            <a:picLocks noChangeAspect="1"/>
          </p:cNvPicPr>
          <p:nvPr/>
        </p:nvPicPr>
        <p:blipFill>
          <a:blip r:embed="rId4">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pic>
        <p:nvPicPr>
          <p:cNvPr id="2" name="Image 0" descr="preencoded.png">
            <a:extLst>
              <a:ext uri="{FF2B5EF4-FFF2-40B4-BE49-F238E27FC236}">
                <a16:creationId xmlns:a16="http://schemas.microsoft.com/office/drawing/2014/main" id="{358CF607-5B24-D644-4877-DB2546DA491F}"/>
              </a:ext>
            </a:extLst>
          </p:cNvPr>
          <p:cNvPicPr>
            <a:picLocks noChangeAspect="1"/>
          </p:cNvPicPr>
          <p:nvPr/>
        </p:nvPicPr>
        <p:blipFill>
          <a:blip r:embed="rId5"/>
          <a:stretch>
            <a:fillRect/>
          </a:stretch>
        </p:blipFill>
        <p:spPr>
          <a:xfrm>
            <a:off x="7619295" y="901381"/>
            <a:ext cx="4569883" cy="5953443"/>
          </a:xfrm>
          <a:prstGeom prst="rect">
            <a:avLst/>
          </a:prstGeom>
        </p:spPr>
      </p:pic>
      <p:sp>
        <p:nvSpPr>
          <p:cNvPr id="3" name="Text 0">
            <a:extLst>
              <a:ext uri="{FF2B5EF4-FFF2-40B4-BE49-F238E27FC236}">
                <a16:creationId xmlns:a16="http://schemas.microsoft.com/office/drawing/2014/main" id="{52E3D758-0E55-D465-0E2B-49702F99952E}"/>
              </a:ext>
            </a:extLst>
          </p:cNvPr>
          <p:cNvSpPr/>
          <p:nvPr/>
        </p:nvSpPr>
        <p:spPr>
          <a:xfrm>
            <a:off x="295518" y="1078718"/>
            <a:ext cx="7078337" cy="686288"/>
          </a:xfrm>
          <a:prstGeom prst="rect">
            <a:avLst/>
          </a:prstGeom>
          <a:noFill/>
          <a:ln/>
        </p:spPr>
        <p:txBody>
          <a:bodyPr wrap="squar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Propostas em análise para 2027:</a:t>
            </a:r>
            <a:endParaRPr lang="pt-BR" sz="3706" noProof="0" dirty="0"/>
          </a:p>
        </p:txBody>
      </p:sp>
      <p:sp>
        <p:nvSpPr>
          <p:cNvPr id="5" name="Shape 2">
            <a:extLst>
              <a:ext uri="{FF2B5EF4-FFF2-40B4-BE49-F238E27FC236}">
                <a16:creationId xmlns:a16="http://schemas.microsoft.com/office/drawing/2014/main" id="{9211EFD8-745A-5E8E-D470-85A7B9E31A72}"/>
              </a:ext>
            </a:extLst>
          </p:cNvPr>
          <p:cNvSpPr/>
          <p:nvPr/>
        </p:nvSpPr>
        <p:spPr>
          <a:xfrm>
            <a:off x="662597" y="2145669"/>
            <a:ext cx="3052539" cy="1029843"/>
          </a:xfrm>
          <a:prstGeom prst="roundRect">
            <a:avLst>
              <a:gd name="adj" fmla="val 2600"/>
            </a:avLst>
          </a:prstGeom>
          <a:solidFill>
            <a:srgbClr val="E1E1EA"/>
          </a:solidFill>
          <a:ln w="7620">
            <a:solidFill>
              <a:srgbClr val="C7C7D0"/>
            </a:solidFill>
            <a:prstDash val="solid"/>
          </a:ln>
        </p:spPr>
        <p:txBody>
          <a:bodyPr wrap="square"/>
          <a:lstStyle/>
          <a:p>
            <a:endParaRPr lang="pt-BR" sz="1499" noProof="0" dirty="0"/>
          </a:p>
        </p:txBody>
      </p:sp>
      <p:sp>
        <p:nvSpPr>
          <p:cNvPr id="8" name="Text 4">
            <a:extLst>
              <a:ext uri="{FF2B5EF4-FFF2-40B4-BE49-F238E27FC236}">
                <a16:creationId xmlns:a16="http://schemas.microsoft.com/office/drawing/2014/main" id="{CF1EB9F2-5428-174D-7D0B-DCBFCAE92B82}"/>
              </a:ext>
            </a:extLst>
          </p:cNvPr>
          <p:cNvSpPr/>
          <p:nvPr/>
        </p:nvSpPr>
        <p:spPr>
          <a:xfrm>
            <a:off x="857868" y="2397569"/>
            <a:ext cx="2661997" cy="29513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Assinatura eletrônica em contratos.</a:t>
            </a:r>
            <a:endParaRPr lang="pt-BR" sz="1832" noProof="0" dirty="0"/>
          </a:p>
        </p:txBody>
      </p:sp>
      <p:sp>
        <p:nvSpPr>
          <p:cNvPr id="10" name="Shape 6">
            <a:extLst>
              <a:ext uri="{FF2B5EF4-FFF2-40B4-BE49-F238E27FC236}">
                <a16:creationId xmlns:a16="http://schemas.microsoft.com/office/drawing/2014/main" id="{A8305156-0A22-3A33-F64B-B3D48B2E2BC6}"/>
              </a:ext>
            </a:extLst>
          </p:cNvPr>
          <p:cNvSpPr/>
          <p:nvPr/>
        </p:nvSpPr>
        <p:spPr>
          <a:xfrm>
            <a:off x="3904060" y="2145669"/>
            <a:ext cx="3052639" cy="1029843"/>
          </a:xfrm>
          <a:prstGeom prst="roundRect">
            <a:avLst>
              <a:gd name="adj" fmla="val 2599"/>
            </a:avLst>
          </a:prstGeom>
          <a:solidFill>
            <a:srgbClr val="E1E1EA"/>
          </a:solidFill>
          <a:ln w="7620">
            <a:solidFill>
              <a:srgbClr val="C7C7D0"/>
            </a:solidFill>
            <a:prstDash val="solid"/>
          </a:ln>
        </p:spPr>
        <p:txBody>
          <a:bodyPr wrap="square"/>
          <a:lstStyle/>
          <a:p>
            <a:endParaRPr lang="pt-BR" sz="1499" noProof="0" dirty="0"/>
          </a:p>
        </p:txBody>
      </p:sp>
      <p:sp>
        <p:nvSpPr>
          <p:cNvPr id="13" name="Text 8">
            <a:extLst>
              <a:ext uri="{FF2B5EF4-FFF2-40B4-BE49-F238E27FC236}">
                <a16:creationId xmlns:a16="http://schemas.microsoft.com/office/drawing/2014/main" id="{987AFB46-C505-E5FC-C5F9-3BA5D6A73473}"/>
              </a:ext>
            </a:extLst>
          </p:cNvPr>
          <p:cNvSpPr/>
          <p:nvPr/>
        </p:nvSpPr>
        <p:spPr>
          <a:xfrm>
            <a:off x="4099331" y="2397569"/>
            <a:ext cx="2738207" cy="57791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Campos estruturados de itens em empenhos.</a:t>
            </a:r>
            <a:endParaRPr lang="pt-BR" sz="1832" noProof="0" dirty="0"/>
          </a:p>
        </p:txBody>
      </p:sp>
      <p:pic>
        <p:nvPicPr>
          <p:cNvPr id="15" name="Imagem 14">
            <a:extLst>
              <a:ext uri="{FF2B5EF4-FFF2-40B4-BE49-F238E27FC236}">
                <a16:creationId xmlns:a16="http://schemas.microsoft.com/office/drawing/2014/main" id="{C79C5581-B944-9A2C-B87F-1C529CA7B62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7" name="Imagem 16">
            <a:extLst>
              <a:ext uri="{FF2B5EF4-FFF2-40B4-BE49-F238E27FC236}">
                <a16:creationId xmlns:a16="http://schemas.microsoft.com/office/drawing/2014/main" id="{2E7E5CEE-638E-E4A8-A86C-424FA44E40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8" name="Imagem 17">
            <a:extLst>
              <a:ext uri="{FF2B5EF4-FFF2-40B4-BE49-F238E27FC236}">
                <a16:creationId xmlns:a16="http://schemas.microsoft.com/office/drawing/2014/main" id="{B68FE975-87B2-3A06-19BF-63A04B7FBD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6" name="Shape 2">
            <a:extLst>
              <a:ext uri="{FF2B5EF4-FFF2-40B4-BE49-F238E27FC236}">
                <a16:creationId xmlns:a16="http://schemas.microsoft.com/office/drawing/2014/main" id="{C864573B-B55E-1DD7-68AC-60A7B1320F78}"/>
              </a:ext>
            </a:extLst>
          </p:cNvPr>
          <p:cNvSpPr/>
          <p:nvPr/>
        </p:nvSpPr>
        <p:spPr>
          <a:xfrm>
            <a:off x="662597" y="3427412"/>
            <a:ext cx="3052539" cy="1557181"/>
          </a:xfrm>
          <a:prstGeom prst="roundRect">
            <a:avLst>
              <a:gd name="adj" fmla="val 2600"/>
            </a:avLst>
          </a:prstGeom>
          <a:solidFill>
            <a:srgbClr val="E1E1EA"/>
          </a:solidFill>
          <a:ln w="7620">
            <a:solidFill>
              <a:srgbClr val="C7C7D0"/>
            </a:solidFill>
            <a:prstDash val="solid"/>
          </a:ln>
        </p:spPr>
        <p:txBody>
          <a:bodyPr wrap="square"/>
          <a:lstStyle/>
          <a:p>
            <a:endParaRPr lang="pt-BR" sz="1499" noProof="0" dirty="0"/>
          </a:p>
        </p:txBody>
      </p:sp>
      <p:sp>
        <p:nvSpPr>
          <p:cNvPr id="11" name="Text 4">
            <a:extLst>
              <a:ext uri="{FF2B5EF4-FFF2-40B4-BE49-F238E27FC236}">
                <a16:creationId xmlns:a16="http://schemas.microsoft.com/office/drawing/2014/main" id="{A7F86EA2-2EFE-E2E2-9779-A2B4C07DC142}"/>
              </a:ext>
            </a:extLst>
          </p:cNvPr>
          <p:cNvSpPr/>
          <p:nvPr/>
        </p:nvSpPr>
        <p:spPr>
          <a:xfrm>
            <a:off x="857868" y="3679312"/>
            <a:ext cx="2661997" cy="577918"/>
          </a:xfrm>
          <a:prstGeom prst="rect">
            <a:avLst/>
          </a:prstGeom>
          <a:noFill/>
          <a:ln/>
        </p:spPr>
        <p:txBody>
          <a:bodyPr wrap="square" lIns="0" tIns="0" rIns="0" bIns="0" rtlCol="0" anchor="t"/>
          <a:lstStyle/>
          <a:p>
            <a:pPr>
              <a:lnSpc>
                <a:spcPts val="2290"/>
              </a:lnSpc>
            </a:pPr>
            <a:r>
              <a:rPr lang="pt-BR" sz="1832" dirty="0">
                <a:solidFill>
                  <a:srgbClr val="3C3939"/>
                </a:solidFill>
                <a:latin typeface="Raleway" pitchFamily="34" charset="0"/>
              </a:rPr>
              <a:t>Remessa obrigatória de adesão a ARP de outros entes jurisdicionados</a:t>
            </a:r>
            <a:endParaRPr lang="pt-BR" sz="1832" noProof="0" dirty="0"/>
          </a:p>
        </p:txBody>
      </p:sp>
      <p:sp>
        <p:nvSpPr>
          <p:cNvPr id="12" name="Shape 6">
            <a:extLst>
              <a:ext uri="{FF2B5EF4-FFF2-40B4-BE49-F238E27FC236}">
                <a16:creationId xmlns:a16="http://schemas.microsoft.com/office/drawing/2014/main" id="{89757E5C-96A5-9A37-DB23-E2FF67D3169E}"/>
              </a:ext>
            </a:extLst>
          </p:cNvPr>
          <p:cNvSpPr/>
          <p:nvPr/>
        </p:nvSpPr>
        <p:spPr>
          <a:xfrm>
            <a:off x="3904060" y="3427412"/>
            <a:ext cx="3052639" cy="1557181"/>
          </a:xfrm>
          <a:prstGeom prst="roundRect">
            <a:avLst>
              <a:gd name="adj" fmla="val 2599"/>
            </a:avLst>
          </a:prstGeom>
          <a:solidFill>
            <a:srgbClr val="E1E1EA"/>
          </a:solidFill>
          <a:ln w="7620">
            <a:solidFill>
              <a:srgbClr val="C7C7D0"/>
            </a:solidFill>
            <a:prstDash val="solid"/>
          </a:ln>
        </p:spPr>
        <p:txBody>
          <a:bodyPr wrap="square"/>
          <a:lstStyle/>
          <a:p>
            <a:endParaRPr lang="pt-BR" sz="1499" noProof="0" dirty="0"/>
          </a:p>
        </p:txBody>
      </p:sp>
      <p:sp>
        <p:nvSpPr>
          <p:cNvPr id="14" name="Text 8">
            <a:extLst>
              <a:ext uri="{FF2B5EF4-FFF2-40B4-BE49-F238E27FC236}">
                <a16:creationId xmlns:a16="http://schemas.microsoft.com/office/drawing/2014/main" id="{B5D4DB95-947C-2F7A-4210-BE41EC5189DC}"/>
              </a:ext>
            </a:extLst>
          </p:cNvPr>
          <p:cNvSpPr/>
          <p:nvPr/>
        </p:nvSpPr>
        <p:spPr>
          <a:xfrm>
            <a:off x="4099331" y="3679312"/>
            <a:ext cx="2857368" cy="57791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Possível decomposição do serviço “Homologação” em “Lances”, “Recursos” e “Homologação.</a:t>
            </a:r>
            <a:endParaRPr lang="pt-BR" sz="1832" noProof="0" dirty="0"/>
          </a:p>
        </p:txBody>
      </p:sp>
      <p:sp>
        <p:nvSpPr>
          <p:cNvPr id="19" name="Shape 2">
            <a:extLst>
              <a:ext uri="{FF2B5EF4-FFF2-40B4-BE49-F238E27FC236}">
                <a16:creationId xmlns:a16="http://schemas.microsoft.com/office/drawing/2014/main" id="{8B80B9E4-3574-4DFD-71F2-FFE32C7C2A07}"/>
              </a:ext>
            </a:extLst>
          </p:cNvPr>
          <p:cNvSpPr/>
          <p:nvPr/>
        </p:nvSpPr>
        <p:spPr>
          <a:xfrm>
            <a:off x="2312962" y="5126926"/>
            <a:ext cx="3052539" cy="1029843"/>
          </a:xfrm>
          <a:prstGeom prst="roundRect">
            <a:avLst>
              <a:gd name="adj" fmla="val 2600"/>
            </a:avLst>
          </a:prstGeom>
          <a:solidFill>
            <a:srgbClr val="E1E1EA"/>
          </a:solidFill>
          <a:ln w="7620">
            <a:solidFill>
              <a:srgbClr val="C7C7D0"/>
            </a:solidFill>
            <a:prstDash val="solid"/>
          </a:ln>
        </p:spPr>
        <p:txBody>
          <a:bodyPr wrap="square"/>
          <a:lstStyle/>
          <a:p>
            <a:endParaRPr lang="pt-BR" sz="1499" noProof="0" dirty="0"/>
          </a:p>
        </p:txBody>
      </p:sp>
      <p:sp>
        <p:nvSpPr>
          <p:cNvPr id="20" name="Text 4">
            <a:extLst>
              <a:ext uri="{FF2B5EF4-FFF2-40B4-BE49-F238E27FC236}">
                <a16:creationId xmlns:a16="http://schemas.microsoft.com/office/drawing/2014/main" id="{EA2B9076-6675-8B71-5389-EBAB01F8008A}"/>
              </a:ext>
            </a:extLst>
          </p:cNvPr>
          <p:cNvSpPr/>
          <p:nvPr/>
        </p:nvSpPr>
        <p:spPr>
          <a:xfrm>
            <a:off x="2508234" y="5378825"/>
            <a:ext cx="2652906" cy="559585"/>
          </a:xfrm>
          <a:prstGeom prst="rect">
            <a:avLst/>
          </a:prstGeom>
          <a:noFill/>
          <a:ln/>
        </p:spPr>
        <p:txBody>
          <a:bodyPr wrap="square" lIns="0" tIns="0" rIns="0" bIns="0" rtlCol="0" anchor="t"/>
          <a:lstStyle/>
          <a:p>
            <a:pPr>
              <a:lnSpc>
                <a:spcPts val="2290"/>
              </a:lnSpc>
            </a:pPr>
            <a:r>
              <a:rPr lang="pt-BR" sz="1832" noProof="0" dirty="0" err="1">
                <a:solidFill>
                  <a:srgbClr val="3C3939"/>
                </a:solidFill>
                <a:latin typeface="Raleway" pitchFamily="34" charset="0"/>
                <a:ea typeface="Raleway" pitchFamily="34" charset="-122"/>
                <a:cs typeface="Raleway" pitchFamily="34" charset="-120"/>
              </a:rPr>
              <a:t>CONs</a:t>
            </a:r>
            <a:r>
              <a:rPr lang="pt-BR" sz="1832" noProof="0" dirty="0">
                <a:solidFill>
                  <a:srgbClr val="3C3939"/>
                </a:solidFill>
                <a:latin typeface="Raleway" pitchFamily="34" charset="0"/>
                <a:ea typeface="Raleway" pitchFamily="34" charset="-122"/>
                <a:cs typeface="Raleway" pitchFamily="34" charset="-120"/>
              </a:rPr>
              <a:t> de alerta se tornando impeditivas</a:t>
            </a:r>
            <a:endParaRPr lang="pt-BR" sz="1832" noProof="0" dirty="0"/>
          </a:p>
        </p:txBody>
      </p:sp>
    </p:spTree>
    <p:extLst>
      <p:ext uri="{BB962C8B-B14F-4D97-AF65-F5344CB8AC3E}">
        <p14:creationId xmlns:p14="http://schemas.microsoft.com/office/powerpoint/2010/main" val="219380701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3E2DC-1B3B-B81B-244C-35AF0CC1433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952246F-6655-5DC3-4D49-2A3980287B0C}"/>
              </a:ext>
            </a:extLst>
          </p:cNvPr>
          <p:cNvSpPr/>
          <p:nvPr/>
        </p:nvSpPr>
        <p:spPr>
          <a:xfrm>
            <a:off x="511480" y="399666"/>
            <a:ext cx="4084631" cy="454211"/>
          </a:xfrm>
          <a:prstGeom prst="rect">
            <a:avLst/>
          </a:prstGeom>
          <a:noFill/>
          <a:ln/>
        </p:spPr>
        <p:txBody>
          <a:bodyPr wrap="none" lIns="0" tIns="0" rIns="0" bIns="0" rtlCol="0" anchor="t"/>
          <a:lstStyle/>
          <a:p>
            <a:r>
              <a:rPr lang="pt-BR" sz="2832" noProof="0" dirty="0">
                <a:solidFill>
                  <a:srgbClr val="1B1B27"/>
                </a:solidFill>
                <a:latin typeface="Raleway" pitchFamily="34" charset="0"/>
              </a:rPr>
              <a:t>Mudanças para 2026</a:t>
            </a:r>
            <a:endParaRPr lang="pt-BR" sz="2832" noProof="0" dirty="0"/>
          </a:p>
        </p:txBody>
      </p:sp>
      <p:pic>
        <p:nvPicPr>
          <p:cNvPr id="3" name="Image 0" descr="preencoded.png">
            <a:extLst>
              <a:ext uri="{FF2B5EF4-FFF2-40B4-BE49-F238E27FC236}">
                <a16:creationId xmlns:a16="http://schemas.microsoft.com/office/drawing/2014/main" id="{E77CEF18-15B3-76AE-02D9-3B83C6FAEF49}"/>
              </a:ext>
            </a:extLst>
          </p:cNvPr>
          <p:cNvPicPr>
            <a:picLocks noChangeAspect="1"/>
          </p:cNvPicPr>
          <p:nvPr/>
        </p:nvPicPr>
        <p:blipFill>
          <a:blip r:embed="rId3"/>
          <a:stretch>
            <a:fillRect/>
          </a:stretch>
        </p:blipFill>
        <p:spPr>
          <a:xfrm>
            <a:off x="397658" y="1755705"/>
            <a:ext cx="4084630" cy="4084630"/>
          </a:xfrm>
          <a:prstGeom prst="rect">
            <a:avLst/>
          </a:prstGeom>
        </p:spPr>
      </p:pic>
      <p:grpSp>
        <p:nvGrpSpPr>
          <p:cNvPr id="22" name="Agrupar 21">
            <a:extLst>
              <a:ext uri="{FF2B5EF4-FFF2-40B4-BE49-F238E27FC236}">
                <a16:creationId xmlns:a16="http://schemas.microsoft.com/office/drawing/2014/main" id="{FD44EB18-5E9E-3D09-DE4A-8D5405899232}"/>
              </a:ext>
            </a:extLst>
          </p:cNvPr>
          <p:cNvGrpSpPr/>
          <p:nvPr/>
        </p:nvGrpSpPr>
        <p:grpSpPr>
          <a:xfrm>
            <a:off x="4775049" y="1574524"/>
            <a:ext cx="6836356" cy="950018"/>
            <a:chOff x="6279569" y="1342006"/>
            <a:chExt cx="6836356" cy="950018"/>
          </a:xfrm>
        </p:grpSpPr>
        <p:grpSp>
          <p:nvGrpSpPr>
            <p:cNvPr id="21" name="Agrupar 20">
              <a:extLst>
                <a:ext uri="{FF2B5EF4-FFF2-40B4-BE49-F238E27FC236}">
                  <a16:creationId xmlns:a16="http://schemas.microsoft.com/office/drawing/2014/main" id="{52EA40F5-B77F-368F-990B-0E95672DA95C}"/>
                </a:ext>
              </a:extLst>
            </p:cNvPr>
            <p:cNvGrpSpPr/>
            <p:nvPr/>
          </p:nvGrpSpPr>
          <p:grpSpPr>
            <a:xfrm>
              <a:off x="6279569" y="1547095"/>
              <a:ext cx="326973" cy="326973"/>
              <a:chOff x="6279569" y="2063389"/>
              <a:chExt cx="326973" cy="326973"/>
            </a:xfrm>
          </p:grpSpPr>
          <p:sp>
            <p:nvSpPr>
              <p:cNvPr id="5" name="Shape 2">
                <a:extLst>
                  <a:ext uri="{FF2B5EF4-FFF2-40B4-BE49-F238E27FC236}">
                    <a16:creationId xmlns:a16="http://schemas.microsoft.com/office/drawing/2014/main" id="{97D5CE59-16E1-FBF7-836E-B37CD0937231}"/>
                  </a:ext>
                </a:extLst>
              </p:cNvPr>
              <p:cNvSpPr/>
              <p:nvPr/>
            </p:nvSpPr>
            <p:spPr>
              <a:xfrm>
                <a:off x="6279569" y="2063389"/>
                <a:ext cx="326973" cy="326973"/>
              </a:xfrm>
              <a:prstGeom prst="roundRect">
                <a:avLst>
                  <a:gd name="adj" fmla="val 18668"/>
                </a:avLst>
              </a:prstGeom>
              <a:solidFill>
                <a:srgbClr val="E1E1EA"/>
              </a:solidFill>
              <a:ln w="7620">
                <a:solidFill>
                  <a:srgbClr val="C7C7D0"/>
                </a:solidFill>
                <a:prstDash val="solid"/>
              </a:ln>
            </p:spPr>
            <p:txBody>
              <a:bodyPr wrap="square"/>
              <a:lstStyle/>
              <a:p>
                <a:endParaRPr lang="pt-BR" sz="1499" noProof="0" dirty="0"/>
              </a:p>
            </p:txBody>
          </p:sp>
          <p:sp>
            <p:nvSpPr>
              <p:cNvPr id="6" name="Text 3">
                <a:extLst>
                  <a:ext uri="{FF2B5EF4-FFF2-40B4-BE49-F238E27FC236}">
                    <a16:creationId xmlns:a16="http://schemas.microsoft.com/office/drawing/2014/main" id="{D2D06591-C3C2-C73D-B554-06FBD0A0EA1A}"/>
                  </a:ext>
                </a:extLst>
              </p:cNvPr>
              <p:cNvSpPr/>
              <p:nvPr/>
            </p:nvSpPr>
            <p:spPr>
              <a:xfrm>
                <a:off x="6334015" y="2090612"/>
                <a:ext cx="217982" cy="272428"/>
              </a:xfrm>
              <a:prstGeom prst="rect">
                <a:avLst/>
              </a:prstGeom>
              <a:noFill/>
              <a:ln/>
            </p:spPr>
            <p:txBody>
              <a:bodyPr wrap="square" lIns="0" tIns="0" rIns="0" bIns="0" rtlCol="0" anchor="t"/>
              <a:lstStyle/>
              <a:p>
                <a:pPr algn="ctr"/>
                <a:r>
                  <a:rPr lang="pt-BR" sz="1707" noProof="0" dirty="0"/>
                  <a:t>4</a:t>
                </a:r>
              </a:p>
            </p:txBody>
          </p:sp>
        </p:grpSp>
        <p:sp>
          <p:nvSpPr>
            <p:cNvPr id="7" name="Text 4">
              <a:extLst>
                <a:ext uri="{FF2B5EF4-FFF2-40B4-BE49-F238E27FC236}">
                  <a16:creationId xmlns:a16="http://schemas.microsoft.com/office/drawing/2014/main" id="{2BECCC45-8E7C-5E88-3083-F86E4B3EB286}"/>
                </a:ext>
              </a:extLst>
            </p:cNvPr>
            <p:cNvSpPr/>
            <p:nvPr/>
          </p:nvSpPr>
          <p:spPr>
            <a:xfrm>
              <a:off x="6751829" y="1342006"/>
              <a:ext cx="6364096" cy="950018"/>
            </a:xfrm>
            <a:prstGeom prst="rect">
              <a:avLst/>
            </a:prstGeom>
            <a:noFill/>
            <a:ln/>
          </p:spPr>
          <p:txBody>
            <a:bodyPr wrap="square" lIns="0" tIns="0" rIns="0" bIns="0" rtlCol="0" anchor="t"/>
            <a:lstStyle/>
            <a:p>
              <a:r>
                <a:rPr lang="pt-BR" sz="2500" noProof="0" dirty="0">
                  <a:solidFill>
                    <a:srgbClr val="3C3939"/>
                  </a:solidFill>
                  <a:latin typeface="Raleway" pitchFamily="34" charset="0"/>
                </a:rPr>
                <a:t>Remoção do Tipo Natureza “50 Normal – Lei diferente da 14.133/2021 e 13.303/2016”</a:t>
              </a:r>
              <a:endParaRPr lang="pt-BR" sz="2500" noProof="0" dirty="0"/>
            </a:p>
          </p:txBody>
        </p:sp>
      </p:grpSp>
      <p:sp>
        <p:nvSpPr>
          <p:cNvPr id="8" name="Text 5">
            <a:extLst>
              <a:ext uri="{FF2B5EF4-FFF2-40B4-BE49-F238E27FC236}">
                <a16:creationId xmlns:a16="http://schemas.microsoft.com/office/drawing/2014/main" id="{86558908-1D94-503B-0AB8-85B39C8B6249}"/>
              </a:ext>
            </a:extLst>
          </p:cNvPr>
          <p:cNvSpPr/>
          <p:nvPr/>
        </p:nvSpPr>
        <p:spPr>
          <a:xfrm>
            <a:off x="5246200" y="2428615"/>
            <a:ext cx="4935038" cy="427633"/>
          </a:xfrm>
          <a:prstGeom prst="rect">
            <a:avLst/>
          </a:prstGeom>
          <a:noFill/>
          <a:ln/>
        </p:spPr>
        <p:txBody>
          <a:bodyPr wrap="square" lIns="0" tIns="0" rIns="0" bIns="0" rtlCol="0" anchor="t"/>
          <a:lstStyle/>
          <a:p>
            <a:r>
              <a:rPr lang="pt-BR" sz="1124" noProof="0" dirty="0">
                <a:solidFill>
                  <a:srgbClr val="3C3939"/>
                </a:solidFill>
                <a:latin typeface="Roboto" pitchFamily="34" charset="0"/>
                <a:ea typeface="Roboto" pitchFamily="34" charset="-122"/>
                <a:cs typeface="Roboto" pitchFamily="34" charset="-120"/>
              </a:rPr>
              <a:t>Servia para acomodar remessas atrasadas da Lei 8.666/1993.</a:t>
            </a:r>
            <a:endParaRPr lang="pt-BR" sz="1124" noProof="0" dirty="0"/>
          </a:p>
        </p:txBody>
      </p:sp>
      <p:grpSp>
        <p:nvGrpSpPr>
          <p:cNvPr id="23" name="Agrupar 22">
            <a:extLst>
              <a:ext uri="{FF2B5EF4-FFF2-40B4-BE49-F238E27FC236}">
                <a16:creationId xmlns:a16="http://schemas.microsoft.com/office/drawing/2014/main" id="{0625D3DA-E634-38FC-99F5-30A0D4D0F84C}"/>
              </a:ext>
            </a:extLst>
          </p:cNvPr>
          <p:cNvGrpSpPr/>
          <p:nvPr/>
        </p:nvGrpSpPr>
        <p:grpSpPr>
          <a:xfrm>
            <a:off x="4774055" y="3326336"/>
            <a:ext cx="326973" cy="326973"/>
            <a:chOff x="6279569" y="3008705"/>
            <a:chExt cx="326973" cy="326973"/>
          </a:xfrm>
        </p:grpSpPr>
        <p:sp>
          <p:nvSpPr>
            <p:cNvPr id="9" name="Shape 6">
              <a:extLst>
                <a:ext uri="{FF2B5EF4-FFF2-40B4-BE49-F238E27FC236}">
                  <a16:creationId xmlns:a16="http://schemas.microsoft.com/office/drawing/2014/main" id="{1F51B6B6-4687-1498-48B8-AC4F850B0BEE}"/>
                </a:ext>
              </a:extLst>
            </p:cNvPr>
            <p:cNvSpPr/>
            <p:nvPr/>
          </p:nvSpPr>
          <p:spPr>
            <a:xfrm>
              <a:off x="6279569" y="3008705"/>
              <a:ext cx="326973" cy="326973"/>
            </a:xfrm>
            <a:prstGeom prst="roundRect">
              <a:avLst>
                <a:gd name="adj" fmla="val 18668"/>
              </a:avLst>
            </a:prstGeom>
            <a:solidFill>
              <a:srgbClr val="E1E1EA"/>
            </a:solidFill>
            <a:ln w="7620">
              <a:solidFill>
                <a:srgbClr val="C7C7D0"/>
              </a:solidFill>
              <a:prstDash val="solid"/>
            </a:ln>
          </p:spPr>
          <p:txBody>
            <a:bodyPr wrap="square"/>
            <a:lstStyle/>
            <a:p>
              <a:endParaRPr lang="pt-BR" sz="1499" noProof="0" dirty="0"/>
            </a:p>
          </p:txBody>
        </p:sp>
        <p:sp>
          <p:nvSpPr>
            <p:cNvPr id="10" name="Text 7">
              <a:extLst>
                <a:ext uri="{FF2B5EF4-FFF2-40B4-BE49-F238E27FC236}">
                  <a16:creationId xmlns:a16="http://schemas.microsoft.com/office/drawing/2014/main" id="{F230386F-B186-4A87-2DC7-E790E9F6B2F2}"/>
                </a:ext>
              </a:extLst>
            </p:cNvPr>
            <p:cNvSpPr/>
            <p:nvPr/>
          </p:nvSpPr>
          <p:spPr>
            <a:xfrm>
              <a:off x="6334015" y="3035928"/>
              <a:ext cx="217982" cy="272428"/>
            </a:xfrm>
            <a:prstGeom prst="rect">
              <a:avLst/>
            </a:prstGeom>
            <a:noFill/>
            <a:ln/>
          </p:spPr>
          <p:txBody>
            <a:bodyPr wrap="square" lIns="0" tIns="0" rIns="0" bIns="0" rtlCol="0" anchor="t"/>
            <a:lstStyle/>
            <a:p>
              <a:pPr algn="ctr"/>
              <a:r>
                <a:rPr lang="pt-BR" sz="1707" noProof="0" dirty="0"/>
                <a:t>5</a:t>
              </a:r>
            </a:p>
          </p:txBody>
        </p:sp>
      </p:grpSp>
      <p:sp>
        <p:nvSpPr>
          <p:cNvPr id="11" name="Text 8">
            <a:extLst>
              <a:ext uri="{FF2B5EF4-FFF2-40B4-BE49-F238E27FC236}">
                <a16:creationId xmlns:a16="http://schemas.microsoft.com/office/drawing/2014/main" id="{ABE59079-B642-AE08-FF4E-6C95E8D4B18D}"/>
              </a:ext>
            </a:extLst>
          </p:cNvPr>
          <p:cNvSpPr/>
          <p:nvPr/>
        </p:nvSpPr>
        <p:spPr>
          <a:xfrm>
            <a:off x="5246200" y="3109817"/>
            <a:ext cx="6078346" cy="763684"/>
          </a:xfrm>
          <a:prstGeom prst="rect">
            <a:avLst/>
          </a:prstGeom>
          <a:noFill/>
          <a:ln/>
        </p:spPr>
        <p:txBody>
          <a:bodyPr wrap="square" lIns="0" tIns="0" rIns="0" bIns="0" rtlCol="0" anchor="t"/>
          <a:lstStyle/>
          <a:p>
            <a:r>
              <a:rPr lang="pt-BR" sz="2500" noProof="0" dirty="0">
                <a:solidFill>
                  <a:srgbClr val="3C3939"/>
                </a:solidFill>
                <a:latin typeface="Raleway" pitchFamily="34" charset="0"/>
                <a:ea typeface="Raleway" pitchFamily="34" charset="-122"/>
                <a:cs typeface="Raleway" pitchFamily="34" charset="-120"/>
              </a:rPr>
              <a:t>Envio do processo de adesão a ata de registro de preços de não jurisdicionado.</a:t>
            </a:r>
            <a:endParaRPr lang="pt-BR" sz="2500" noProof="0" dirty="0"/>
          </a:p>
        </p:txBody>
      </p:sp>
      <p:sp>
        <p:nvSpPr>
          <p:cNvPr id="12" name="Text 9">
            <a:extLst>
              <a:ext uri="{FF2B5EF4-FFF2-40B4-BE49-F238E27FC236}">
                <a16:creationId xmlns:a16="http://schemas.microsoft.com/office/drawing/2014/main" id="{F42D6769-D3CD-08D6-4FEF-99A197243BD1}"/>
              </a:ext>
            </a:extLst>
          </p:cNvPr>
          <p:cNvSpPr/>
          <p:nvPr/>
        </p:nvSpPr>
        <p:spPr>
          <a:xfrm>
            <a:off x="5246200" y="4013517"/>
            <a:ext cx="4935038" cy="227106"/>
          </a:xfrm>
          <a:prstGeom prst="rect">
            <a:avLst/>
          </a:prstGeom>
          <a:noFill/>
          <a:ln/>
        </p:spPr>
        <p:txBody>
          <a:bodyPr wrap="square" lIns="0" tIns="0" rIns="0" bIns="0" rtlCol="0" anchor="t"/>
          <a:lstStyle/>
          <a:p>
            <a:r>
              <a:rPr lang="pt-BR" sz="1124" noProof="0" dirty="0">
                <a:solidFill>
                  <a:srgbClr val="3C3939"/>
                </a:solidFill>
                <a:latin typeface="Roboto" pitchFamily="34" charset="0"/>
                <a:ea typeface="Roboto" pitchFamily="34" charset="-122"/>
                <a:cs typeface="Roboto" pitchFamily="34" charset="-120"/>
              </a:rPr>
              <a:t>Tipo Natureza “8 Adesão a Ata de Registro de Preços – Lei 14.133/2021”.</a:t>
            </a:r>
            <a:endParaRPr lang="pt-BR" sz="1124" noProof="0" dirty="0"/>
          </a:p>
        </p:txBody>
      </p:sp>
      <p:grpSp>
        <p:nvGrpSpPr>
          <p:cNvPr id="25" name="Agrupar 24">
            <a:extLst>
              <a:ext uri="{FF2B5EF4-FFF2-40B4-BE49-F238E27FC236}">
                <a16:creationId xmlns:a16="http://schemas.microsoft.com/office/drawing/2014/main" id="{713FF4C2-AF3F-1E50-12DD-D37535574E07}"/>
              </a:ext>
            </a:extLst>
          </p:cNvPr>
          <p:cNvGrpSpPr/>
          <p:nvPr/>
        </p:nvGrpSpPr>
        <p:grpSpPr>
          <a:xfrm>
            <a:off x="4774055" y="5039822"/>
            <a:ext cx="326973" cy="326973"/>
            <a:chOff x="6279569" y="4186481"/>
            <a:chExt cx="326973" cy="326973"/>
          </a:xfrm>
        </p:grpSpPr>
        <p:sp>
          <p:nvSpPr>
            <p:cNvPr id="13" name="Shape 10">
              <a:extLst>
                <a:ext uri="{FF2B5EF4-FFF2-40B4-BE49-F238E27FC236}">
                  <a16:creationId xmlns:a16="http://schemas.microsoft.com/office/drawing/2014/main" id="{9365AEEF-7A08-9165-BC83-3369AAE6936F}"/>
                </a:ext>
              </a:extLst>
            </p:cNvPr>
            <p:cNvSpPr/>
            <p:nvPr/>
          </p:nvSpPr>
          <p:spPr>
            <a:xfrm>
              <a:off x="6279569" y="4186481"/>
              <a:ext cx="326973" cy="326973"/>
            </a:xfrm>
            <a:prstGeom prst="roundRect">
              <a:avLst>
                <a:gd name="adj" fmla="val 18668"/>
              </a:avLst>
            </a:prstGeom>
            <a:solidFill>
              <a:srgbClr val="E1E1EA"/>
            </a:solidFill>
            <a:ln w="7620">
              <a:solidFill>
                <a:srgbClr val="C7C7D0"/>
              </a:solidFill>
              <a:prstDash val="solid"/>
            </a:ln>
          </p:spPr>
          <p:txBody>
            <a:bodyPr wrap="square"/>
            <a:lstStyle/>
            <a:p>
              <a:endParaRPr lang="pt-BR" sz="1499" noProof="0" dirty="0"/>
            </a:p>
          </p:txBody>
        </p:sp>
        <p:sp>
          <p:nvSpPr>
            <p:cNvPr id="14" name="Text 11">
              <a:extLst>
                <a:ext uri="{FF2B5EF4-FFF2-40B4-BE49-F238E27FC236}">
                  <a16:creationId xmlns:a16="http://schemas.microsoft.com/office/drawing/2014/main" id="{6624CE51-1182-4913-0783-0F8176CD75D4}"/>
                </a:ext>
              </a:extLst>
            </p:cNvPr>
            <p:cNvSpPr/>
            <p:nvPr/>
          </p:nvSpPr>
          <p:spPr>
            <a:xfrm>
              <a:off x="6334015" y="4213704"/>
              <a:ext cx="217982" cy="272428"/>
            </a:xfrm>
            <a:prstGeom prst="rect">
              <a:avLst/>
            </a:prstGeom>
            <a:noFill/>
            <a:ln/>
          </p:spPr>
          <p:txBody>
            <a:bodyPr wrap="square" lIns="0" tIns="0" rIns="0" bIns="0" rtlCol="0" anchor="t"/>
            <a:lstStyle/>
            <a:p>
              <a:pPr algn="ctr"/>
              <a:r>
                <a:rPr lang="pt-BR" sz="1707" noProof="0" dirty="0"/>
                <a:t>6</a:t>
              </a:r>
            </a:p>
          </p:txBody>
        </p:sp>
      </p:grpSp>
      <p:sp>
        <p:nvSpPr>
          <p:cNvPr id="15" name="Text 12">
            <a:extLst>
              <a:ext uri="{FF2B5EF4-FFF2-40B4-BE49-F238E27FC236}">
                <a16:creationId xmlns:a16="http://schemas.microsoft.com/office/drawing/2014/main" id="{5F2BA7EF-6BAB-AFE9-4567-FAA5CC2141A2}"/>
              </a:ext>
            </a:extLst>
          </p:cNvPr>
          <p:cNvSpPr/>
          <p:nvPr/>
        </p:nvSpPr>
        <p:spPr>
          <a:xfrm>
            <a:off x="5246200" y="4821417"/>
            <a:ext cx="6548142" cy="763684"/>
          </a:xfrm>
          <a:prstGeom prst="rect">
            <a:avLst/>
          </a:prstGeom>
          <a:noFill/>
          <a:ln/>
        </p:spPr>
        <p:txBody>
          <a:bodyPr wrap="square" lIns="0" tIns="0" rIns="0" bIns="0" rtlCol="0" anchor="t"/>
          <a:lstStyle/>
          <a:p>
            <a:r>
              <a:rPr lang="pt-BR" sz="2500" dirty="0">
                <a:solidFill>
                  <a:srgbClr val="3C3939"/>
                </a:solidFill>
                <a:latin typeface="Raleway" pitchFamily="34" charset="0"/>
              </a:rPr>
              <a:t>Vinculação de contrato a edital somente por Código de Registro</a:t>
            </a:r>
            <a:endParaRPr lang="pt-BR" sz="2500" noProof="0" dirty="0"/>
          </a:p>
        </p:txBody>
      </p:sp>
      <p:sp>
        <p:nvSpPr>
          <p:cNvPr id="16" name="Text 13">
            <a:extLst>
              <a:ext uri="{FF2B5EF4-FFF2-40B4-BE49-F238E27FC236}">
                <a16:creationId xmlns:a16="http://schemas.microsoft.com/office/drawing/2014/main" id="{A07DD9F7-C844-75CF-66F9-B0C3360C194A}"/>
              </a:ext>
            </a:extLst>
          </p:cNvPr>
          <p:cNvSpPr/>
          <p:nvPr/>
        </p:nvSpPr>
        <p:spPr>
          <a:xfrm>
            <a:off x="5338223" y="5722615"/>
            <a:ext cx="6364095" cy="232461"/>
          </a:xfrm>
          <a:prstGeom prst="rect">
            <a:avLst/>
          </a:prstGeom>
          <a:noFill/>
          <a:ln/>
        </p:spPr>
        <p:txBody>
          <a:bodyPr wrap="square" lIns="0" tIns="0" rIns="0" bIns="0" rtlCol="0" anchor="t"/>
          <a:lstStyle/>
          <a:p>
            <a:r>
              <a:rPr lang="pt-BR" sz="1124" noProof="0" dirty="0">
                <a:solidFill>
                  <a:srgbClr val="3C3939"/>
                </a:solidFill>
                <a:latin typeface="Roboto" pitchFamily="34" charset="0"/>
                <a:ea typeface="Roboto" pitchFamily="34" charset="-122"/>
                <a:cs typeface="Roboto" pitchFamily="34" charset="-120"/>
              </a:rPr>
              <a:t>Excluído uso do sistema UUUU#EEEE e JJJJ#EEEE para licitações enviadas a partir de 2021.</a:t>
            </a:r>
            <a:endParaRPr lang="pt-BR" sz="1124" noProof="0" dirty="0"/>
          </a:p>
        </p:txBody>
      </p:sp>
    </p:spTree>
    <p:extLst>
      <p:ext uri="{BB962C8B-B14F-4D97-AF65-F5344CB8AC3E}">
        <p14:creationId xmlns:p14="http://schemas.microsoft.com/office/powerpoint/2010/main" val="3675460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8958EEF5-F89A-E72A-5769-57230DA13AEC}"/>
              </a:ext>
            </a:extLst>
          </p:cNvPr>
          <p:cNvPicPr>
            <a:picLocks noChangeAspect="1"/>
          </p:cNvPicPr>
          <p:nvPr/>
        </p:nvPicPr>
        <p:blipFill>
          <a:blip r:embed="rId3">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18" name="Subtítulo 2">
            <a:extLst>
              <a:ext uri="{FF2B5EF4-FFF2-40B4-BE49-F238E27FC236}">
                <a16:creationId xmlns:a16="http://schemas.microsoft.com/office/drawing/2014/main" id="{B00C6947-D4C8-1D49-4823-761ACF26FC93}"/>
              </a:ext>
            </a:extLst>
          </p:cNvPr>
          <p:cNvSpPr txBox="1">
            <a:spLocks/>
          </p:cNvSpPr>
          <p:nvPr/>
        </p:nvSpPr>
        <p:spPr>
          <a:xfrm>
            <a:off x="1476366" y="3425824"/>
            <a:ext cx="3105159" cy="16398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pt-BR" b="1" noProof="0" dirty="0"/>
              <a:t>Marcel Damato Belli</a:t>
            </a:r>
          </a:p>
          <a:p>
            <a:pPr marL="0" indent="0">
              <a:lnSpc>
                <a:spcPct val="100000"/>
              </a:lnSpc>
              <a:spcBef>
                <a:spcPts val="0"/>
              </a:spcBef>
              <a:spcAft>
                <a:spcPts val="600"/>
              </a:spcAft>
              <a:buNone/>
            </a:pPr>
            <a:r>
              <a:rPr lang="pt-BR" sz="1600" dirty="0"/>
              <a:t>Auditor Fiscal de Controle Externo</a:t>
            </a:r>
          </a:p>
          <a:p>
            <a:pPr marL="0" indent="0">
              <a:lnSpc>
                <a:spcPct val="100000"/>
              </a:lnSpc>
              <a:spcBef>
                <a:spcPts val="0"/>
              </a:spcBef>
              <a:spcAft>
                <a:spcPts val="600"/>
              </a:spcAft>
              <a:buNone/>
            </a:pPr>
            <a:r>
              <a:rPr lang="pt-BR" sz="1600" dirty="0"/>
              <a:t>Divisão de Tratamento de Dados</a:t>
            </a:r>
          </a:p>
          <a:p>
            <a:pPr marL="0" indent="0">
              <a:lnSpc>
                <a:spcPct val="100000"/>
              </a:lnSpc>
              <a:spcBef>
                <a:spcPts val="0"/>
              </a:spcBef>
              <a:spcAft>
                <a:spcPts val="600"/>
              </a:spcAft>
              <a:buNone/>
            </a:pPr>
            <a:r>
              <a:rPr lang="pt-BR" sz="1600" dirty="0"/>
              <a:t>Diretoria de Licitações e Contratações</a:t>
            </a:r>
          </a:p>
          <a:p>
            <a:pPr marL="0" indent="0">
              <a:lnSpc>
                <a:spcPct val="100000"/>
              </a:lnSpc>
              <a:spcBef>
                <a:spcPts val="0"/>
              </a:spcBef>
              <a:spcAft>
                <a:spcPts val="600"/>
              </a:spcAft>
              <a:buNone/>
            </a:pPr>
            <a:r>
              <a:rPr lang="pt-BR" sz="1600" dirty="0">
                <a:hlinkClick r:id="rId4"/>
              </a:rPr>
              <a:t>dlc.duvidas@tcesc.tc.br</a:t>
            </a:r>
            <a:endParaRPr lang="pt-BR" sz="1600" dirty="0"/>
          </a:p>
        </p:txBody>
      </p:sp>
      <p:sp>
        <p:nvSpPr>
          <p:cNvPr id="28" name="Título 10">
            <a:extLst>
              <a:ext uri="{FF2B5EF4-FFF2-40B4-BE49-F238E27FC236}">
                <a16:creationId xmlns:a16="http://schemas.microsoft.com/office/drawing/2014/main" id="{2A7051EC-D0A9-61C1-51A7-B2D0FB1A2F6D}"/>
              </a:ext>
            </a:extLst>
          </p:cNvPr>
          <p:cNvSpPr txBox="1">
            <a:spLocks/>
          </p:cNvSpPr>
          <p:nvPr/>
        </p:nvSpPr>
        <p:spPr>
          <a:xfrm>
            <a:off x="4383364" y="1677698"/>
            <a:ext cx="3425272" cy="7103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lumMod val="75000"/>
                    <a:lumOff val="25000"/>
                  </a:schemeClr>
                </a:solidFill>
                <a:latin typeface="+mj-lt"/>
                <a:ea typeface="+mj-ea"/>
                <a:cs typeface="+mj-cs"/>
              </a:defRPr>
            </a:lvl1pPr>
          </a:lstStyle>
          <a:p>
            <a:r>
              <a:rPr lang="pt-BR" sz="5400" b="1" noProof="0" dirty="0">
                <a:solidFill>
                  <a:schemeClr val="tx1"/>
                </a:solidFill>
              </a:rPr>
              <a:t>Obrigado!</a:t>
            </a:r>
            <a:endParaRPr lang="pt-BR" sz="3200" b="1" noProof="0" dirty="0">
              <a:solidFill>
                <a:schemeClr val="tx1"/>
              </a:solidFill>
            </a:endParaRPr>
          </a:p>
        </p:txBody>
      </p:sp>
      <p:pic>
        <p:nvPicPr>
          <p:cNvPr id="5" name="Imagem 4" descr="Desenho de um círculo&#10;&#10;O conteúdo gerado por IA pode estar incorreto.">
            <a:extLst>
              <a:ext uri="{FF2B5EF4-FFF2-40B4-BE49-F238E27FC236}">
                <a16:creationId xmlns:a16="http://schemas.microsoft.com/office/drawing/2014/main" id="{7ED81C89-A665-1568-CDC8-D340C3B47E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66501" y="5623923"/>
            <a:ext cx="1458998" cy="650104"/>
          </a:xfrm>
          <a:prstGeom prst="rect">
            <a:avLst/>
          </a:prstGeom>
        </p:spPr>
      </p:pic>
      <p:pic>
        <p:nvPicPr>
          <p:cNvPr id="8" name="Imagem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9" name="Image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3" name="Subtítulo 2">
            <a:extLst>
              <a:ext uri="{FF2B5EF4-FFF2-40B4-BE49-F238E27FC236}">
                <a16:creationId xmlns:a16="http://schemas.microsoft.com/office/drawing/2014/main" id="{1C2FB684-6935-A20E-BA50-CDBA86A41EA4}"/>
              </a:ext>
            </a:extLst>
          </p:cNvPr>
          <p:cNvSpPr txBox="1">
            <a:spLocks/>
          </p:cNvSpPr>
          <p:nvPr/>
        </p:nvSpPr>
        <p:spPr>
          <a:xfrm>
            <a:off x="7610477" y="3425824"/>
            <a:ext cx="3911035" cy="16398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pt-BR" b="1" noProof="0" dirty="0"/>
              <a:t>Sandro Daros de Luca</a:t>
            </a:r>
          </a:p>
          <a:p>
            <a:pPr marL="0" indent="0">
              <a:lnSpc>
                <a:spcPct val="100000"/>
              </a:lnSpc>
              <a:spcBef>
                <a:spcPts val="0"/>
              </a:spcBef>
              <a:spcAft>
                <a:spcPts val="600"/>
              </a:spcAft>
              <a:buNone/>
            </a:pPr>
            <a:r>
              <a:rPr lang="pt-BR" sz="1600" dirty="0"/>
              <a:t>Auditor Fiscal de Controle Externo</a:t>
            </a:r>
          </a:p>
          <a:p>
            <a:pPr marL="0" indent="0">
              <a:lnSpc>
                <a:spcPct val="100000"/>
              </a:lnSpc>
              <a:spcBef>
                <a:spcPts val="0"/>
              </a:spcBef>
              <a:spcAft>
                <a:spcPts val="600"/>
              </a:spcAft>
              <a:buNone/>
            </a:pPr>
            <a:r>
              <a:rPr lang="pt-BR" sz="1600" dirty="0"/>
              <a:t>Coordenadoria de Apoio à Gestão e ao Controle</a:t>
            </a:r>
          </a:p>
          <a:p>
            <a:pPr marL="0" indent="0">
              <a:lnSpc>
                <a:spcPct val="100000"/>
              </a:lnSpc>
              <a:spcBef>
                <a:spcPts val="0"/>
              </a:spcBef>
              <a:spcAft>
                <a:spcPts val="600"/>
              </a:spcAft>
              <a:buNone/>
            </a:pPr>
            <a:r>
              <a:rPr lang="pt-BR" sz="1600" dirty="0"/>
              <a:t>Diretoria de Informações Estratégicas</a:t>
            </a:r>
          </a:p>
          <a:p>
            <a:pPr marL="0" indent="0">
              <a:lnSpc>
                <a:spcPct val="100000"/>
              </a:lnSpc>
              <a:spcBef>
                <a:spcPts val="0"/>
              </a:spcBef>
              <a:spcAft>
                <a:spcPts val="600"/>
              </a:spcAft>
              <a:buNone/>
            </a:pPr>
            <a:r>
              <a:rPr lang="pt-BR" sz="1600" dirty="0">
                <a:hlinkClick r:id="rId4"/>
              </a:rPr>
              <a:t>die@tcesc.tc.br</a:t>
            </a:r>
            <a:endParaRPr lang="pt-BR" sz="1600" dirty="0"/>
          </a:p>
        </p:txBody>
      </p:sp>
    </p:spTree>
    <p:extLst>
      <p:ext uri="{BB962C8B-B14F-4D97-AF65-F5344CB8AC3E}">
        <p14:creationId xmlns:p14="http://schemas.microsoft.com/office/powerpoint/2010/main" val="3125399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6" name="Imagem 15" descr="Padrão do plano de fundo">
            <a:extLst>
              <a:ext uri="{FF2B5EF4-FFF2-40B4-BE49-F238E27FC236}">
                <a16:creationId xmlns:a16="http://schemas.microsoft.com/office/drawing/2014/main" id="{1F9A38B2-9312-A66F-A6F3-BB9603A97055}"/>
              </a:ext>
            </a:extLst>
          </p:cNvPr>
          <p:cNvPicPr>
            <a:picLocks noChangeAspect="1"/>
          </p:cNvPicPr>
          <p:nvPr/>
        </p:nvPicPr>
        <p:blipFill>
          <a:blip r:embed="rId4">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pic>
        <p:nvPicPr>
          <p:cNvPr id="2" name="Image 0" descr="preencoded.png"/>
          <p:cNvPicPr>
            <a:picLocks noChangeAspect="1"/>
          </p:cNvPicPr>
          <p:nvPr/>
        </p:nvPicPr>
        <p:blipFill>
          <a:blip r:embed="rId5"/>
          <a:stretch>
            <a:fillRect/>
          </a:stretch>
        </p:blipFill>
        <p:spPr>
          <a:xfrm>
            <a:off x="7619295" y="901381"/>
            <a:ext cx="4569883" cy="5953443"/>
          </a:xfrm>
          <a:prstGeom prst="rect">
            <a:avLst/>
          </a:prstGeom>
        </p:spPr>
      </p:pic>
      <p:sp>
        <p:nvSpPr>
          <p:cNvPr id="3" name="Text 0"/>
          <p:cNvSpPr/>
          <p:nvPr/>
        </p:nvSpPr>
        <p:spPr>
          <a:xfrm>
            <a:off x="664008" y="1283510"/>
            <a:ext cx="5079567" cy="590376"/>
          </a:xfrm>
          <a:prstGeom prst="rect">
            <a:avLst/>
          </a:prstGeom>
          <a:noFill/>
          <a:ln/>
        </p:spPr>
        <p:txBody>
          <a:bodyPr wrap="non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Regras de Consistência</a:t>
            </a:r>
            <a:endParaRPr lang="pt-BR" sz="3706" noProof="0" dirty="0"/>
          </a:p>
        </p:txBody>
      </p:sp>
      <p:sp>
        <p:nvSpPr>
          <p:cNvPr id="4" name="Text 1"/>
          <p:cNvSpPr/>
          <p:nvPr/>
        </p:nvSpPr>
        <p:spPr>
          <a:xfrm>
            <a:off x="664009" y="2157223"/>
            <a:ext cx="3908698" cy="291831"/>
          </a:xfrm>
          <a:prstGeom prst="rect">
            <a:avLst/>
          </a:prstGeom>
          <a:noFill/>
          <a:ln/>
        </p:spPr>
        <p:txBody>
          <a:bodyPr wrap="square" lIns="0" tIns="0" rIns="0" bIns="0" rtlCol="0" anchor="t"/>
          <a:lstStyle/>
          <a:p>
            <a:pPr>
              <a:lnSpc>
                <a:spcPts val="2374"/>
              </a:lnSpc>
            </a:pPr>
            <a:r>
              <a:rPr lang="pt-BR" sz="1458" noProof="0" dirty="0" err="1">
                <a:solidFill>
                  <a:srgbClr val="3C3939"/>
                </a:solidFill>
                <a:latin typeface="Roboto" pitchFamily="34" charset="0"/>
                <a:ea typeface="Roboto" pitchFamily="34" charset="-122"/>
                <a:cs typeface="Roboto" pitchFamily="34" charset="-120"/>
              </a:rPr>
              <a:t>CONs</a:t>
            </a:r>
            <a:r>
              <a:rPr lang="pt-BR" sz="1458" noProof="0" dirty="0">
                <a:solidFill>
                  <a:srgbClr val="3C3939"/>
                </a:solidFill>
                <a:latin typeface="Roboto" pitchFamily="34" charset="0"/>
                <a:ea typeface="Roboto" pitchFamily="34" charset="-122"/>
                <a:cs typeface="Roboto" pitchFamily="34" charset="-120"/>
              </a:rPr>
              <a:t> de alerta que passam a ser impeditivas.</a:t>
            </a:r>
            <a:endParaRPr lang="pt-BR" sz="1458" noProof="0" dirty="0"/>
          </a:p>
        </p:txBody>
      </p:sp>
      <p:sp>
        <p:nvSpPr>
          <p:cNvPr id="5" name="Shape 2"/>
          <p:cNvSpPr/>
          <p:nvPr/>
        </p:nvSpPr>
        <p:spPr>
          <a:xfrm>
            <a:off x="664008" y="2894457"/>
            <a:ext cx="3052539" cy="3058986"/>
          </a:xfrm>
          <a:prstGeom prst="roundRect">
            <a:avLst>
              <a:gd name="adj" fmla="val 2600"/>
            </a:avLst>
          </a:prstGeom>
          <a:solidFill>
            <a:srgbClr val="E1E1EA"/>
          </a:solidFill>
          <a:ln w="7620">
            <a:solidFill>
              <a:srgbClr val="C7C7D0"/>
            </a:solidFill>
            <a:prstDash val="solid"/>
          </a:ln>
        </p:spPr>
        <p:txBody>
          <a:bodyPr/>
          <a:lstStyle/>
          <a:p>
            <a:endParaRPr lang="pt-BR" sz="1499" noProof="0" dirty="0"/>
          </a:p>
        </p:txBody>
      </p:sp>
      <p:sp>
        <p:nvSpPr>
          <p:cNvPr id="8" name="Text 4"/>
          <p:cNvSpPr/>
          <p:nvPr/>
        </p:nvSpPr>
        <p:spPr>
          <a:xfrm>
            <a:off x="859279" y="3146357"/>
            <a:ext cx="2661997" cy="29513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274</a:t>
            </a:r>
            <a:endParaRPr lang="pt-BR" sz="1832" noProof="0" dirty="0"/>
          </a:p>
        </p:txBody>
      </p:sp>
      <p:sp>
        <p:nvSpPr>
          <p:cNvPr id="9" name="Text 5"/>
          <p:cNvSpPr/>
          <p:nvPr/>
        </p:nvSpPr>
        <p:spPr>
          <a:xfrm>
            <a:off x="859279" y="3487483"/>
            <a:ext cx="2779271" cy="2465959"/>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se o código CIC do contratado está na lista de cotações.</a:t>
            </a:r>
          </a:p>
          <a:p>
            <a:pPr>
              <a:lnSpc>
                <a:spcPts val="2374"/>
              </a:lnSpc>
            </a:pPr>
            <a:r>
              <a:rPr lang="pt-BR" sz="1458" dirty="0">
                <a:solidFill>
                  <a:srgbClr val="3C3939"/>
                </a:solidFill>
                <a:latin typeface="Roboto" pitchFamily="34" charset="0"/>
                <a:ea typeface="Roboto" pitchFamily="34" charset="-122"/>
                <a:cs typeface="Roboto" pitchFamily="34" charset="-120"/>
              </a:rPr>
              <a:t>- Desconsidera matriz e filial e permite consórcios de empresas.</a:t>
            </a:r>
          </a:p>
          <a:p>
            <a:pPr>
              <a:lnSpc>
                <a:spcPts val="2374"/>
              </a:lnSpc>
            </a:pPr>
            <a:r>
              <a:rPr lang="pt-BR" sz="1458" dirty="0">
                <a:solidFill>
                  <a:srgbClr val="3C3939"/>
                </a:solidFill>
                <a:latin typeface="Roboto" pitchFamily="34" charset="0"/>
                <a:ea typeface="Roboto" pitchFamily="34" charset="-122"/>
                <a:cs typeface="Roboto" pitchFamily="34" charset="-120"/>
              </a:rPr>
              <a:t>- “Indicativo de contratação com CPF/CNPJ diferente do homologado”.</a:t>
            </a:r>
            <a:endParaRPr lang="pt-BR" sz="1458" noProof="0" dirty="0"/>
          </a:p>
        </p:txBody>
      </p:sp>
      <p:sp>
        <p:nvSpPr>
          <p:cNvPr id="10" name="Shape 6"/>
          <p:cNvSpPr/>
          <p:nvPr/>
        </p:nvSpPr>
        <p:spPr>
          <a:xfrm>
            <a:off x="3905471" y="2894457"/>
            <a:ext cx="3052639" cy="3058986"/>
          </a:xfrm>
          <a:prstGeom prst="roundRect">
            <a:avLst>
              <a:gd name="adj" fmla="val 2599"/>
            </a:avLst>
          </a:prstGeom>
          <a:solidFill>
            <a:srgbClr val="E1E1EA"/>
          </a:solidFill>
          <a:ln w="7620">
            <a:solidFill>
              <a:srgbClr val="C7C7D0"/>
            </a:solidFill>
            <a:prstDash val="solid"/>
          </a:ln>
        </p:spPr>
        <p:txBody>
          <a:bodyPr/>
          <a:lstStyle/>
          <a:p>
            <a:endParaRPr lang="pt-BR" sz="1499" noProof="0" dirty="0"/>
          </a:p>
        </p:txBody>
      </p:sp>
      <p:sp>
        <p:nvSpPr>
          <p:cNvPr id="13" name="Text 8"/>
          <p:cNvSpPr/>
          <p:nvPr/>
        </p:nvSpPr>
        <p:spPr>
          <a:xfrm>
            <a:off x="4100743" y="3146357"/>
            <a:ext cx="2361602" cy="295138"/>
          </a:xfrm>
          <a:prstGeom prst="rect">
            <a:avLst/>
          </a:prstGeom>
          <a:noFill/>
          <a:ln/>
        </p:spPr>
        <p:txBody>
          <a:bodyPr wrap="non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281</a:t>
            </a:r>
            <a:endParaRPr lang="pt-BR" sz="1832" noProof="0" dirty="0"/>
          </a:p>
        </p:txBody>
      </p:sp>
      <p:sp>
        <p:nvSpPr>
          <p:cNvPr id="14" name="Text 9"/>
          <p:cNvSpPr/>
          <p:nvPr/>
        </p:nvSpPr>
        <p:spPr>
          <a:xfrm>
            <a:off x="4101039" y="3487484"/>
            <a:ext cx="2662096" cy="2218040"/>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se o código CIC do contratado no aditivo é igual ao código CIC do contratado no contrato superior.</a:t>
            </a:r>
          </a:p>
          <a:p>
            <a:pPr>
              <a:lnSpc>
                <a:spcPts val="2374"/>
              </a:lnSpc>
            </a:pPr>
            <a:r>
              <a:rPr lang="pt-BR" sz="1458" dirty="0">
                <a:solidFill>
                  <a:srgbClr val="3C3939"/>
                </a:solidFill>
                <a:latin typeface="Roboto" pitchFamily="34" charset="0"/>
                <a:ea typeface="Roboto" pitchFamily="34" charset="-122"/>
                <a:cs typeface="Roboto" pitchFamily="34" charset="-120"/>
              </a:rPr>
              <a:t>- “Indicativo de Contratação com CPF/CNPJ diferente do homologado”.</a:t>
            </a:r>
            <a:endParaRPr lang="pt-BR" sz="1458" noProof="0" dirty="0"/>
          </a:p>
        </p:txBody>
      </p:sp>
      <p:pic>
        <p:nvPicPr>
          <p:cNvPr id="15" name="Imagem 14">
            <a:extLst>
              <a:ext uri="{FF2B5EF4-FFF2-40B4-BE49-F238E27FC236}">
                <a16:creationId xmlns:a16="http://schemas.microsoft.com/office/drawing/2014/main" id="{01A025CB-CC1C-EF17-9C13-B308FCE89FA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7" name="Imagem 16">
            <a:extLst>
              <a:ext uri="{FF2B5EF4-FFF2-40B4-BE49-F238E27FC236}">
                <a16:creationId xmlns:a16="http://schemas.microsoft.com/office/drawing/2014/main" id="{BD1C6287-7AD6-F05A-5CFA-628B17EC22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8" name="Imagem 17">
            <a:extLst>
              <a:ext uri="{FF2B5EF4-FFF2-40B4-BE49-F238E27FC236}">
                <a16:creationId xmlns:a16="http://schemas.microsoft.com/office/drawing/2014/main" id="{6443BFFB-7DDB-6184-9012-52D2EF35B3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7790399C-502A-6ECB-90E9-798F09500F08}"/>
            </a:ext>
          </a:extLst>
        </p:cNvPr>
        <p:cNvGrpSpPr/>
        <p:nvPr/>
      </p:nvGrpSpPr>
      <p:grpSpPr>
        <a:xfrm>
          <a:off x="0" y="0"/>
          <a:ext cx="0" cy="0"/>
          <a:chOff x="0" y="0"/>
          <a:chExt cx="0" cy="0"/>
        </a:xfrm>
      </p:grpSpPr>
      <p:pic>
        <p:nvPicPr>
          <p:cNvPr id="16" name="Imagem 15" descr="Padrão do plano de fundo">
            <a:extLst>
              <a:ext uri="{FF2B5EF4-FFF2-40B4-BE49-F238E27FC236}">
                <a16:creationId xmlns:a16="http://schemas.microsoft.com/office/drawing/2014/main" id="{7CE3D8E6-986A-117C-0AF5-4872F8770F51}"/>
              </a:ext>
            </a:extLst>
          </p:cNvPr>
          <p:cNvPicPr>
            <a:picLocks noChangeAspect="1"/>
          </p:cNvPicPr>
          <p:nvPr/>
        </p:nvPicPr>
        <p:blipFill>
          <a:blip r:embed="rId4">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pic>
        <p:nvPicPr>
          <p:cNvPr id="2" name="Image 0" descr="preencoded.png">
            <a:extLst>
              <a:ext uri="{FF2B5EF4-FFF2-40B4-BE49-F238E27FC236}">
                <a16:creationId xmlns:a16="http://schemas.microsoft.com/office/drawing/2014/main" id="{D6C376AB-E06C-7A7C-F702-F19BF1BDB7B0}"/>
              </a:ext>
            </a:extLst>
          </p:cNvPr>
          <p:cNvPicPr>
            <a:picLocks noChangeAspect="1"/>
          </p:cNvPicPr>
          <p:nvPr/>
        </p:nvPicPr>
        <p:blipFill>
          <a:blip r:embed="rId5"/>
          <a:stretch>
            <a:fillRect/>
          </a:stretch>
        </p:blipFill>
        <p:spPr>
          <a:xfrm>
            <a:off x="7619295" y="901381"/>
            <a:ext cx="4569883" cy="5953443"/>
          </a:xfrm>
          <a:prstGeom prst="rect">
            <a:avLst/>
          </a:prstGeom>
        </p:spPr>
      </p:pic>
      <p:sp>
        <p:nvSpPr>
          <p:cNvPr id="3" name="Text 0">
            <a:extLst>
              <a:ext uri="{FF2B5EF4-FFF2-40B4-BE49-F238E27FC236}">
                <a16:creationId xmlns:a16="http://schemas.microsoft.com/office/drawing/2014/main" id="{B22BB645-5524-E5AB-CEA6-CA55FFEA60B4}"/>
              </a:ext>
            </a:extLst>
          </p:cNvPr>
          <p:cNvSpPr/>
          <p:nvPr/>
        </p:nvSpPr>
        <p:spPr>
          <a:xfrm>
            <a:off x="664008" y="1283510"/>
            <a:ext cx="5079567" cy="590376"/>
          </a:xfrm>
          <a:prstGeom prst="rect">
            <a:avLst/>
          </a:prstGeom>
          <a:noFill/>
          <a:ln/>
        </p:spPr>
        <p:txBody>
          <a:bodyPr wrap="non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Regras de Consistência</a:t>
            </a:r>
            <a:endParaRPr lang="pt-BR" sz="3706" noProof="0" dirty="0"/>
          </a:p>
        </p:txBody>
      </p:sp>
      <p:sp>
        <p:nvSpPr>
          <p:cNvPr id="4" name="Text 1">
            <a:extLst>
              <a:ext uri="{FF2B5EF4-FFF2-40B4-BE49-F238E27FC236}">
                <a16:creationId xmlns:a16="http://schemas.microsoft.com/office/drawing/2014/main" id="{D8D4A047-9B5E-59A5-0EE9-545F20A39564}"/>
              </a:ext>
            </a:extLst>
          </p:cNvPr>
          <p:cNvSpPr/>
          <p:nvPr/>
        </p:nvSpPr>
        <p:spPr>
          <a:xfrm>
            <a:off x="664009" y="2157223"/>
            <a:ext cx="3908698" cy="291831"/>
          </a:xfrm>
          <a:prstGeom prst="rect">
            <a:avLst/>
          </a:prstGeom>
          <a:noFill/>
          <a:ln/>
        </p:spPr>
        <p:txBody>
          <a:bodyPr wrap="square" lIns="0" tIns="0" rIns="0" bIns="0" rtlCol="0" anchor="t"/>
          <a:lstStyle/>
          <a:p>
            <a:pPr>
              <a:lnSpc>
                <a:spcPts val="2374"/>
              </a:lnSpc>
            </a:pPr>
            <a:r>
              <a:rPr lang="pt-BR" sz="1458" noProof="0" dirty="0" err="1">
                <a:solidFill>
                  <a:srgbClr val="3C3939"/>
                </a:solidFill>
                <a:latin typeface="Roboto" pitchFamily="34" charset="0"/>
                <a:ea typeface="Roboto" pitchFamily="34" charset="-122"/>
                <a:cs typeface="Roboto" pitchFamily="34" charset="-120"/>
              </a:rPr>
              <a:t>CONs</a:t>
            </a:r>
            <a:r>
              <a:rPr lang="pt-BR" sz="1458" noProof="0" dirty="0">
                <a:solidFill>
                  <a:srgbClr val="3C3939"/>
                </a:solidFill>
                <a:latin typeface="Roboto" pitchFamily="34" charset="0"/>
                <a:ea typeface="Roboto" pitchFamily="34" charset="-122"/>
                <a:cs typeface="Roboto" pitchFamily="34" charset="-120"/>
              </a:rPr>
              <a:t> de alerta que passam a ser impeditivas.</a:t>
            </a:r>
            <a:endParaRPr lang="pt-BR" sz="1458" noProof="0" dirty="0"/>
          </a:p>
        </p:txBody>
      </p:sp>
      <p:sp>
        <p:nvSpPr>
          <p:cNvPr id="5" name="Shape 2">
            <a:extLst>
              <a:ext uri="{FF2B5EF4-FFF2-40B4-BE49-F238E27FC236}">
                <a16:creationId xmlns:a16="http://schemas.microsoft.com/office/drawing/2014/main" id="{01CB1CC1-E231-E611-19AB-235709F85B31}"/>
              </a:ext>
            </a:extLst>
          </p:cNvPr>
          <p:cNvSpPr/>
          <p:nvPr/>
        </p:nvSpPr>
        <p:spPr>
          <a:xfrm>
            <a:off x="664008" y="2894457"/>
            <a:ext cx="3052539" cy="3058986"/>
          </a:xfrm>
          <a:prstGeom prst="roundRect">
            <a:avLst>
              <a:gd name="adj" fmla="val 2600"/>
            </a:avLst>
          </a:prstGeom>
          <a:solidFill>
            <a:srgbClr val="E1E1EA"/>
          </a:solidFill>
          <a:ln w="7620">
            <a:solidFill>
              <a:srgbClr val="C7C7D0"/>
            </a:solidFill>
            <a:prstDash val="solid"/>
          </a:ln>
        </p:spPr>
        <p:txBody>
          <a:bodyPr/>
          <a:lstStyle/>
          <a:p>
            <a:endParaRPr lang="pt-BR" sz="1499" noProof="0" dirty="0"/>
          </a:p>
        </p:txBody>
      </p:sp>
      <p:sp>
        <p:nvSpPr>
          <p:cNvPr id="8" name="Text 4">
            <a:extLst>
              <a:ext uri="{FF2B5EF4-FFF2-40B4-BE49-F238E27FC236}">
                <a16:creationId xmlns:a16="http://schemas.microsoft.com/office/drawing/2014/main" id="{84096D97-2A5F-27AF-22F4-8030BA42E797}"/>
              </a:ext>
            </a:extLst>
          </p:cNvPr>
          <p:cNvSpPr/>
          <p:nvPr/>
        </p:nvSpPr>
        <p:spPr>
          <a:xfrm>
            <a:off x="859279" y="3146357"/>
            <a:ext cx="2661997" cy="29513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268</a:t>
            </a:r>
            <a:endParaRPr lang="pt-BR" sz="1832" noProof="0" dirty="0"/>
          </a:p>
        </p:txBody>
      </p:sp>
      <p:sp>
        <p:nvSpPr>
          <p:cNvPr id="9" name="Text 5">
            <a:extLst>
              <a:ext uri="{FF2B5EF4-FFF2-40B4-BE49-F238E27FC236}">
                <a16:creationId xmlns:a16="http://schemas.microsoft.com/office/drawing/2014/main" id="{59CB58C1-2DD6-E426-01F5-7F41718DF47A}"/>
              </a:ext>
            </a:extLst>
          </p:cNvPr>
          <p:cNvSpPr/>
          <p:nvPr/>
        </p:nvSpPr>
        <p:spPr>
          <a:xfrm>
            <a:off x="859279" y="3468434"/>
            <a:ext cx="2661997" cy="2218040"/>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se “Valor previsto” = ∑ (“Valor orçado do item x “quantidade do Item licitado”)</a:t>
            </a:r>
            <a:r>
              <a:rPr lang="pt-BR" sz="1458" dirty="0">
                <a:solidFill>
                  <a:srgbClr val="3C3939"/>
                </a:solidFill>
                <a:latin typeface="Roboto" pitchFamily="34" charset="0"/>
                <a:ea typeface="Roboto" pitchFamily="34" charset="-122"/>
                <a:cs typeface="Roboto" pitchFamily="34" charset="-120"/>
              </a:rPr>
              <a:t>.</a:t>
            </a:r>
            <a:endParaRPr lang="pt-BR" sz="1458" noProof="0" dirty="0">
              <a:solidFill>
                <a:srgbClr val="3C3939"/>
              </a:solidFill>
              <a:latin typeface="Roboto" pitchFamily="34" charset="0"/>
              <a:ea typeface="Roboto" pitchFamily="34" charset="-122"/>
              <a:cs typeface="Roboto" pitchFamily="34" charset="-120"/>
            </a:endParaRPr>
          </a:p>
        </p:txBody>
      </p:sp>
      <p:sp>
        <p:nvSpPr>
          <p:cNvPr id="10" name="Shape 6">
            <a:extLst>
              <a:ext uri="{FF2B5EF4-FFF2-40B4-BE49-F238E27FC236}">
                <a16:creationId xmlns:a16="http://schemas.microsoft.com/office/drawing/2014/main" id="{1E8E50E4-19AA-06B0-1ED3-2EA8EC6621FE}"/>
              </a:ext>
            </a:extLst>
          </p:cNvPr>
          <p:cNvSpPr/>
          <p:nvPr/>
        </p:nvSpPr>
        <p:spPr>
          <a:xfrm>
            <a:off x="3905471" y="2894457"/>
            <a:ext cx="3052639" cy="3058986"/>
          </a:xfrm>
          <a:prstGeom prst="roundRect">
            <a:avLst>
              <a:gd name="adj" fmla="val 2599"/>
            </a:avLst>
          </a:prstGeom>
          <a:solidFill>
            <a:srgbClr val="E1E1EA"/>
          </a:solidFill>
          <a:ln w="7620">
            <a:solidFill>
              <a:srgbClr val="C7C7D0"/>
            </a:solidFill>
            <a:prstDash val="solid"/>
          </a:ln>
        </p:spPr>
        <p:txBody>
          <a:bodyPr/>
          <a:lstStyle/>
          <a:p>
            <a:endParaRPr lang="pt-BR" sz="1499" noProof="0" dirty="0"/>
          </a:p>
        </p:txBody>
      </p:sp>
      <p:sp>
        <p:nvSpPr>
          <p:cNvPr id="13" name="Text 8">
            <a:extLst>
              <a:ext uri="{FF2B5EF4-FFF2-40B4-BE49-F238E27FC236}">
                <a16:creationId xmlns:a16="http://schemas.microsoft.com/office/drawing/2014/main" id="{E29758A7-A9BF-4A92-251E-B8C39DAC5CB7}"/>
              </a:ext>
            </a:extLst>
          </p:cNvPr>
          <p:cNvSpPr/>
          <p:nvPr/>
        </p:nvSpPr>
        <p:spPr>
          <a:xfrm>
            <a:off x="4100743" y="3146357"/>
            <a:ext cx="2361602" cy="295138"/>
          </a:xfrm>
          <a:prstGeom prst="rect">
            <a:avLst/>
          </a:prstGeom>
          <a:noFill/>
          <a:ln/>
        </p:spPr>
        <p:txBody>
          <a:bodyPr wrap="non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670</a:t>
            </a:r>
            <a:endParaRPr lang="pt-BR" sz="1832" noProof="0" dirty="0"/>
          </a:p>
        </p:txBody>
      </p:sp>
      <p:pic>
        <p:nvPicPr>
          <p:cNvPr id="15" name="Imagem 14">
            <a:extLst>
              <a:ext uri="{FF2B5EF4-FFF2-40B4-BE49-F238E27FC236}">
                <a16:creationId xmlns:a16="http://schemas.microsoft.com/office/drawing/2014/main" id="{BD0967BB-8AC8-4A0A-07DB-B8A76EAD350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7" name="Imagem 16">
            <a:extLst>
              <a:ext uri="{FF2B5EF4-FFF2-40B4-BE49-F238E27FC236}">
                <a16:creationId xmlns:a16="http://schemas.microsoft.com/office/drawing/2014/main" id="{F618392F-9765-B0FD-1EC2-4D666E966C2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8" name="Imagem 17">
            <a:extLst>
              <a:ext uri="{FF2B5EF4-FFF2-40B4-BE49-F238E27FC236}">
                <a16:creationId xmlns:a16="http://schemas.microsoft.com/office/drawing/2014/main" id="{765F841B-00DA-91A4-3E6D-FDFF5D34EF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7" name="Text 5">
            <a:extLst>
              <a:ext uri="{FF2B5EF4-FFF2-40B4-BE49-F238E27FC236}">
                <a16:creationId xmlns:a16="http://schemas.microsoft.com/office/drawing/2014/main" id="{CC1913ED-B92F-B549-AF0A-6D02BC1CCD64}"/>
              </a:ext>
            </a:extLst>
          </p:cNvPr>
          <p:cNvSpPr/>
          <p:nvPr/>
        </p:nvSpPr>
        <p:spPr>
          <a:xfrm>
            <a:off x="4101138" y="3468434"/>
            <a:ext cx="2856972" cy="2218040"/>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se o código CIC do credor é igual ao código CIC do contratado.</a:t>
            </a:r>
          </a:p>
          <a:p>
            <a:pPr>
              <a:lnSpc>
                <a:spcPts val="2374"/>
              </a:lnSpc>
            </a:pPr>
            <a:r>
              <a:rPr lang="pt-BR" sz="1458" dirty="0">
                <a:solidFill>
                  <a:srgbClr val="3C3939"/>
                </a:solidFill>
                <a:latin typeface="Roboto" pitchFamily="34" charset="0"/>
                <a:ea typeface="Roboto" pitchFamily="34" charset="-122"/>
                <a:cs typeface="Roboto" pitchFamily="34" charset="-120"/>
              </a:rPr>
              <a:t>- Desconsidera matriz e filial e permite consórcios de empresas.</a:t>
            </a:r>
          </a:p>
          <a:p>
            <a:pPr>
              <a:lnSpc>
                <a:spcPts val="2374"/>
              </a:lnSpc>
            </a:pPr>
            <a:r>
              <a:rPr lang="pt-BR" sz="1458" dirty="0">
                <a:solidFill>
                  <a:srgbClr val="3C3939"/>
                </a:solidFill>
                <a:latin typeface="Roboto" pitchFamily="34" charset="0"/>
                <a:ea typeface="Roboto" pitchFamily="34" charset="-122"/>
                <a:cs typeface="Roboto" pitchFamily="34" charset="-120"/>
              </a:rPr>
              <a:t>- “Indicativo de contratação com CPF/CNPJ diferente do homologado”.</a:t>
            </a:r>
            <a:endParaRPr lang="pt-BR" sz="1458" noProof="0" dirty="0"/>
          </a:p>
        </p:txBody>
      </p:sp>
    </p:spTree>
    <p:extLst>
      <p:ext uri="{BB962C8B-B14F-4D97-AF65-F5344CB8AC3E}">
        <p14:creationId xmlns:p14="http://schemas.microsoft.com/office/powerpoint/2010/main" val="82097221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D630968E-6DAD-1AC1-321D-E701C5BF7395}"/>
            </a:ext>
          </a:extLst>
        </p:cNvPr>
        <p:cNvGrpSpPr/>
        <p:nvPr/>
      </p:nvGrpSpPr>
      <p:grpSpPr>
        <a:xfrm>
          <a:off x="0" y="0"/>
          <a:ext cx="0" cy="0"/>
          <a:chOff x="0" y="0"/>
          <a:chExt cx="0" cy="0"/>
        </a:xfrm>
      </p:grpSpPr>
      <p:pic>
        <p:nvPicPr>
          <p:cNvPr id="16" name="Imagem 15" descr="Padrão do plano de fundo">
            <a:extLst>
              <a:ext uri="{FF2B5EF4-FFF2-40B4-BE49-F238E27FC236}">
                <a16:creationId xmlns:a16="http://schemas.microsoft.com/office/drawing/2014/main" id="{3EF70BD4-82CA-7C30-BBBC-1C8BAE54606A}"/>
              </a:ext>
            </a:extLst>
          </p:cNvPr>
          <p:cNvPicPr>
            <a:picLocks noChangeAspect="1"/>
          </p:cNvPicPr>
          <p:nvPr/>
        </p:nvPicPr>
        <p:blipFill>
          <a:blip r:embed="rId4">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3" name="Text 0">
            <a:extLst>
              <a:ext uri="{FF2B5EF4-FFF2-40B4-BE49-F238E27FC236}">
                <a16:creationId xmlns:a16="http://schemas.microsoft.com/office/drawing/2014/main" id="{5D218098-6B70-F565-3BED-F77DF251A91E}"/>
              </a:ext>
            </a:extLst>
          </p:cNvPr>
          <p:cNvSpPr/>
          <p:nvPr/>
        </p:nvSpPr>
        <p:spPr>
          <a:xfrm>
            <a:off x="573100" y="1008724"/>
            <a:ext cx="5079567" cy="590376"/>
          </a:xfrm>
          <a:prstGeom prst="rect">
            <a:avLst/>
          </a:prstGeom>
          <a:noFill/>
          <a:ln/>
        </p:spPr>
        <p:txBody>
          <a:bodyPr wrap="non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Regras de Consistência</a:t>
            </a:r>
            <a:endParaRPr lang="pt-BR" sz="3706" noProof="0" dirty="0"/>
          </a:p>
        </p:txBody>
      </p:sp>
      <p:sp>
        <p:nvSpPr>
          <p:cNvPr id="4" name="Text 1">
            <a:extLst>
              <a:ext uri="{FF2B5EF4-FFF2-40B4-BE49-F238E27FC236}">
                <a16:creationId xmlns:a16="http://schemas.microsoft.com/office/drawing/2014/main" id="{2ACDA556-B119-B848-64CB-55372A2180FA}"/>
              </a:ext>
            </a:extLst>
          </p:cNvPr>
          <p:cNvSpPr/>
          <p:nvPr/>
        </p:nvSpPr>
        <p:spPr>
          <a:xfrm>
            <a:off x="573101" y="1882437"/>
            <a:ext cx="3908698" cy="291831"/>
          </a:xfrm>
          <a:prstGeom prst="rect">
            <a:avLst/>
          </a:prstGeom>
          <a:noFill/>
          <a:ln/>
        </p:spPr>
        <p:txBody>
          <a:bodyPr wrap="square" lIns="0" tIns="0" rIns="0" bIns="0" rtlCol="0" anchor="t"/>
          <a:lstStyle/>
          <a:p>
            <a:pPr>
              <a:lnSpc>
                <a:spcPts val="2374"/>
              </a:lnSpc>
            </a:pPr>
            <a:r>
              <a:rPr lang="pt-BR" sz="1458" noProof="0" dirty="0" err="1">
                <a:solidFill>
                  <a:srgbClr val="3C3939"/>
                </a:solidFill>
                <a:latin typeface="Roboto" pitchFamily="34" charset="0"/>
                <a:ea typeface="Roboto" pitchFamily="34" charset="-122"/>
                <a:cs typeface="Roboto" pitchFamily="34" charset="-120"/>
              </a:rPr>
              <a:t>CONs</a:t>
            </a:r>
            <a:r>
              <a:rPr lang="pt-BR" sz="1458" noProof="0" dirty="0">
                <a:solidFill>
                  <a:srgbClr val="3C3939"/>
                </a:solidFill>
                <a:latin typeface="Roboto" pitchFamily="34" charset="0"/>
                <a:ea typeface="Roboto" pitchFamily="34" charset="-122"/>
                <a:cs typeface="Roboto" pitchFamily="34" charset="-120"/>
              </a:rPr>
              <a:t> de alerta que passam a ser impeditivas.</a:t>
            </a:r>
            <a:endParaRPr lang="pt-BR" sz="1458" noProof="0" dirty="0"/>
          </a:p>
        </p:txBody>
      </p:sp>
      <p:grpSp>
        <p:nvGrpSpPr>
          <p:cNvPr id="14" name="Agrupar 13">
            <a:extLst>
              <a:ext uri="{FF2B5EF4-FFF2-40B4-BE49-F238E27FC236}">
                <a16:creationId xmlns:a16="http://schemas.microsoft.com/office/drawing/2014/main" id="{E0C4529D-EA1A-6802-18A9-4175D94F77C6}"/>
              </a:ext>
            </a:extLst>
          </p:cNvPr>
          <p:cNvGrpSpPr/>
          <p:nvPr/>
        </p:nvGrpSpPr>
        <p:grpSpPr>
          <a:xfrm>
            <a:off x="3642177" y="2585349"/>
            <a:ext cx="4907645" cy="1266408"/>
            <a:chOff x="4569730" y="2722742"/>
            <a:chExt cx="4907645" cy="1266408"/>
          </a:xfrm>
        </p:grpSpPr>
        <p:sp>
          <p:nvSpPr>
            <p:cNvPr id="5" name="Shape 2">
              <a:extLst>
                <a:ext uri="{FF2B5EF4-FFF2-40B4-BE49-F238E27FC236}">
                  <a16:creationId xmlns:a16="http://schemas.microsoft.com/office/drawing/2014/main" id="{00152D9D-AD03-3644-1B46-263222064004}"/>
                </a:ext>
              </a:extLst>
            </p:cNvPr>
            <p:cNvSpPr/>
            <p:nvPr/>
          </p:nvSpPr>
          <p:spPr>
            <a:xfrm>
              <a:off x="4569730" y="2722742"/>
              <a:ext cx="4907645" cy="1266408"/>
            </a:xfrm>
            <a:prstGeom prst="roundRect">
              <a:avLst>
                <a:gd name="adj" fmla="val 2600"/>
              </a:avLst>
            </a:prstGeom>
            <a:solidFill>
              <a:srgbClr val="E1E1EA"/>
            </a:solidFill>
            <a:ln w="7620">
              <a:solidFill>
                <a:srgbClr val="C7C7D0"/>
              </a:solidFill>
              <a:prstDash val="solid"/>
            </a:ln>
          </p:spPr>
          <p:txBody>
            <a:bodyPr/>
            <a:lstStyle/>
            <a:p>
              <a:endParaRPr lang="pt-BR" sz="1499" noProof="0" dirty="0"/>
            </a:p>
          </p:txBody>
        </p:sp>
        <p:sp>
          <p:nvSpPr>
            <p:cNvPr id="8" name="Text 4">
              <a:extLst>
                <a:ext uri="{FF2B5EF4-FFF2-40B4-BE49-F238E27FC236}">
                  <a16:creationId xmlns:a16="http://schemas.microsoft.com/office/drawing/2014/main" id="{A398705D-08BC-5BB3-2B1C-ECD6511A9CF1}"/>
                </a:ext>
              </a:extLst>
            </p:cNvPr>
            <p:cNvSpPr/>
            <p:nvPr/>
          </p:nvSpPr>
          <p:spPr>
            <a:xfrm>
              <a:off x="4883671" y="2893884"/>
              <a:ext cx="4279761" cy="29513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269</a:t>
              </a:r>
              <a:endParaRPr lang="pt-BR" sz="1832" noProof="0" dirty="0"/>
            </a:p>
          </p:txBody>
        </p:sp>
        <p:sp>
          <p:nvSpPr>
            <p:cNvPr id="9" name="Text 5">
              <a:extLst>
                <a:ext uri="{FF2B5EF4-FFF2-40B4-BE49-F238E27FC236}">
                  <a16:creationId xmlns:a16="http://schemas.microsoft.com/office/drawing/2014/main" id="{DDB5663A-386F-2F64-D4C7-89FD2D49D6C5}"/>
                </a:ext>
              </a:extLst>
            </p:cNvPr>
            <p:cNvSpPr/>
            <p:nvPr/>
          </p:nvSpPr>
          <p:spPr>
            <a:xfrm>
              <a:off x="4883671" y="3256982"/>
              <a:ext cx="4279761" cy="629218"/>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a existência de mais de um arquivo com a mesma “natureza do arquivo texto”.</a:t>
              </a:r>
            </a:p>
          </p:txBody>
        </p:sp>
      </p:grpSp>
      <p:pic>
        <p:nvPicPr>
          <p:cNvPr id="15" name="Imagem 14">
            <a:extLst>
              <a:ext uri="{FF2B5EF4-FFF2-40B4-BE49-F238E27FC236}">
                <a16:creationId xmlns:a16="http://schemas.microsoft.com/office/drawing/2014/main" id="{DD5F489A-235E-AB52-A9E9-0D5B7F10E1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7" name="Imagem 16">
            <a:extLst>
              <a:ext uri="{FF2B5EF4-FFF2-40B4-BE49-F238E27FC236}">
                <a16:creationId xmlns:a16="http://schemas.microsoft.com/office/drawing/2014/main" id="{524AB80B-F36E-920F-0FAC-29B182839B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8" name="Imagem 17">
            <a:extLst>
              <a:ext uri="{FF2B5EF4-FFF2-40B4-BE49-F238E27FC236}">
                <a16:creationId xmlns:a16="http://schemas.microsoft.com/office/drawing/2014/main" id="{B44D5816-3C30-1CF7-55C8-BAC3B3BE1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pic>
        <p:nvPicPr>
          <p:cNvPr id="12" name="Imagem 11">
            <a:extLst>
              <a:ext uri="{FF2B5EF4-FFF2-40B4-BE49-F238E27FC236}">
                <a16:creationId xmlns:a16="http://schemas.microsoft.com/office/drawing/2014/main" id="{00EB19F6-2606-BD18-0225-B8DA9B6D12A4}"/>
              </a:ext>
            </a:extLst>
          </p:cNvPr>
          <p:cNvPicPr>
            <a:picLocks noChangeAspect="1"/>
          </p:cNvPicPr>
          <p:nvPr/>
        </p:nvPicPr>
        <p:blipFill>
          <a:blip r:embed="rId7"/>
          <a:stretch>
            <a:fillRect/>
          </a:stretch>
        </p:blipFill>
        <p:spPr>
          <a:xfrm>
            <a:off x="573100" y="4262838"/>
            <a:ext cx="11045799" cy="2049664"/>
          </a:xfrm>
          <a:prstGeom prst="rect">
            <a:avLst/>
          </a:prstGeom>
        </p:spPr>
      </p:pic>
    </p:spTree>
    <p:extLst>
      <p:ext uri="{BB962C8B-B14F-4D97-AF65-F5344CB8AC3E}">
        <p14:creationId xmlns:p14="http://schemas.microsoft.com/office/powerpoint/2010/main" val="340331220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38366572-7CA2-9E71-1993-DD179AB1C45A}"/>
            </a:ext>
          </a:extLst>
        </p:cNvPr>
        <p:cNvGrpSpPr/>
        <p:nvPr/>
      </p:nvGrpSpPr>
      <p:grpSpPr>
        <a:xfrm>
          <a:off x="0" y="0"/>
          <a:ext cx="0" cy="0"/>
          <a:chOff x="0" y="0"/>
          <a:chExt cx="0" cy="0"/>
        </a:xfrm>
      </p:grpSpPr>
      <p:pic>
        <p:nvPicPr>
          <p:cNvPr id="16" name="Imagem 15" descr="Padrão do plano de fundo">
            <a:extLst>
              <a:ext uri="{FF2B5EF4-FFF2-40B4-BE49-F238E27FC236}">
                <a16:creationId xmlns:a16="http://schemas.microsoft.com/office/drawing/2014/main" id="{476F6A6E-6BD0-4B2C-B7EC-44B5A65503D3}"/>
              </a:ext>
            </a:extLst>
          </p:cNvPr>
          <p:cNvPicPr>
            <a:picLocks noChangeAspect="1"/>
          </p:cNvPicPr>
          <p:nvPr/>
        </p:nvPicPr>
        <p:blipFill>
          <a:blip r:embed="rId4">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sp>
        <p:nvSpPr>
          <p:cNvPr id="3" name="Text 0">
            <a:extLst>
              <a:ext uri="{FF2B5EF4-FFF2-40B4-BE49-F238E27FC236}">
                <a16:creationId xmlns:a16="http://schemas.microsoft.com/office/drawing/2014/main" id="{DD8DE484-D3DA-4E57-A771-443B73E60659}"/>
              </a:ext>
            </a:extLst>
          </p:cNvPr>
          <p:cNvSpPr/>
          <p:nvPr/>
        </p:nvSpPr>
        <p:spPr>
          <a:xfrm>
            <a:off x="701769" y="287529"/>
            <a:ext cx="5079567" cy="590376"/>
          </a:xfrm>
          <a:prstGeom prst="rect">
            <a:avLst/>
          </a:prstGeom>
          <a:noFill/>
          <a:ln/>
        </p:spPr>
        <p:txBody>
          <a:bodyPr wrap="non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CON 269</a:t>
            </a:r>
            <a:endParaRPr lang="pt-BR" sz="3706" noProof="0" dirty="0"/>
          </a:p>
        </p:txBody>
      </p:sp>
      <p:sp>
        <p:nvSpPr>
          <p:cNvPr id="4" name="Text 1">
            <a:extLst>
              <a:ext uri="{FF2B5EF4-FFF2-40B4-BE49-F238E27FC236}">
                <a16:creationId xmlns:a16="http://schemas.microsoft.com/office/drawing/2014/main" id="{B441B8CF-471A-06D5-F5D7-9807810A1064}"/>
              </a:ext>
            </a:extLst>
          </p:cNvPr>
          <p:cNvSpPr/>
          <p:nvPr/>
        </p:nvSpPr>
        <p:spPr>
          <a:xfrm>
            <a:off x="701769" y="1049047"/>
            <a:ext cx="3908698" cy="291831"/>
          </a:xfrm>
          <a:prstGeom prst="rect">
            <a:avLst/>
          </a:prstGeom>
          <a:noFill/>
          <a:ln/>
        </p:spPr>
        <p:txBody>
          <a:bodyPr wrap="square" lIns="0" tIns="0" rIns="0" bIns="0" rtlCol="0" anchor="t"/>
          <a:lstStyle/>
          <a:p>
            <a:pPr>
              <a:lnSpc>
                <a:spcPts val="2374"/>
              </a:lnSpc>
            </a:pPr>
            <a:r>
              <a:rPr lang="pt-BR" sz="2500" noProof="0" dirty="0">
                <a:solidFill>
                  <a:srgbClr val="3C3939"/>
                </a:solidFill>
                <a:latin typeface="Raleway" pitchFamily="2" charset="0"/>
                <a:ea typeface="Roboto" pitchFamily="34" charset="-122"/>
                <a:cs typeface="Roboto" pitchFamily="34" charset="-120"/>
              </a:rPr>
              <a:t>O que acontece:</a:t>
            </a:r>
            <a:endParaRPr lang="pt-BR" sz="2500" noProof="0" dirty="0">
              <a:latin typeface="Raleway" pitchFamily="2" charset="0"/>
            </a:endParaRPr>
          </a:p>
        </p:txBody>
      </p:sp>
      <p:pic>
        <p:nvPicPr>
          <p:cNvPr id="15" name="Imagem 14">
            <a:extLst>
              <a:ext uri="{FF2B5EF4-FFF2-40B4-BE49-F238E27FC236}">
                <a16:creationId xmlns:a16="http://schemas.microsoft.com/office/drawing/2014/main" id="{F5D31EF8-FDF7-AE3E-118C-248666680C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7" name="Imagem 16">
            <a:extLst>
              <a:ext uri="{FF2B5EF4-FFF2-40B4-BE49-F238E27FC236}">
                <a16:creationId xmlns:a16="http://schemas.microsoft.com/office/drawing/2014/main" id="{5F295372-5F0B-539A-9512-2CDD87BCF6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8" name="Imagem 17">
            <a:extLst>
              <a:ext uri="{FF2B5EF4-FFF2-40B4-BE49-F238E27FC236}">
                <a16:creationId xmlns:a16="http://schemas.microsoft.com/office/drawing/2014/main" id="{A77B2BAA-C393-2CC0-6920-33D66B415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pic>
        <p:nvPicPr>
          <p:cNvPr id="2" name="Imagem 1">
            <a:extLst>
              <a:ext uri="{FF2B5EF4-FFF2-40B4-BE49-F238E27FC236}">
                <a16:creationId xmlns:a16="http://schemas.microsoft.com/office/drawing/2014/main" id="{434BB937-D6FB-749B-47B3-E1A5C0602E08}"/>
              </a:ext>
            </a:extLst>
          </p:cNvPr>
          <p:cNvPicPr>
            <a:picLocks noChangeAspect="1"/>
          </p:cNvPicPr>
          <p:nvPr/>
        </p:nvPicPr>
        <p:blipFill>
          <a:blip r:embed="rId7"/>
          <a:stretch>
            <a:fillRect/>
          </a:stretch>
        </p:blipFill>
        <p:spPr>
          <a:xfrm>
            <a:off x="1016378" y="1438716"/>
            <a:ext cx="9488300" cy="1698813"/>
          </a:xfrm>
          <a:prstGeom prst="rect">
            <a:avLst/>
          </a:prstGeom>
        </p:spPr>
      </p:pic>
      <p:pic>
        <p:nvPicPr>
          <p:cNvPr id="6" name="Imagem 5">
            <a:extLst>
              <a:ext uri="{FF2B5EF4-FFF2-40B4-BE49-F238E27FC236}">
                <a16:creationId xmlns:a16="http://schemas.microsoft.com/office/drawing/2014/main" id="{58D7121C-E45F-3569-3F2E-1C9DED7B2C7E}"/>
              </a:ext>
            </a:extLst>
          </p:cNvPr>
          <p:cNvPicPr>
            <a:picLocks noChangeAspect="1"/>
          </p:cNvPicPr>
          <p:nvPr/>
        </p:nvPicPr>
        <p:blipFill>
          <a:blip r:embed="rId8"/>
          <a:stretch>
            <a:fillRect/>
          </a:stretch>
        </p:blipFill>
        <p:spPr>
          <a:xfrm>
            <a:off x="1016378" y="3858503"/>
            <a:ext cx="9488300" cy="2708793"/>
          </a:xfrm>
          <a:prstGeom prst="rect">
            <a:avLst/>
          </a:prstGeom>
        </p:spPr>
      </p:pic>
      <p:sp>
        <p:nvSpPr>
          <p:cNvPr id="7" name="Text 1">
            <a:extLst>
              <a:ext uri="{FF2B5EF4-FFF2-40B4-BE49-F238E27FC236}">
                <a16:creationId xmlns:a16="http://schemas.microsoft.com/office/drawing/2014/main" id="{5EF9F5F2-6465-6286-2AFA-ABE1B904D36D}"/>
              </a:ext>
            </a:extLst>
          </p:cNvPr>
          <p:cNvSpPr/>
          <p:nvPr/>
        </p:nvSpPr>
        <p:spPr>
          <a:xfrm>
            <a:off x="701769" y="3425058"/>
            <a:ext cx="3908698" cy="291831"/>
          </a:xfrm>
          <a:prstGeom prst="rect">
            <a:avLst/>
          </a:prstGeom>
          <a:noFill/>
          <a:ln/>
        </p:spPr>
        <p:txBody>
          <a:bodyPr wrap="square" lIns="0" tIns="0" rIns="0" bIns="0" rtlCol="0" anchor="t"/>
          <a:lstStyle/>
          <a:p>
            <a:pPr>
              <a:lnSpc>
                <a:spcPts val="2374"/>
              </a:lnSpc>
            </a:pPr>
            <a:r>
              <a:rPr lang="pt-BR" sz="2500" noProof="0" dirty="0">
                <a:solidFill>
                  <a:srgbClr val="3C3939"/>
                </a:solidFill>
                <a:latin typeface="Raleway" pitchFamily="2" charset="0"/>
                <a:ea typeface="Roboto" pitchFamily="34" charset="-122"/>
                <a:cs typeface="Roboto" pitchFamily="34" charset="-120"/>
              </a:rPr>
              <a:t>O que precisa acontecer:</a:t>
            </a:r>
            <a:endParaRPr lang="pt-BR" sz="2500" noProof="0" dirty="0">
              <a:latin typeface="Raleway" pitchFamily="2" charset="0"/>
            </a:endParaRPr>
          </a:p>
        </p:txBody>
      </p:sp>
    </p:spTree>
    <p:extLst>
      <p:ext uri="{BB962C8B-B14F-4D97-AF65-F5344CB8AC3E}">
        <p14:creationId xmlns:p14="http://schemas.microsoft.com/office/powerpoint/2010/main" val="187955237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5A433E8F-27C1-7545-8C8B-63A013A75EA8}"/>
            </a:ext>
          </a:extLst>
        </p:cNvPr>
        <p:cNvGrpSpPr/>
        <p:nvPr/>
      </p:nvGrpSpPr>
      <p:grpSpPr>
        <a:xfrm>
          <a:off x="0" y="0"/>
          <a:ext cx="0" cy="0"/>
          <a:chOff x="0" y="0"/>
          <a:chExt cx="0" cy="0"/>
        </a:xfrm>
      </p:grpSpPr>
      <p:pic>
        <p:nvPicPr>
          <p:cNvPr id="16" name="Imagem 15" descr="Padrão do plano de fundo">
            <a:extLst>
              <a:ext uri="{FF2B5EF4-FFF2-40B4-BE49-F238E27FC236}">
                <a16:creationId xmlns:a16="http://schemas.microsoft.com/office/drawing/2014/main" id="{90E501A7-AF2A-6C5B-F3E2-A3FC2F39C980}"/>
              </a:ext>
            </a:extLst>
          </p:cNvPr>
          <p:cNvPicPr>
            <a:picLocks noChangeAspect="1"/>
          </p:cNvPicPr>
          <p:nvPr/>
        </p:nvPicPr>
        <p:blipFill>
          <a:blip r:embed="rId4">
            <a:extLst>
              <a:ext uri="{28A0092B-C50C-407E-A947-70E740481C1C}">
                <a14:useLocalDpi xmlns:a14="http://schemas.microsoft.com/office/drawing/2010/main" val="0"/>
              </a:ext>
            </a:extLst>
          </a:blip>
          <a:srcRect l="15529"/>
          <a:stretch/>
        </p:blipFill>
        <p:spPr>
          <a:xfrm>
            <a:off x="0" y="519"/>
            <a:ext cx="12192000" cy="6854306"/>
          </a:xfrm>
          <a:prstGeom prst="rect">
            <a:avLst/>
          </a:prstGeom>
        </p:spPr>
      </p:pic>
      <p:pic>
        <p:nvPicPr>
          <p:cNvPr id="2" name="Image 0" descr="preencoded.png">
            <a:extLst>
              <a:ext uri="{FF2B5EF4-FFF2-40B4-BE49-F238E27FC236}">
                <a16:creationId xmlns:a16="http://schemas.microsoft.com/office/drawing/2014/main" id="{6CBEB89E-06B1-B171-55DF-FB52018F9197}"/>
              </a:ext>
            </a:extLst>
          </p:cNvPr>
          <p:cNvPicPr>
            <a:picLocks noChangeAspect="1"/>
          </p:cNvPicPr>
          <p:nvPr/>
        </p:nvPicPr>
        <p:blipFill>
          <a:blip r:embed="rId5"/>
          <a:stretch>
            <a:fillRect/>
          </a:stretch>
        </p:blipFill>
        <p:spPr>
          <a:xfrm>
            <a:off x="7619295" y="901381"/>
            <a:ext cx="4569883" cy="5953443"/>
          </a:xfrm>
          <a:prstGeom prst="rect">
            <a:avLst/>
          </a:prstGeom>
        </p:spPr>
      </p:pic>
      <p:sp>
        <p:nvSpPr>
          <p:cNvPr id="3" name="Text 0">
            <a:extLst>
              <a:ext uri="{FF2B5EF4-FFF2-40B4-BE49-F238E27FC236}">
                <a16:creationId xmlns:a16="http://schemas.microsoft.com/office/drawing/2014/main" id="{CD849759-C60C-F1DC-290B-F137BB7FB26B}"/>
              </a:ext>
            </a:extLst>
          </p:cNvPr>
          <p:cNvSpPr/>
          <p:nvPr/>
        </p:nvSpPr>
        <p:spPr>
          <a:xfrm>
            <a:off x="664008" y="1283510"/>
            <a:ext cx="5079567" cy="590376"/>
          </a:xfrm>
          <a:prstGeom prst="rect">
            <a:avLst/>
          </a:prstGeom>
          <a:noFill/>
          <a:ln/>
        </p:spPr>
        <p:txBody>
          <a:bodyPr wrap="none" lIns="0" tIns="0" rIns="0" bIns="0" rtlCol="0" anchor="t"/>
          <a:lstStyle/>
          <a:p>
            <a:pPr>
              <a:lnSpc>
                <a:spcPts val="4623"/>
              </a:lnSpc>
            </a:pPr>
            <a:r>
              <a:rPr lang="pt-BR" sz="3706" noProof="0" dirty="0">
                <a:solidFill>
                  <a:srgbClr val="1B1B27"/>
                </a:solidFill>
                <a:latin typeface="Raleway" pitchFamily="34" charset="0"/>
                <a:ea typeface="Raleway" pitchFamily="34" charset="-122"/>
                <a:cs typeface="Raleway" pitchFamily="34" charset="-120"/>
              </a:rPr>
              <a:t>Regras de Consistência</a:t>
            </a:r>
            <a:endParaRPr lang="pt-BR" sz="3706" noProof="0" dirty="0"/>
          </a:p>
        </p:txBody>
      </p:sp>
      <p:sp>
        <p:nvSpPr>
          <p:cNvPr id="4" name="Text 1">
            <a:extLst>
              <a:ext uri="{FF2B5EF4-FFF2-40B4-BE49-F238E27FC236}">
                <a16:creationId xmlns:a16="http://schemas.microsoft.com/office/drawing/2014/main" id="{D56BE111-B806-2338-C559-CD89A3F946CE}"/>
              </a:ext>
            </a:extLst>
          </p:cNvPr>
          <p:cNvSpPr/>
          <p:nvPr/>
        </p:nvSpPr>
        <p:spPr>
          <a:xfrm>
            <a:off x="664009" y="2157223"/>
            <a:ext cx="3908698" cy="291831"/>
          </a:xfrm>
          <a:prstGeom prst="rect">
            <a:avLst/>
          </a:prstGeom>
          <a:noFill/>
          <a:ln/>
        </p:spPr>
        <p:txBody>
          <a:bodyPr wrap="square" lIns="0" tIns="0" rIns="0" bIns="0" rtlCol="0" anchor="t"/>
          <a:lstStyle/>
          <a:p>
            <a:pPr>
              <a:lnSpc>
                <a:spcPts val="2374"/>
              </a:lnSpc>
            </a:pPr>
            <a:r>
              <a:rPr lang="pt-BR" sz="1458" dirty="0">
                <a:solidFill>
                  <a:srgbClr val="3C3939"/>
                </a:solidFill>
                <a:latin typeface="Roboto" pitchFamily="34" charset="0"/>
                <a:ea typeface="Roboto" pitchFamily="34" charset="-122"/>
                <a:cs typeface="Roboto" pitchFamily="34" charset="-120"/>
              </a:rPr>
              <a:t>Alteração no momento do alerta.</a:t>
            </a:r>
            <a:endParaRPr lang="pt-BR" sz="1458" noProof="0" dirty="0"/>
          </a:p>
        </p:txBody>
      </p:sp>
      <p:sp>
        <p:nvSpPr>
          <p:cNvPr id="5" name="Shape 2">
            <a:extLst>
              <a:ext uri="{FF2B5EF4-FFF2-40B4-BE49-F238E27FC236}">
                <a16:creationId xmlns:a16="http://schemas.microsoft.com/office/drawing/2014/main" id="{42859E1A-0157-ABA9-0B7A-76F4254DC78B}"/>
              </a:ext>
            </a:extLst>
          </p:cNvPr>
          <p:cNvSpPr/>
          <p:nvPr/>
        </p:nvSpPr>
        <p:spPr>
          <a:xfrm>
            <a:off x="664008" y="2894457"/>
            <a:ext cx="3052539" cy="1848993"/>
          </a:xfrm>
          <a:prstGeom prst="roundRect">
            <a:avLst>
              <a:gd name="adj" fmla="val 2600"/>
            </a:avLst>
          </a:prstGeom>
          <a:solidFill>
            <a:srgbClr val="E1E1EA"/>
          </a:solidFill>
          <a:ln w="7620">
            <a:solidFill>
              <a:srgbClr val="C7C7D0"/>
            </a:solidFill>
            <a:prstDash val="solid"/>
          </a:ln>
        </p:spPr>
        <p:txBody>
          <a:bodyPr/>
          <a:lstStyle/>
          <a:p>
            <a:endParaRPr lang="pt-BR" sz="1499" noProof="0" dirty="0"/>
          </a:p>
        </p:txBody>
      </p:sp>
      <p:sp>
        <p:nvSpPr>
          <p:cNvPr id="8" name="Text 4">
            <a:extLst>
              <a:ext uri="{FF2B5EF4-FFF2-40B4-BE49-F238E27FC236}">
                <a16:creationId xmlns:a16="http://schemas.microsoft.com/office/drawing/2014/main" id="{CDA95B19-B93B-78EA-C1A5-923163C95DF8}"/>
              </a:ext>
            </a:extLst>
          </p:cNvPr>
          <p:cNvSpPr/>
          <p:nvPr/>
        </p:nvSpPr>
        <p:spPr>
          <a:xfrm>
            <a:off x="859279" y="3146357"/>
            <a:ext cx="2661997" cy="295138"/>
          </a:xfrm>
          <a:prstGeom prst="rect">
            <a:avLst/>
          </a:prstGeom>
          <a:noFill/>
          <a:ln/>
        </p:spPr>
        <p:txBody>
          <a:bodyPr wrap="squar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673</a:t>
            </a:r>
            <a:endParaRPr lang="pt-BR" sz="1832" noProof="0" dirty="0"/>
          </a:p>
        </p:txBody>
      </p:sp>
      <p:sp>
        <p:nvSpPr>
          <p:cNvPr id="9" name="Text 5">
            <a:extLst>
              <a:ext uri="{FF2B5EF4-FFF2-40B4-BE49-F238E27FC236}">
                <a16:creationId xmlns:a16="http://schemas.microsoft.com/office/drawing/2014/main" id="{EE4D8859-6C6F-C8AA-389F-E084BA4477D3}"/>
              </a:ext>
            </a:extLst>
          </p:cNvPr>
          <p:cNvSpPr/>
          <p:nvPr/>
        </p:nvSpPr>
        <p:spPr>
          <a:xfrm>
            <a:off x="859279" y="3468434"/>
            <a:ext cx="2661997" cy="1275016"/>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se ∑ “valor do empenho” &lt;= “valor do contrato” + valores acrescidos por aditivos e apostilas</a:t>
            </a:r>
          </a:p>
          <a:p>
            <a:pPr>
              <a:lnSpc>
                <a:spcPts val="2374"/>
              </a:lnSpc>
            </a:pPr>
            <a:endParaRPr lang="pt-BR" sz="1458" noProof="0" dirty="0">
              <a:solidFill>
                <a:srgbClr val="3C3939"/>
              </a:solidFill>
              <a:latin typeface="Roboto" pitchFamily="34" charset="0"/>
              <a:ea typeface="Roboto" pitchFamily="34" charset="-122"/>
              <a:cs typeface="Roboto" pitchFamily="34" charset="-120"/>
            </a:endParaRPr>
          </a:p>
        </p:txBody>
      </p:sp>
      <p:sp>
        <p:nvSpPr>
          <p:cNvPr id="10" name="Shape 6">
            <a:extLst>
              <a:ext uri="{FF2B5EF4-FFF2-40B4-BE49-F238E27FC236}">
                <a16:creationId xmlns:a16="http://schemas.microsoft.com/office/drawing/2014/main" id="{D80B56BC-9065-C268-B4E5-61F786C59BF6}"/>
              </a:ext>
            </a:extLst>
          </p:cNvPr>
          <p:cNvSpPr/>
          <p:nvPr/>
        </p:nvSpPr>
        <p:spPr>
          <a:xfrm>
            <a:off x="3905471" y="2894457"/>
            <a:ext cx="3052639" cy="1848993"/>
          </a:xfrm>
          <a:prstGeom prst="roundRect">
            <a:avLst>
              <a:gd name="adj" fmla="val 2599"/>
            </a:avLst>
          </a:prstGeom>
          <a:solidFill>
            <a:srgbClr val="E1E1EA"/>
          </a:solidFill>
          <a:ln w="7620">
            <a:solidFill>
              <a:srgbClr val="C7C7D0"/>
            </a:solidFill>
            <a:prstDash val="solid"/>
          </a:ln>
        </p:spPr>
        <p:txBody>
          <a:bodyPr/>
          <a:lstStyle/>
          <a:p>
            <a:endParaRPr lang="pt-BR" sz="1499" noProof="0" dirty="0"/>
          </a:p>
        </p:txBody>
      </p:sp>
      <p:sp>
        <p:nvSpPr>
          <p:cNvPr id="13" name="Text 8">
            <a:extLst>
              <a:ext uri="{FF2B5EF4-FFF2-40B4-BE49-F238E27FC236}">
                <a16:creationId xmlns:a16="http://schemas.microsoft.com/office/drawing/2014/main" id="{73A6BC31-A5CE-D5D0-F6DE-A68E95855243}"/>
              </a:ext>
            </a:extLst>
          </p:cNvPr>
          <p:cNvSpPr/>
          <p:nvPr/>
        </p:nvSpPr>
        <p:spPr>
          <a:xfrm>
            <a:off x="4100743" y="3146357"/>
            <a:ext cx="2361602" cy="295138"/>
          </a:xfrm>
          <a:prstGeom prst="rect">
            <a:avLst/>
          </a:prstGeom>
          <a:noFill/>
          <a:ln/>
        </p:spPr>
        <p:txBody>
          <a:bodyPr wrap="none" lIns="0" tIns="0" rIns="0" bIns="0" rtlCol="0" anchor="t"/>
          <a:lstStyle/>
          <a:p>
            <a:pPr>
              <a:lnSpc>
                <a:spcPts val="2290"/>
              </a:lnSpc>
            </a:pPr>
            <a:r>
              <a:rPr lang="pt-BR" sz="1832" noProof="0" dirty="0">
                <a:solidFill>
                  <a:srgbClr val="3C3939"/>
                </a:solidFill>
                <a:latin typeface="Raleway" pitchFamily="34" charset="0"/>
                <a:ea typeface="Raleway" pitchFamily="34" charset="-122"/>
                <a:cs typeface="Raleway" pitchFamily="34" charset="-120"/>
              </a:rPr>
              <a:t>CON 675</a:t>
            </a:r>
            <a:endParaRPr lang="pt-BR" sz="1832" noProof="0" dirty="0"/>
          </a:p>
        </p:txBody>
      </p:sp>
      <p:pic>
        <p:nvPicPr>
          <p:cNvPr id="15" name="Imagem 14">
            <a:extLst>
              <a:ext uri="{FF2B5EF4-FFF2-40B4-BE49-F238E27FC236}">
                <a16:creationId xmlns:a16="http://schemas.microsoft.com/office/drawing/2014/main" id="{9891B519-B92A-C30E-7182-B5C2F3004D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7" name="Imagem 16">
            <a:extLst>
              <a:ext uri="{FF2B5EF4-FFF2-40B4-BE49-F238E27FC236}">
                <a16:creationId xmlns:a16="http://schemas.microsoft.com/office/drawing/2014/main" id="{075BADF4-DE25-0B1B-F514-0782940D17C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6188" y="239531"/>
            <a:ext cx="1150788" cy="686288"/>
          </a:xfrm>
          <a:prstGeom prst="rect">
            <a:avLst/>
          </a:prstGeom>
        </p:spPr>
      </p:pic>
      <p:pic>
        <p:nvPicPr>
          <p:cNvPr id="18" name="Imagem 17">
            <a:extLst>
              <a:ext uri="{FF2B5EF4-FFF2-40B4-BE49-F238E27FC236}">
                <a16:creationId xmlns:a16="http://schemas.microsoft.com/office/drawing/2014/main" id="{B4DB27BE-D025-667C-12F5-37D978A55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9476" y="6687199"/>
            <a:ext cx="5612524" cy="167626"/>
          </a:xfrm>
          <a:prstGeom prst="rect">
            <a:avLst/>
          </a:prstGeom>
        </p:spPr>
      </p:pic>
      <p:sp>
        <p:nvSpPr>
          <p:cNvPr id="7" name="Text 5">
            <a:extLst>
              <a:ext uri="{FF2B5EF4-FFF2-40B4-BE49-F238E27FC236}">
                <a16:creationId xmlns:a16="http://schemas.microsoft.com/office/drawing/2014/main" id="{E806DEE9-24CB-B3D5-AD84-03736DB21CC3}"/>
              </a:ext>
            </a:extLst>
          </p:cNvPr>
          <p:cNvSpPr/>
          <p:nvPr/>
        </p:nvSpPr>
        <p:spPr>
          <a:xfrm>
            <a:off x="4101138" y="3468434"/>
            <a:ext cx="2856972" cy="706818"/>
          </a:xfrm>
          <a:prstGeom prst="rect">
            <a:avLst/>
          </a:prstGeom>
          <a:noFill/>
          <a:ln/>
        </p:spPr>
        <p:txBody>
          <a:bodyPr wrap="square" lIns="0" tIns="0" rIns="0" bIns="0" rtlCol="0" anchor="t"/>
          <a:lstStyle/>
          <a:p>
            <a:pPr>
              <a:lnSpc>
                <a:spcPts val="2374"/>
              </a:lnSpc>
            </a:pPr>
            <a:r>
              <a:rPr lang="pt-BR" sz="1458" noProof="0" dirty="0">
                <a:solidFill>
                  <a:srgbClr val="3C3939"/>
                </a:solidFill>
                <a:latin typeface="Roboto" pitchFamily="34" charset="0"/>
                <a:ea typeface="Roboto" pitchFamily="34" charset="-122"/>
                <a:cs typeface="Roboto" pitchFamily="34" charset="-120"/>
              </a:rPr>
              <a:t>- Verifica se ∑ valor liquidado &lt;= ∑ medições do contrato</a:t>
            </a:r>
            <a:endParaRPr lang="pt-BR" sz="1458" noProof="0" dirty="0"/>
          </a:p>
        </p:txBody>
      </p:sp>
      <p:sp>
        <p:nvSpPr>
          <p:cNvPr id="6" name="Text 1">
            <a:extLst>
              <a:ext uri="{FF2B5EF4-FFF2-40B4-BE49-F238E27FC236}">
                <a16:creationId xmlns:a16="http://schemas.microsoft.com/office/drawing/2014/main" id="{1C2D5239-0083-8B5C-0C02-47C9947716FD}"/>
              </a:ext>
            </a:extLst>
          </p:cNvPr>
          <p:cNvSpPr/>
          <p:nvPr/>
        </p:nvSpPr>
        <p:spPr>
          <a:xfrm>
            <a:off x="664008" y="5188853"/>
            <a:ext cx="5079567" cy="592510"/>
          </a:xfrm>
          <a:prstGeom prst="rect">
            <a:avLst/>
          </a:prstGeom>
          <a:noFill/>
          <a:ln/>
        </p:spPr>
        <p:txBody>
          <a:bodyPr wrap="square" lIns="0" tIns="0" rIns="0" bIns="0" rtlCol="0" anchor="t"/>
          <a:lstStyle/>
          <a:p>
            <a:pPr>
              <a:lnSpc>
                <a:spcPts val="2374"/>
              </a:lnSpc>
            </a:pPr>
            <a:r>
              <a:rPr lang="pt-BR" sz="1458" dirty="0">
                <a:solidFill>
                  <a:srgbClr val="3C3939"/>
                </a:solidFill>
                <a:latin typeface="Roboto" pitchFamily="34" charset="0"/>
                <a:ea typeface="Roboto" pitchFamily="34" charset="-122"/>
                <a:cs typeface="Roboto" pitchFamily="34" charset="-120"/>
              </a:rPr>
              <a:t>Ambos os alertas eram gerados apenas na Ratificação.</a:t>
            </a:r>
          </a:p>
          <a:p>
            <a:pPr>
              <a:lnSpc>
                <a:spcPts val="2374"/>
              </a:lnSpc>
            </a:pPr>
            <a:r>
              <a:rPr lang="pt-BR" sz="1458" noProof="0" dirty="0">
                <a:solidFill>
                  <a:srgbClr val="3C3939"/>
                </a:solidFill>
                <a:latin typeface="Roboto" pitchFamily="34" charset="0"/>
                <a:ea typeface="Roboto" pitchFamily="34" charset="-122"/>
                <a:cs typeface="Roboto" pitchFamily="34" charset="-120"/>
              </a:rPr>
              <a:t>Agora passam a ser gerados também no envio do </a:t>
            </a:r>
            <a:r>
              <a:rPr lang="pt-BR" sz="1458" dirty="0">
                <a:solidFill>
                  <a:srgbClr val="3C3939"/>
                </a:solidFill>
                <a:latin typeface="Roboto" pitchFamily="34" charset="0"/>
                <a:ea typeface="Roboto" pitchFamily="34" charset="-122"/>
                <a:cs typeface="Roboto" pitchFamily="34" charset="-120"/>
              </a:rPr>
              <a:t>Empenho.</a:t>
            </a:r>
            <a:endParaRPr lang="pt-BR" sz="1458" noProof="0" dirty="0"/>
          </a:p>
        </p:txBody>
      </p:sp>
    </p:spTree>
    <p:extLst>
      <p:ext uri="{BB962C8B-B14F-4D97-AF65-F5344CB8AC3E}">
        <p14:creationId xmlns:p14="http://schemas.microsoft.com/office/powerpoint/2010/main" val="53431012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22º Ciclo_PPT_template_Joseane Aparecida Corrêa">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º Ciclo_PPT_template_geral_01" id="{1DD2E016-6028-4125-9BD4-6BED2F35FC48}" vid="{DCC178CB-033D-43A1-A2CF-DB021AF8C02E}"/>
    </a:ext>
  </a:extLst>
</a:theme>
</file>

<file path=ppt/theme/theme2.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C87D36792DE1944A49C568FE14B57DD" ma:contentTypeVersion="18" ma:contentTypeDescription="Crie um novo documento." ma:contentTypeScope="" ma:versionID="98ade6f00b02400158013e7120056d98">
  <xsd:schema xmlns:xsd="http://www.w3.org/2001/XMLSchema" xmlns:xs="http://www.w3.org/2001/XMLSchema" xmlns:p="http://schemas.microsoft.com/office/2006/metadata/properties" xmlns:ns2="1ae3ea05-53a8-4f32-b802-dfbe623c3b8a" xmlns:ns3="b22e846b-2e75-4a71-8f67-cc4f94cb4e52" targetNamespace="http://schemas.microsoft.com/office/2006/metadata/properties" ma:root="true" ma:fieldsID="356b9094723c7f84fb4b16a1a13bdc47" ns2:_="" ns3:_="">
    <xsd:import namespace="1ae3ea05-53a8-4f32-b802-dfbe623c3b8a"/>
    <xsd:import namespace="b22e846b-2e75-4a71-8f67-cc4f94cb4e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3ea05-53a8-4f32-b802-dfbe623c3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4ec4d449-cc40-4ed3-840b-478290d670b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2e846b-2e75-4a71-8f67-cc4f94cb4e52"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1" nillable="true" ma:displayName="Taxonomy Catch All Column" ma:hidden="true" ma:list="{36929b8b-b40e-46d4-8b42-455ce7e11c64}" ma:internalName="TaxCatchAll" ma:showField="CatchAllData" ma:web="b22e846b-2e75-4a71-8f67-cc4f94cb4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e3ea05-53a8-4f32-b802-dfbe623c3b8a">
      <Terms xmlns="http://schemas.microsoft.com/office/infopath/2007/PartnerControls"/>
    </lcf76f155ced4ddcb4097134ff3c332f>
    <TaxCatchAll xmlns="b22e846b-2e75-4a71-8f67-cc4f94cb4e52" xsi:nil="true"/>
  </documentManagement>
</p:properties>
</file>

<file path=customXml/itemProps1.xml><?xml version="1.0" encoding="utf-8"?>
<ds:datastoreItem xmlns:ds="http://schemas.openxmlformats.org/officeDocument/2006/customXml" ds:itemID="{7F9D7CDE-862A-44A2-AA9A-A08FF02A6011}">
  <ds:schemaRefs>
    <ds:schemaRef ds:uri="http://schemas.microsoft.com/sharepoint/v3/contenttype/forms"/>
  </ds:schemaRefs>
</ds:datastoreItem>
</file>

<file path=customXml/itemProps2.xml><?xml version="1.0" encoding="utf-8"?>
<ds:datastoreItem xmlns:ds="http://schemas.openxmlformats.org/officeDocument/2006/customXml" ds:itemID="{85E1391D-07EF-48DD-9612-54517A539AFB}">
  <ds:schemaRefs>
    <ds:schemaRef ds:uri="1ae3ea05-53a8-4f32-b802-dfbe623c3b8a"/>
    <ds:schemaRef ds:uri="b22e846b-2e75-4a71-8f67-cc4f94cb4e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3BA91D-CC03-4A80-8B25-E3FE65191154}">
  <ds:schemaRefs>
    <ds:schemaRef ds:uri="b22e846b-2e75-4a71-8f67-cc4f94cb4e52"/>
    <ds:schemaRef ds:uri="http://purl.org/dc/terms/"/>
    <ds:schemaRef ds:uri="http://purl.org/dc/elements/1.1/"/>
    <ds:schemaRef ds:uri="http://www.w3.org/XML/1998/namespace"/>
    <ds:schemaRef ds:uri="1ae3ea05-53a8-4f32-b802-dfbe623c3b8a"/>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1918</TotalTime>
  <Words>5406</Words>
  <Application>Microsoft Office PowerPoint</Application>
  <PresentationFormat>Personalizar</PresentationFormat>
  <Paragraphs>294</Paragraphs>
  <Slides>40</Slides>
  <Notes>13</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40</vt:i4>
      </vt:variant>
    </vt:vector>
  </HeadingPairs>
  <TitlesOfParts>
    <vt:vector size="46" baseType="lpstr">
      <vt:lpstr>Arial</vt:lpstr>
      <vt:lpstr>Calibri</vt:lpstr>
      <vt:lpstr>Raleway</vt:lpstr>
      <vt:lpstr>Roboto</vt:lpstr>
      <vt:lpstr>Times New Roman</vt:lpstr>
      <vt:lpstr>22º Ciclo_PPT_template_Joseane Aparecida Corrêa</vt:lpstr>
      <vt:lpstr>Módulo de Atos Jurídicos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Tipo de Contrato ou Aditivo/Apostila</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objeto Deve ser sucinta e objetiva, sem informações desnecessárias.</vt:lpstr>
      <vt:lpstr>Descrição do item contratado Deve ser sucinta e objetiva, sem informações desnecessárias.</vt:lpstr>
      <vt:lpstr>Descrição do item contratado Deve ser sucinta e objetiva, sem informações desnecessárias.</vt:lpstr>
      <vt:lpstr>Descrição do item contratado Deve ser sucinta e objetiva, sem informações desnecessárias.</vt:lpstr>
      <vt:lpstr>Descrição do item contratado Deve ser sucinta e objetiva, sem informações desnecessárias.</vt:lpstr>
      <vt:lpstr>Contratos em licitações multientidade</vt:lpstr>
      <vt:lpstr>Exemplo de instrumento conjunto: contrato n.º 207/2025 de Blumenau</vt:lpstr>
      <vt:lpstr>Exemplo de instrumento conjunto: contrato n.º 207/2025 de Blumenau</vt:lpstr>
      <vt:lpstr>Exemplo de instrumento conjunto: contrato n.º 207/2025 de Blumenau</vt:lpstr>
      <vt:lpstr>Ata de registro de preços</vt:lpstr>
      <vt:lpstr>Aditivo de prazo (prorrogação de vigência)</vt:lpstr>
      <vt:lpstr>Aditivo de prazo (prorrogação de vigência)</vt:lpstr>
      <vt:lpstr>Reajuste</vt:lpstr>
      <vt:lpstr>Reajuste</vt:lpstr>
      <vt:lpstr>Acréscimo e supressão</vt:lpstr>
      <vt:lpstr>Acréscimo e supressão</vt:lpstr>
      <vt:lpstr>Acréscimo/supressão, prazo e reajuste</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MARCEL DAMATO BELLI</cp:lastModifiedBy>
  <cp:revision>15</cp:revision>
  <dcterms:created xsi:type="dcterms:W3CDTF">2022-06-01T22:49:47Z</dcterms:created>
  <dcterms:modified xsi:type="dcterms:W3CDTF">2025-11-07T14:48:09Z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0x0101007C87D36792DE1944A49C568FE14B57DD</vt:lpwstr>
  </property>
  <property fmtid="{D5CDD505-2E9C-101B-9397-08002B2CF9AE}" pid="3" name="MediaServiceImageTags">
    <vt:lpwstr/>
  </property>
</Properties>
</file>