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523" r:id="rId5"/>
    <p:sldId id="594" r:id="rId6"/>
    <p:sldId id="590" r:id="rId7"/>
    <p:sldId id="591" r:id="rId8"/>
    <p:sldId id="598" r:id="rId9"/>
    <p:sldId id="603" r:id="rId10"/>
    <p:sldId id="599" r:id="rId11"/>
    <p:sldId id="604" r:id="rId12"/>
    <p:sldId id="605" r:id="rId13"/>
    <p:sldId id="601" r:id="rId14"/>
  </p:sldIdLst>
  <p:sldSz cx="12192000" cy="6854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DDFE81-D85E-DA9A-4118-31034CB9D065}" name="ANA BEATRIZ OLIVEIRA RIBEIRO" initials="AR" userId="S::9715@tcesc.tc.br::82b2d8ea-f63b-426b-ad2a-4a97c5e86423" providerId="AD"/>
  <p188:author id="{6C16E1BD-3F23-1642-4ECD-53062B52FCB8}" name="JOSEANE APARECIDA CORREA" initials="JAC" userId="S::4507827@tcesc.tc.br::e0ab9136-e8d4-47f1-84df-425b4e3400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E9F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58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B7FE7-E905-4154-B9D1-CF0D2B83D502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30C6B-4E59-412C-925B-66FD3E505B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77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43"/>
            <a:ext cx="9144000" cy="2386495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0371"/>
            <a:ext cx="9144000" cy="16549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96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47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4956"/>
            <a:ext cx="2628900" cy="5809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4956"/>
            <a:ext cx="7734300" cy="5809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11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2277" y="1564722"/>
            <a:ext cx="11339513" cy="359833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66567" indent="0">
              <a:buNone/>
              <a:defRPr/>
            </a:lvl2pPr>
            <a:lvl3pPr marL="542654" indent="0">
              <a:buNone/>
              <a:defRPr/>
            </a:lvl3pPr>
            <a:lvl4pPr marL="809220" indent="0">
              <a:buNone/>
              <a:defRPr/>
            </a:lvl4pPr>
            <a:lvl5pPr marL="1075787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fld id="{19B51A1E-902D-48AF-9020-955120F399B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D32884E-EBB5-47FA-9B0A-E32B264BC5A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13654" y="2121908"/>
            <a:ext cx="11248136" cy="412203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35456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F0F9B-AB13-29C0-37F7-0A80D845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80C7AD-6E14-D547-8954-DFAB53A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30C39D-3EA5-31EC-A5CA-1A271363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F546A36-6162-BB22-E1EF-6ADEA185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02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36840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199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1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8930"/>
            <a:ext cx="6641900" cy="1123824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>
            <a:noAutofit/>
          </a:bodyPr>
          <a:lstStyle>
            <a:lvl1pPr algn="l">
              <a:defRPr sz="4800" b="0" spc="-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1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2755"/>
            <a:ext cx="6641626" cy="589882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567" indent="0">
              <a:buNone/>
              <a:defRPr/>
            </a:lvl2pPr>
            <a:lvl3pPr marL="542654" indent="0">
              <a:buNone/>
              <a:defRPr/>
            </a:lvl3pPr>
            <a:lvl4pPr marL="809220" indent="0">
              <a:buNone/>
              <a:defRPr/>
            </a:lvl4pPr>
            <a:lvl5pPr marL="1075787" indent="0">
              <a:buNone/>
              <a:defRPr/>
            </a:lvl5pPr>
          </a:lstStyle>
          <a:p>
            <a:pPr lvl="0" rtl="0"/>
            <a:r>
              <a:rPr lang="pt-BR" noProof="1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1906"/>
            <a:ext cx="5472000" cy="24272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endParaRPr lang="pt-BR" noProof="1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noProof="1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5" y="1761253"/>
            <a:ext cx="1984175" cy="114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sz="1799" noProof="1"/>
          </a:p>
        </p:txBody>
      </p:sp>
    </p:spTree>
    <p:extLst>
      <p:ext uri="{BB962C8B-B14F-4D97-AF65-F5344CB8AC3E}">
        <p14:creationId xmlns:p14="http://schemas.microsoft.com/office/powerpoint/2010/main" val="150275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29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8947"/>
            <a:ext cx="10515600" cy="28514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7339"/>
            <a:ext cx="10515600" cy="14994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03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4780"/>
            <a:ext cx="5181600" cy="4349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4780"/>
            <a:ext cx="5181600" cy="4349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4957"/>
            <a:ext cx="10515600" cy="1324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0384"/>
            <a:ext cx="5157787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3915"/>
            <a:ext cx="5157787" cy="3682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384"/>
            <a:ext cx="5183188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3915"/>
            <a:ext cx="5183188" cy="3682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96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70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9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6988"/>
            <a:ext cx="3932237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968"/>
            <a:ext cx="6172200" cy="4871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6448"/>
            <a:ext cx="3932237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68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6988"/>
            <a:ext cx="3932237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6968"/>
            <a:ext cx="6172200" cy="48713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6448"/>
            <a:ext cx="3932237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62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4957"/>
            <a:ext cx="10515600" cy="132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4780"/>
            <a:ext cx="10515600" cy="434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3408"/>
            <a:ext cx="27432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3408"/>
            <a:ext cx="41148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3408"/>
            <a:ext cx="27432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01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  <p:sldLayoutId id="2147483693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04-2006/2004/Lei/L11079.htm" TargetMode="External"/><Relationship Id="rId2" Type="http://schemas.openxmlformats.org/officeDocument/2006/relationships/hyperlink" Target="http://www.planalto.gov.br/ccivil_03/LEIS/L8987cons.htm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://www.planalto.gov.br/ccivil_03/_Ato2007-2010/2010/Lei/L12232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1" y="736891"/>
            <a:ext cx="4760846" cy="539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7499-342D-4A32-A1A6-0AA5B1F0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695" y="286472"/>
            <a:ext cx="7540308" cy="909726"/>
          </a:xfrm>
        </p:spPr>
        <p:txBody>
          <a:bodyPr>
            <a:normAutofit fontScale="90000"/>
          </a:bodyPr>
          <a:lstStyle/>
          <a:p>
            <a:br>
              <a:rPr lang="pt-BR" sz="3198" dirty="0"/>
            </a:br>
            <a:r>
              <a:rPr lang="pt-BR" sz="3198" b="1" dirty="0"/>
              <a:t>Modelos de gestão do contrato</a:t>
            </a:r>
            <a:br>
              <a:rPr lang="pt-BR" sz="3198" b="1" dirty="0"/>
            </a:br>
            <a:endParaRPr lang="pt-BR" sz="3198" b="1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C58B967-9097-4CCB-8634-1FD75C1CD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252" y="1556071"/>
            <a:ext cx="7540308" cy="403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4A214350-E514-2131-906C-E294C2F1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Luciano Ferraz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4086824C-44BD-C62E-24E0-E30C78D5D66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60000"/>
              </a:lnSpc>
            </a:pPr>
            <a:r>
              <a:rPr lang="pt-BR" baseline="30000" dirty="0"/>
              <a:t>Advogado e professor da UFMG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r="2144"/>
          <a:stretch>
            <a:fillRect/>
          </a:stretch>
        </p:blipFill>
        <p:spPr>
          <a:xfrm>
            <a:off x="891892" y="971551"/>
            <a:ext cx="4267027" cy="4457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D60BF773-EB2D-ABD9-B58A-8183DEA9023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276850" y="3714750"/>
            <a:ext cx="6445522" cy="2780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>
                <a:cs typeface="Calibri" panose="020F0502020204030204"/>
              </a:rPr>
              <a:t>As principais inovações nos contratos administrativos na Lei 14.133/21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62" y="285749"/>
            <a:ext cx="2758748" cy="125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4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9DFCE-E5A4-72B8-C3E5-C2F99D33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Noções introdutórias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0BF773-EB2D-ABD9-B58A-8183DEA9023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38200" y="2180492"/>
            <a:ext cx="10331548" cy="430937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1" algn="just"/>
            <a:r>
              <a:rPr lang="pt-BR" sz="2000" dirty="0"/>
              <a:t>A Lei é aplicável à Administração Direta, Autarquias e Fundações (públicas e governamentais). Não se aplica às estatais que continuam regidas pela Lei 13.303/16 (art. 1º e art. 185).</a:t>
            </a:r>
          </a:p>
          <a:p>
            <a:pPr lvl="1" algn="just"/>
            <a:r>
              <a:rPr lang="pt-BR" sz="2000" dirty="0"/>
              <a:t>A Lei hoje convive com, mas substituirá a Lei 8.666/93, Lei 10.520/01, RDC a partir de 01-04-23. A parte criminal da Lei está em vigor desde 01-04-21. Até lá o gestor tem a possibilidade de escolha da lei de regência, sem misturar os regimes (art. 191).</a:t>
            </a:r>
          </a:p>
          <a:p>
            <a:pPr lvl="1" algn="just"/>
            <a:r>
              <a:rPr lang="pt-BR" sz="2000" dirty="0"/>
              <a:t>A Nova lei passa a ter aplicação subsidiariamente à </a:t>
            </a:r>
            <a:r>
              <a:rPr lang="pt-BR" sz="2000" dirty="0">
                <a:hlinkClick r:id="rId2"/>
              </a:rPr>
              <a:t>Lei nº 8.987, de 13 de fevereiro de 1995</a:t>
            </a:r>
            <a:r>
              <a:rPr lang="pt-BR" sz="2000" dirty="0"/>
              <a:t>, à </a:t>
            </a:r>
            <a:r>
              <a:rPr lang="pt-BR" sz="2000" dirty="0">
                <a:hlinkClick r:id="rId3"/>
              </a:rPr>
              <a:t>Lei nº 11.079, de 30 de dezembro de 2004</a:t>
            </a:r>
            <a:r>
              <a:rPr lang="pt-BR" sz="2000" dirty="0"/>
              <a:t>, e à </a:t>
            </a:r>
            <a:r>
              <a:rPr lang="pt-BR" sz="2000" dirty="0">
                <a:hlinkClick r:id="rId4"/>
              </a:rPr>
              <a:t>Lei nº 12.232, de 29 de abril de 2010.</a:t>
            </a:r>
            <a:r>
              <a:rPr lang="pt-BR" sz="2000" dirty="0"/>
              <a:t> (art. 186)</a:t>
            </a:r>
          </a:p>
          <a:p>
            <a:pPr lvl="1" algn="just"/>
            <a:r>
              <a:rPr lang="pt-BR" sz="2000" dirty="0"/>
              <a:t>O contrato cujo instrumento tenha sido assinado antes da entrada em vigor desta Lei continuará a ser regido de acordo com as regras previstas na legislação revogada (art. 190).</a:t>
            </a:r>
          </a:p>
          <a:p>
            <a:pPr lvl="1" algn="just"/>
            <a:r>
              <a:rPr lang="pt-BR" sz="2000" dirty="0"/>
              <a:t>A Lei mexe bastante na etapa interna ou de planejamento da licitação. </a:t>
            </a:r>
          </a:p>
          <a:p>
            <a:pPr lvl="1" algn="just"/>
            <a:r>
              <a:rPr lang="pt-BR" sz="2000" dirty="0"/>
              <a:t>Quanto à licitação absorve iniciativas da lei do pregão, do RDC, dos instrumentos auxiliares, das contratações diretas. Nesse sentido, altera o procedimento base, que segue a lógica do pregão.</a:t>
            </a:r>
          </a:p>
          <a:p>
            <a:pPr lvl="1" algn="just"/>
            <a:r>
              <a:rPr lang="pt-BR" sz="2000" dirty="0"/>
              <a:t>Relativamente aos contratos administrativos a mudança não é expressiva, mas há iniciativas de inovação.</a:t>
            </a:r>
          </a:p>
          <a:p>
            <a:pPr lvl="1" algn="just"/>
            <a:endParaRPr lang="pt-BR" sz="2000" dirty="0">
              <a:cs typeface="Calibri" panose="020F0502020204030204"/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BA8BD7E-566C-D894-A9DA-9D24D9868B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1540607"/>
            <a:ext cx="10972592" cy="6398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3200" dirty="0"/>
              <a:t>#Panorama da Nova Lei de Licitações e Contratos (Lei 14.133/21).</a:t>
            </a:r>
            <a:endParaRPr lang="pt-BR" sz="3200" b="1" dirty="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133351"/>
            <a:ext cx="1713360" cy="7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9DFCE-E5A4-72B8-C3E5-C2F99D33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CONTRATOS ADMINISTRATIVOS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0BF773-EB2D-ABD9-B58A-8183DEA9023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38200" y="1962954"/>
            <a:ext cx="10884172" cy="475851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sz="9600" dirty="0"/>
              <a:t>Contratos Administrativos existem ou não? Discussão doutrinária.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sz="9600" dirty="0"/>
              <a:t>A origem francesa da noção de contratos administrativos (função pública e supremacia estatal: sistema estatutário) versus contratos nos EUA (prevalência da  autonomia das partes e liberdades das formas).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sz="9600" dirty="0"/>
              <a:t>Distinção entre contratos administrativos e contratos privados da Administração Pública, critério do regime jurídico (cláusulas exorbitantes e prerrogativas especiais). O regime de Direito Administrativo não deve ser aplicável quando:</a:t>
            </a:r>
          </a:p>
          <a:p>
            <a:pPr marL="880110" lvl="1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sz="9600" dirty="0"/>
              <a:t>Produzir onerosidade excessiva decorrente da aplicação do direito público (v.g., contratos de financiamento)</a:t>
            </a:r>
          </a:p>
          <a:p>
            <a:pPr marL="880110" lvl="1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sz="9600" dirty="0"/>
              <a:t>For incompatibilidade com certas atividades, sob pena de desnaturação do mercado, da livre concorrência e de outros valores constitucionalmente protegidos (v.g., contratos de locação).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Wingdings 2"/>
              <a:buAutoNum type="arabicPeriod"/>
            </a:pPr>
            <a:endParaRPr lang="pt-BR" sz="8800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dirty="0">
              <a:cs typeface="Calibri" panose="020F0502020204030204"/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BA8BD7E-566C-D894-A9DA-9D24D9868B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1413997"/>
            <a:ext cx="10972592" cy="5075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cs typeface="Calibri"/>
              </a:rPr>
              <a:t># Considerações Gerais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133351"/>
            <a:ext cx="1713360" cy="7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6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ECD05-740E-4650-994F-CC38F1C8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958"/>
            <a:ext cx="10515600" cy="1002412"/>
          </a:xfrm>
        </p:spPr>
        <p:txBody>
          <a:bodyPr/>
          <a:lstStyle/>
          <a:p>
            <a:r>
              <a:rPr lang="pt-BR" dirty="0"/>
              <a:t>Contratos da Administração na Lei 8.666/93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96338F-CE8D-4C2F-9EE3-06191FE11F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2277" y="1367370"/>
            <a:ext cx="11339513" cy="557185"/>
          </a:xfrm>
        </p:spPr>
        <p:txBody>
          <a:bodyPr>
            <a:normAutofit/>
          </a:bodyPr>
          <a:lstStyle/>
          <a:p>
            <a:r>
              <a:rPr lang="pt-BR" dirty="0"/>
              <a:t># Tipos de contratos e dicotomia contratos públicos e privados da AP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CB8796-98A5-4AC4-A350-896998EDA628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13654" y="1924555"/>
            <a:ext cx="11248136" cy="4319389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pt-BR" dirty="0"/>
              <a:t>Art. 2, parágrafo único.  Para os fins desta Lei, </a:t>
            </a:r>
            <a:r>
              <a:rPr lang="pt-BR" b="1" dirty="0"/>
              <a:t>considera-se contrato todo e qualquer ajuste entre órgãos ou entidades da Administração Pública e particulares, em que haja um acordo de vontades para a formação de vínculo e a estipulação de obrigações recíprocas</a:t>
            </a:r>
            <a:r>
              <a:rPr lang="pt-BR" dirty="0"/>
              <a:t>, seja qual for a denominação utilizada.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dirty="0"/>
              <a:t>Art. 54.  Os contratos administrativos de que trata esta Lei regulam-se pelas suas cláusulas e pelos preceitos de direito público, </a:t>
            </a:r>
            <a:r>
              <a:rPr lang="pt-BR" dirty="0" err="1"/>
              <a:t>aplicando-se-lhes</a:t>
            </a:r>
            <a:r>
              <a:rPr lang="pt-BR" dirty="0"/>
              <a:t>, supletivamente, os princípios da teoria geral dos contratos e as disposições de direito privado.</a:t>
            </a:r>
            <a:endParaRPr lang="pt-BR" b="1" u="sng" dirty="0"/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dirty="0"/>
              <a:t>Art. 62, § 3o  Aplica-se o disposto nos </a:t>
            </a:r>
            <a:r>
              <a:rPr lang="pt-BR" dirty="0" err="1"/>
              <a:t>arts</a:t>
            </a:r>
            <a:r>
              <a:rPr lang="pt-BR" dirty="0"/>
              <a:t>. 55 e 58 a 61 desta Lei e demais normas gerais, </a:t>
            </a:r>
            <a:r>
              <a:rPr lang="pt-BR" b="1" u="sng" dirty="0"/>
              <a:t>no que couber</a:t>
            </a:r>
            <a:r>
              <a:rPr lang="pt-BR" dirty="0"/>
              <a:t>:</a:t>
            </a:r>
          </a:p>
          <a:p>
            <a:pPr marL="880110" lvl="1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dirty="0"/>
              <a:t>I - aos contratos de seguro, de financiamento, de locação em que o Poder Público seja locatário, </a:t>
            </a:r>
            <a:r>
              <a:rPr lang="pt-BR" u="sng" dirty="0"/>
              <a:t>e aos demais cujo conteúdo seja regido, predominantemente, por norma de direito privado</a:t>
            </a:r>
            <a:r>
              <a:rPr lang="pt-BR" dirty="0"/>
              <a:t>;</a:t>
            </a:r>
          </a:p>
          <a:p>
            <a:pPr marL="880110" lvl="1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dirty="0"/>
              <a:t>II - aos contratos em que a Administração for parte como usuária de serviço público.</a:t>
            </a:r>
            <a:endParaRPr lang="pt-BR" b="1" u="sng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881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FE150-E596-4515-8E98-BECCA56B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Contratos da Administração Pública na Lei 14.133/21 (a dicotomia foi mantida)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3F03F4-CCC7-48F0-82F2-66A3CFCA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4779"/>
            <a:ext cx="10515600" cy="4885509"/>
          </a:xfrm>
        </p:spPr>
        <p:txBody>
          <a:bodyPr>
            <a:normAutofit/>
          </a:bodyPr>
          <a:lstStyle/>
          <a:p>
            <a:r>
              <a:rPr lang="pt-BR" dirty="0"/>
              <a:t>Art. 2º</a:t>
            </a:r>
            <a:r>
              <a:rPr lang="pt-BR" b="1" dirty="0"/>
              <a:t> </a:t>
            </a:r>
            <a:r>
              <a:rPr lang="pt-BR" dirty="0"/>
              <a:t>Esta Lei aplica-se a:</a:t>
            </a:r>
          </a:p>
          <a:p>
            <a:pPr lvl="1"/>
            <a:r>
              <a:rPr lang="pt-BR" sz="1999" dirty="0"/>
              <a:t>I - alienação e concessão de direito real de uso de bens;</a:t>
            </a:r>
          </a:p>
          <a:p>
            <a:pPr lvl="1"/>
            <a:r>
              <a:rPr lang="pt-BR" sz="1999" dirty="0"/>
              <a:t>II - compra, inclusive por encomenda;</a:t>
            </a:r>
          </a:p>
          <a:p>
            <a:pPr lvl="1"/>
            <a:r>
              <a:rPr lang="pt-BR" sz="1999" dirty="0"/>
              <a:t>III - locação;</a:t>
            </a:r>
          </a:p>
          <a:p>
            <a:pPr lvl="1"/>
            <a:r>
              <a:rPr lang="pt-BR" sz="1999" dirty="0"/>
              <a:t>IV - concessão e permissão de uso de bens públicos;</a:t>
            </a:r>
          </a:p>
          <a:p>
            <a:pPr lvl="1"/>
            <a:r>
              <a:rPr lang="pt-BR" sz="1999" dirty="0"/>
              <a:t>V - prestação de serviços, inclusive os técnico-profissionais especializados;</a:t>
            </a:r>
          </a:p>
          <a:p>
            <a:pPr lvl="1"/>
            <a:r>
              <a:rPr lang="pt-BR" sz="1999" dirty="0"/>
              <a:t>VI - obras e serviços de arquitetura e engenharia;</a:t>
            </a:r>
          </a:p>
          <a:p>
            <a:pPr lvl="1"/>
            <a:r>
              <a:rPr lang="pt-BR" sz="1999" dirty="0"/>
              <a:t>VII - contratações de tecnologia da informação e de comunicação.</a:t>
            </a:r>
          </a:p>
          <a:p>
            <a:pPr marL="514093" indent="-514093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dirty="0"/>
              <a:t>Art. 3º Não se subordinam ao regime desta Lei:</a:t>
            </a:r>
          </a:p>
          <a:p>
            <a:pPr marL="879670" lvl="1" indent="-514093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sz="1999" dirty="0"/>
              <a:t>I - contratos que tenham por objeto </a:t>
            </a:r>
            <a:r>
              <a:rPr lang="pt-BR" sz="1999" b="1" dirty="0"/>
              <a:t>operação de crédito, interno ou externo, e gestão de dívida pública</a:t>
            </a:r>
            <a:r>
              <a:rPr lang="pt-BR" sz="1999" dirty="0"/>
              <a:t>, incluídas as contratações de agente financeiro </a:t>
            </a:r>
            <a:r>
              <a:rPr lang="pt-BR" sz="1999" b="1" dirty="0"/>
              <a:t>e a concessão de garantia relacionadas a esses contratos</a:t>
            </a:r>
            <a:r>
              <a:rPr lang="pt-BR" sz="1999" dirty="0"/>
              <a:t>;</a:t>
            </a:r>
          </a:p>
          <a:p>
            <a:pPr marL="879670" lvl="1" indent="-514093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sz="1999" dirty="0"/>
              <a:t>II - contratações sujeitas a normas previstas em </a:t>
            </a:r>
            <a:r>
              <a:rPr lang="pt-BR" sz="1999" b="1" u="sng" dirty="0"/>
              <a:t>legislação própria</a:t>
            </a:r>
            <a:r>
              <a:rPr lang="pt-BR" sz="1999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661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362F3-92DF-425B-A4AA-280DD943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527"/>
            <a:ext cx="9370695" cy="863696"/>
          </a:xfrm>
        </p:spPr>
        <p:txBody>
          <a:bodyPr>
            <a:normAutofit/>
          </a:bodyPr>
          <a:lstStyle/>
          <a:p>
            <a:r>
              <a:rPr lang="pt-BR" sz="3598" dirty="0"/>
              <a:t>Contratos Administrativos na Lei 14.133/21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90456-60B0-48F7-989B-C82E26A1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223"/>
            <a:ext cx="10515600" cy="5470075"/>
          </a:xfrm>
        </p:spPr>
        <p:txBody>
          <a:bodyPr>
            <a:normAutofit/>
          </a:bodyPr>
          <a:lstStyle/>
          <a:p>
            <a:pPr marL="514093" indent="-514093" algn="just">
              <a:lnSpc>
                <a:spcPct val="120000"/>
              </a:lnSpc>
              <a:spcBef>
                <a:spcPts val="0"/>
              </a:spcBef>
              <a:buFont typeface="Wingdings 2"/>
              <a:buAutoNum type="arabicPeriod"/>
            </a:pPr>
            <a:r>
              <a:rPr lang="pt-BR" sz="2399" dirty="0"/>
              <a:t>Embora a definição de contrato administrativo não tenha sido reproduzida na Lei 14.133/21, o conceito permanece. O critério distintivo entre contratos administrativos e contratos privados da Administração Pública em função do regime jurídico é preservado. </a:t>
            </a:r>
          </a:p>
          <a:p>
            <a:pPr marL="514093" indent="-514093" algn="just">
              <a:lnSpc>
                <a:spcPct val="120000"/>
              </a:lnSpc>
              <a:spcBef>
                <a:spcPts val="0"/>
              </a:spcBef>
              <a:buFont typeface="Wingdings 2"/>
              <a:buAutoNum type="arabicPeriod"/>
            </a:pPr>
            <a:r>
              <a:rPr lang="pt-BR" sz="2400" dirty="0"/>
              <a:t>Os contratos administrativos tem regime jurídico de direito público (art. 104), idêntico ao do art. 55 da Lei 8.666/93, traduzido em cláusulas exorbitantes conferindo poderes à Administração para definir:</a:t>
            </a:r>
          </a:p>
          <a:p>
            <a:pPr marL="1336870" lvl="2" indent="-514093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sz="2399" dirty="0"/>
              <a:t>Alteração unilateral</a:t>
            </a:r>
          </a:p>
          <a:p>
            <a:pPr marL="1336870" lvl="2" indent="-514093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sz="2399" dirty="0"/>
              <a:t>Extinção unilateral</a:t>
            </a:r>
          </a:p>
          <a:p>
            <a:pPr marL="1336870" lvl="2" indent="-514093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sz="2399" dirty="0"/>
              <a:t>Poder de Fiscalização</a:t>
            </a:r>
          </a:p>
          <a:p>
            <a:pPr marL="1336870" lvl="2" indent="-514093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sz="2399" dirty="0"/>
              <a:t>Sancionamento direto</a:t>
            </a:r>
          </a:p>
          <a:p>
            <a:pPr marL="1336870" lvl="2" indent="-514093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pt-BR" sz="2399" dirty="0"/>
              <a:t>Ocupação temporária em serviços essenciais.</a:t>
            </a:r>
          </a:p>
        </p:txBody>
      </p:sp>
    </p:spTree>
    <p:extLst>
      <p:ext uri="{BB962C8B-B14F-4D97-AF65-F5344CB8AC3E}">
        <p14:creationId xmlns:p14="http://schemas.microsoft.com/office/powerpoint/2010/main" val="140961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F00DD-CC66-4770-B509-0C9E101C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1041008"/>
          </a:xfrm>
        </p:spPr>
        <p:txBody>
          <a:bodyPr>
            <a:normAutofit fontScale="90000"/>
          </a:bodyPr>
          <a:lstStyle/>
          <a:p>
            <a:r>
              <a:rPr lang="pt-BR" dirty="0"/>
              <a:t>Principais inovações quanto aos contratos administrativos na Lei 14.133/21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EE3E3D-8335-4D04-B9B0-B193DABAC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39"/>
            <a:ext cx="10515600" cy="5391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/>
              <a:t>Introdução do Plano de Contratações Anual (art. 12, VII)</a:t>
            </a:r>
          </a:p>
          <a:p>
            <a:pPr marL="0" indent="0">
              <a:buNone/>
            </a:pPr>
            <a:r>
              <a:rPr lang="pt-BR" sz="2000" dirty="0"/>
              <a:t>Matriz de Riscos nos contratos administrativos (facultativa, mas obrigatória na contratação integrada e contratos acima de R$ 216.081.240,00) (art. 6º, VII, art. 22, art.92, VII, art. 103)</a:t>
            </a:r>
          </a:p>
          <a:p>
            <a:pPr marL="0" indent="0">
              <a:buNone/>
            </a:pPr>
            <a:r>
              <a:rPr lang="pt-BR" sz="2000" dirty="0"/>
              <a:t>Previsão de prazo de resposta para pleitos de repactuação reequilíbrio como cláusulas necessárias nos contratos administrativos (art. 92, X e XI)</a:t>
            </a:r>
          </a:p>
          <a:p>
            <a:pPr marL="0" indent="0">
              <a:buNone/>
            </a:pPr>
            <a:r>
              <a:rPr lang="pt-BR" sz="2000" dirty="0"/>
              <a:t>Previsão do </a:t>
            </a:r>
            <a:r>
              <a:rPr lang="pt-BR" sz="2000" i="1" dirty="0"/>
              <a:t>performance </a:t>
            </a:r>
            <a:r>
              <a:rPr lang="pt-BR" sz="2000" i="1" dirty="0" err="1"/>
              <a:t>bond</a:t>
            </a:r>
            <a:r>
              <a:rPr lang="pt-BR" sz="2000" i="1" dirty="0"/>
              <a:t> </a:t>
            </a:r>
            <a:r>
              <a:rPr lang="pt-BR" sz="2000" dirty="0"/>
              <a:t>com</a:t>
            </a:r>
            <a:r>
              <a:rPr lang="pt-BR" sz="2000" i="1" dirty="0"/>
              <a:t> </a:t>
            </a:r>
            <a:r>
              <a:rPr lang="pt-BR" sz="2000" i="1" dirty="0" err="1"/>
              <a:t>step</a:t>
            </a:r>
            <a:r>
              <a:rPr lang="pt-BR" sz="2000" i="1" dirty="0"/>
              <a:t> in </a:t>
            </a:r>
            <a:r>
              <a:rPr lang="pt-BR" sz="2000" i="1" dirty="0" err="1"/>
              <a:t>rigths</a:t>
            </a:r>
            <a:r>
              <a:rPr lang="pt-BR" sz="2000" dirty="0"/>
              <a:t> nos contratos de grande vulto (art. 99) e possibilidade de subcontratação integral (art. 102, III)</a:t>
            </a:r>
          </a:p>
          <a:p>
            <a:pPr marL="0" indent="0">
              <a:buNone/>
            </a:pPr>
            <a:r>
              <a:rPr lang="pt-BR" sz="2000" dirty="0"/>
              <a:t>Inclusão dos contratos de fornecimento contínuo ao lado dos contratos de prestação de serviços contínuos (art. 40, III, art. 97, p único, art. 106)</a:t>
            </a:r>
          </a:p>
          <a:p>
            <a:pPr marL="0" indent="0">
              <a:buNone/>
            </a:pPr>
            <a:r>
              <a:rPr lang="pt-BR" sz="2000" dirty="0"/>
              <a:t>Extensão da duração dos contratos, variando conforme o objeto (art. 105, 106, 114). </a:t>
            </a:r>
          </a:p>
          <a:p>
            <a:r>
              <a:rPr lang="pt-BR" sz="2000" dirty="0"/>
              <a:t>Alteração de regras, que se tornam mais objetivas, sobre a  ordem cronológica de créditos para cada fonte diferenciada de recursos, conforme categorias (fornecimento de bens, locações, prestações de serviços e obras),podendo ser alterada excepcionalmente (hipóteses taxativas) com comunicação aos órgãos de controle (art. 141).</a:t>
            </a:r>
          </a:p>
          <a:p>
            <a:r>
              <a:rPr lang="pt-BR" sz="2000" dirty="0"/>
              <a:t>Previsão do sistema de contas vinculadas e retenção, nos contratos que envolvam a terceirização de mão de obra (art. 121)</a:t>
            </a:r>
          </a:p>
        </p:txBody>
      </p:sp>
    </p:spTree>
    <p:extLst>
      <p:ext uri="{BB962C8B-B14F-4D97-AF65-F5344CB8AC3E}">
        <p14:creationId xmlns:p14="http://schemas.microsoft.com/office/powerpoint/2010/main" val="375310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86B78-ECE2-4006-8F0E-6980F9E9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inovações quanto aos contratos administrativos na Lei 14.133/21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059AA0-63DF-4244-950E-39A5F2054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A lei não muda a questão da mutabilidade dos contratos, mantendo incólume as regras de alteração unilateral, fato do </a:t>
            </a:r>
            <a:r>
              <a:rPr lang="pt-BR" dirty="0" err="1"/>
              <a:t>princípe</a:t>
            </a:r>
            <a:r>
              <a:rPr lang="pt-BR" dirty="0"/>
              <a:t>, teoria da imprevisão, caso fortuito ou força maior, embora possibilite a tratativa de alguns na matriz de riscos, </a:t>
            </a:r>
          </a:p>
          <a:p>
            <a:pPr marL="0" indent="0">
              <a:buNone/>
            </a:pPr>
            <a:r>
              <a:rPr lang="pt-BR" dirty="0"/>
              <a:t>Diminuição do prazo para </a:t>
            </a:r>
            <a:r>
              <a:rPr lang="pt-BR" i="1" dirty="0" err="1"/>
              <a:t>excpectio</a:t>
            </a:r>
            <a:r>
              <a:rPr lang="pt-BR" i="1" dirty="0"/>
              <a:t> non </a:t>
            </a:r>
            <a:r>
              <a:rPr lang="pt-BR" i="1" dirty="0" err="1"/>
              <a:t>adimpleti</a:t>
            </a:r>
            <a:r>
              <a:rPr lang="pt-BR" i="1" dirty="0"/>
              <a:t> </a:t>
            </a:r>
            <a:r>
              <a:rPr lang="pt-BR" i="1" dirty="0" err="1"/>
              <a:t>contractus</a:t>
            </a:r>
            <a:r>
              <a:rPr lang="pt-BR" i="1" dirty="0"/>
              <a:t> </a:t>
            </a:r>
            <a:r>
              <a:rPr lang="pt-BR" dirty="0"/>
              <a:t>por falta de pagamento do Poder Público (2 meses, contado da emissão da NF)</a:t>
            </a:r>
          </a:p>
          <a:p>
            <a:pPr marL="0" indent="0">
              <a:buNone/>
            </a:pPr>
            <a:r>
              <a:rPr lang="pt-BR" dirty="0"/>
              <a:t>Alteração do sistema de nulidades nos contratos administrativos (art. 147 a 150).</a:t>
            </a:r>
          </a:p>
          <a:p>
            <a:pPr marL="0" indent="0">
              <a:buNone/>
            </a:pPr>
            <a:r>
              <a:rPr lang="pt-BR" dirty="0"/>
              <a:t>Previsão de métodos extrajudiciais de solução de conflito (mediação, dispute board, arbitragem) (art. 151 a 154)</a:t>
            </a:r>
          </a:p>
          <a:p>
            <a:pPr marL="0" indent="0">
              <a:buNone/>
            </a:pPr>
            <a:r>
              <a:rPr lang="pt-BR" dirty="0"/>
              <a:t>Introduz o conceito de modelos de gestão, par abranger aspectos de gestão e fiscalização do contrato e que devem ser previstos na etapa de planejamento do contrato: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403000"/>
      </p:ext>
    </p:extLst>
  </p:cSld>
  <p:clrMapOvr>
    <a:masterClrMapping/>
  </p:clrMapOvr>
</p:sld>
</file>

<file path=ppt/theme/theme1.xml><?xml version="1.0" encoding="utf-8"?>
<a:theme xmlns:a="http://schemas.openxmlformats.org/drawingml/2006/main" name="22º Ciclo_PPT_template_Joseane Aparecida Corrêa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º Ciclo_PPT_template_geral_01" id="{1DD2E016-6028-4125-9BD4-6BED2F35FC48}" vid="{DCC178CB-033D-43A1-A2CF-DB021AF8C02E}"/>
    </a:ext>
  </a:extLst>
</a:theme>
</file>

<file path=ppt/theme/theme2.xml><?xml version="1.0" encoding="utf-8"?>
<a:theme xmlns:a="http://schemas.openxmlformats.org/drawingml/2006/main" name="Tema do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e3ea05-53a8-4f32-b802-dfbe623c3b8a">
      <Terms xmlns="http://schemas.microsoft.com/office/infopath/2007/PartnerControls"/>
    </lcf76f155ced4ddcb4097134ff3c332f>
    <TaxCatchAll xmlns="b22e846b-2e75-4a71-8f67-cc4f94cb4e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87D36792DE1944A49C568FE14B57DD" ma:contentTypeVersion="18" ma:contentTypeDescription="Crie um novo documento." ma:contentTypeScope="" ma:versionID="98ade6f00b02400158013e7120056d98">
  <xsd:schema xmlns:xsd="http://www.w3.org/2001/XMLSchema" xmlns:xs="http://www.w3.org/2001/XMLSchema" xmlns:p="http://schemas.microsoft.com/office/2006/metadata/properties" xmlns:ns2="1ae3ea05-53a8-4f32-b802-dfbe623c3b8a" xmlns:ns3="b22e846b-2e75-4a71-8f67-cc4f94cb4e52" targetNamespace="http://schemas.microsoft.com/office/2006/metadata/properties" ma:root="true" ma:fieldsID="356b9094723c7f84fb4b16a1a13bdc47" ns2:_="" ns3:_="">
    <xsd:import namespace="1ae3ea05-53a8-4f32-b802-dfbe623c3b8a"/>
    <xsd:import namespace="b22e846b-2e75-4a71-8f67-cc4f94cb4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3ea05-53a8-4f32-b802-dfbe623c3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4ec4d449-cc40-4ed3-840b-478290d670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846b-2e75-4a71-8f67-cc4f94cb4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6929b8b-b40e-46d4-8b42-455ce7e11c64}" ma:internalName="TaxCatchAll" ma:showField="CatchAllData" ma:web="b22e846b-2e75-4a71-8f67-cc4f94cb4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D7CDE-862A-44A2-AA9A-A08FF02A60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3BA91D-CC03-4A80-8B25-E3FE65191154}">
  <ds:schemaRefs>
    <ds:schemaRef ds:uri="http://schemas.microsoft.com/office/2006/documentManagement/types"/>
    <ds:schemaRef ds:uri="1ae3ea05-53a8-4f32-b802-dfbe623c3b8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b22e846b-2e75-4a71-8f67-cc4f94cb4e5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E1391D-07EF-48DD-9612-54517A539AFB}">
  <ds:schemaRefs>
    <ds:schemaRef ds:uri="1ae3ea05-53a8-4f32-b802-dfbe623c3b8a"/>
    <ds:schemaRef ds:uri="b22e846b-2e75-4a71-8f67-cc4f94cb4e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247</TotalTime>
  <Words>1238</Words>
  <Application>Microsoft Office PowerPoint</Application>
  <PresentationFormat>Personalizar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 2</vt:lpstr>
      <vt:lpstr>22º Ciclo_PPT_template_Joseane Aparecida Corrêa</vt:lpstr>
      <vt:lpstr>Apresentação do PowerPoint</vt:lpstr>
      <vt:lpstr>Luciano Ferraz</vt:lpstr>
      <vt:lpstr>Noções introdutórias</vt:lpstr>
      <vt:lpstr>CONTRATOS ADMINISTRATIVOS</vt:lpstr>
      <vt:lpstr>Contratos da Administração na Lei 8.666/93</vt:lpstr>
      <vt:lpstr>Contratos da Administração Pública na Lei 14.133/21 (a dicotomia foi mantida)</vt:lpstr>
      <vt:lpstr>Contratos Administrativos na Lei 14.133/21</vt:lpstr>
      <vt:lpstr>Principais inovações quanto aos contratos administrativos na Lei 14.133/21</vt:lpstr>
      <vt:lpstr>Principais inovações quanto aos contratos administrativos na Lei 14.133/21</vt:lpstr>
      <vt:lpstr> Modelos de gestão do contrato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MARISTELA PACHECO ALVES</cp:lastModifiedBy>
  <cp:revision>28</cp:revision>
  <dcterms:created xsi:type="dcterms:W3CDTF">2022-06-01T22:49:47Z</dcterms:created>
  <dcterms:modified xsi:type="dcterms:W3CDTF">2022-09-12T20:44:34Z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0x0101007C87D36792DE1944A49C568FE14B57DD</vt:lpwstr>
  </property>
  <property fmtid="{D5CDD505-2E9C-101B-9397-08002B2CF9AE}" pid="3" name="MediaServiceImageTags">
    <vt:lpwstr/>
  </property>
</Properties>
</file>