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Override1.xml" ContentType="application/vnd.openxmlformats-officedocument.themeOverrid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4"/>
  </p:sldMasterIdLst>
  <p:notesMasterIdLst>
    <p:notesMasterId r:id="rId22"/>
  </p:notesMasterIdLst>
  <p:handoutMasterIdLst>
    <p:handoutMasterId r:id="rId23"/>
  </p:handoutMasterIdLst>
  <p:sldIdLst>
    <p:sldId id="274" r:id="rId5"/>
    <p:sldId id="308" r:id="rId6"/>
    <p:sldId id="310" r:id="rId7"/>
    <p:sldId id="315" r:id="rId8"/>
    <p:sldId id="321" r:id="rId9"/>
    <p:sldId id="428" r:id="rId10"/>
    <p:sldId id="429" r:id="rId11"/>
    <p:sldId id="430" r:id="rId12"/>
    <p:sldId id="432" r:id="rId13"/>
    <p:sldId id="431" r:id="rId14"/>
    <p:sldId id="433" r:id="rId15"/>
    <p:sldId id="434" r:id="rId16"/>
    <p:sldId id="319" r:id="rId17"/>
    <p:sldId id="314" r:id="rId18"/>
    <p:sldId id="435" r:id="rId19"/>
    <p:sldId id="436" r:id="rId20"/>
    <p:sldId id="437" r:id="rId21"/>
  </p:sldIdLst>
  <p:sldSz cx="12192000" cy="6858000"/>
  <p:notesSz cx="6858000" cy="9144000"/>
  <p:defaultTextStyle>
    <a:defPPr rtl="0"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DEDE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0013" autoAdjust="0"/>
    <p:restoredTop sz="94619" autoAdjust="0"/>
  </p:normalViewPr>
  <p:slideViewPr>
    <p:cSldViewPr snapToGrid="0">
      <p:cViewPr varScale="1">
        <p:scale>
          <a:sx n="62" d="100"/>
          <a:sy n="62" d="100"/>
        </p:scale>
        <p:origin x="246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78" d="100"/>
          <a:sy n="78" d="100"/>
        </p:scale>
        <p:origin x="2744" y="87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theme" Target="theme/theme1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handoutMaster" Target="handoutMasters/handoutMaster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 dirty="0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D1E4A5C-79AD-4B94-8856-11FE3D96CAEF}" type="datetime1">
              <a:rPr lang="pt-BR" smtClean="0"/>
              <a:t>06/11/2024</a:t>
            </a:fld>
            <a:endParaRPr lang="pt-BR" dirty="0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 dirty="0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7B120C0-69E8-43B9-9499-381B1636BC5A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916865728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pt-BR" noProof="0" dirty="0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15CB4DD7-D4CA-4B6A-8480-A1C073537377}" type="datetime1">
              <a:rPr lang="pt-BR" noProof="0" smtClean="0"/>
              <a:t>06/11/2024</a:t>
            </a:fld>
            <a:endParaRPr lang="pt-BR" noProof="0" dirty="0"/>
          </a:p>
        </p:txBody>
      </p:sp>
      <p:sp>
        <p:nvSpPr>
          <p:cNvPr id="4" name="Espaço Reservado para Imagem do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pt-BR" noProof="0" dirty="0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pt-BR" noProof="0" dirty="0"/>
              <a:t>Clique para editar o texto Mestre</a:t>
            </a:r>
          </a:p>
          <a:p>
            <a:pPr lvl="1" rtl="0"/>
            <a:r>
              <a:rPr lang="pt-BR" noProof="0" dirty="0"/>
              <a:t>Segundo nível</a:t>
            </a:r>
          </a:p>
          <a:p>
            <a:pPr lvl="2" rtl="0"/>
            <a:r>
              <a:rPr lang="pt-BR" noProof="0" dirty="0"/>
              <a:t>Terceiro nível</a:t>
            </a:r>
          </a:p>
          <a:p>
            <a:pPr lvl="3" rtl="0"/>
            <a:r>
              <a:rPr lang="pt-BR" noProof="0" dirty="0"/>
              <a:t>Quarto nível</a:t>
            </a:r>
          </a:p>
          <a:p>
            <a:pPr lvl="4" rtl="0"/>
            <a:r>
              <a:rPr lang="pt-BR" noProof="0" dirty="0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pt-BR" noProof="0" dirty="0"/>
          </a:p>
        </p:txBody>
      </p:sp>
      <p:sp>
        <p:nvSpPr>
          <p:cNvPr id="7" name="Espaço Reservado para o Número do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4306F76E-E60C-4C54-B47A-C2C406EC8F72}" type="slidenum">
              <a:rPr lang="pt-BR" noProof="0" smtClean="0"/>
              <a:t>‹nº›</a:t>
            </a:fld>
            <a:endParaRPr lang="pt-BR" noProof="0" dirty="0"/>
          </a:p>
        </p:txBody>
      </p:sp>
    </p:spTree>
    <p:extLst>
      <p:ext uri="{BB962C8B-B14F-4D97-AF65-F5344CB8AC3E}">
        <p14:creationId xmlns:p14="http://schemas.microsoft.com/office/powerpoint/2010/main" val="2987483113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4306F76E-E60C-4C54-B47A-C2C406EC8F72}" type="slidenum">
              <a:rPr lang="pt-BR" smtClean="0"/>
              <a:t>1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78341737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ângulo 6"/>
          <p:cNvSpPr/>
          <p:nvPr/>
        </p:nvSpPr>
        <p:spPr>
          <a:xfrm>
            <a:off x="446534" y="3085764"/>
            <a:ext cx="11298932" cy="3338149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581191" y="1020431"/>
            <a:ext cx="10993549" cy="1475013"/>
          </a:xfrm>
          <a:effectLst/>
        </p:spPr>
        <p:txBody>
          <a:bodyPr rtlCol="0" anchor="b">
            <a:normAutofit/>
          </a:bodyPr>
          <a:lstStyle>
            <a:lvl1pPr>
              <a:defRPr sz="36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pt-BR" noProof="0"/>
              <a:t>Clique para editar o título Mestre</a:t>
            </a:r>
            <a:endParaRPr lang="pt-BR" noProof="0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581194" y="2495445"/>
            <a:ext cx="10993546" cy="590321"/>
          </a:xfrm>
        </p:spPr>
        <p:txBody>
          <a:bodyPr rtlCol="0" anchor="t">
            <a:normAutofit/>
          </a:bodyPr>
          <a:lstStyle>
            <a:lvl1pPr marL="0" indent="0" algn="l">
              <a:buNone/>
              <a:defRPr sz="1600" cap="all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rtl="0"/>
            <a:r>
              <a:rPr lang="pt-BR" noProof="0"/>
              <a:t>Clique para editar o estilo do subtítulo Mestre</a:t>
            </a:r>
            <a:endParaRPr lang="pt-BR" noProof="0" dirty="0"/>
          </a:p>
        </p:txBody>
      </p:sp>
      <p:sp>
        <p:nvSpPr>
          <p:cNvPr id="8" name="Espaço Reservado para Data 7">
            <a:extLst>
              <a:ext uri="{FF2B5EF4-FFF2-40B4-BE49-F238E27FC236}">
                <a16:creationId xmlns:a16="http://schemas.microsoft.com/office/drawing/2014/main" id="{7FA0ACE7-29A8-47D3-A7D9-257B711D80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4553A218-6F55-4F94-9E82-90D9B302C683}" type="datetime1">
              <a:rPr lang="pt-BR" noProof="0" smtClean="0"/>
              <a:t>06/11/2024</a:t>
            </a:fld>
            <a:endParaRPr lang="pt-BR" noProof="0" dirty="0"/>
          </a:p>
        </p:txBody>
      </p:sp>
      <p:sp>
        <p:nvSpPr>
          <p:cNvPr id="9" name="Espaço Reservado para Rodapé 8">
            <a:extLst>
              <a:ext uri="{FF2B5EF4-FFF2-40B4-BE49-F238E27FC236}">
                <a16:creationId xmlns:a16="http://schemas.microsoft.com/office/drawing/2014/main" id="{DEC604B9-52E9-4810-8359-47206518D0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pt-BR" noProof="0" dirty="0"/>
          </a:p>
        </p:txBody>
      </p:sp>
      <p:sp>
        <p:nvSpPr>
          <p:cNvPr id="10" name="Espaço reservado para o número do slide 9">
            <a:extLst>
              <a:ext uri="{FF2B5EF4-FFF2-40B4-BE49-F238E27FC236}">
                <a16:creationId xmlns:a16="http://schemas.microsoft.com/office/drawing/2014/main" id="{5898A89F-CA25-400F-B05A-AECBF2517E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pt-BR" noProof="0" smtClean="0"/>
              <a:t>‹nº›</a:t>
            </a:fld>
            <a:endParaRPr lang="pt-BR" noProof="0" dirty="0"/>
          </a:p>
        </p:txBody>
      </p:sp>
    </p:spTree>
    <p:extLst>
      <p:ext uri="{BB962C8B-B14F-4D97-AF65-F5344CB8AC3E}">
        <p14:creationId xmlns:p14="http://schemas.microsoft.com/office/powerpoint/2010/main" val="3335723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1188720"/>
          </a:xfrm>
        </p:spPr>
        <p:txBody>
          <a:bodyPr rtlCol="0"/>
          <a:lstStyle/>
          <a:p>
            <a:pPr rtl="0"/>
            <a:r>
              <a:rPr lang="pt-BR" noProof="0"/>
              <a:t>Clique para editar o título Mestre</a:t>
            </a:r>
            <a:endParaRPr lang="pt-BR" noProof="0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81192" y="2340864"/>
            <a:ext cx="11029615" cy="3634486"/>
          </a:xfrm>
        </p:spPr>
        <p:txBody>
          <a:bodyPr rtlCol="0"/>
          <a:lstStyle/>
          <a:p>
            <a:pPr lvl="0" rtl="0"/>
            <a:r>
              <a:rPr lang="pt-BR" noProof="0"/>
              <a:t>Clique para editar os estilos de texto Mestres</a:t>
            </a:r>
          </a:p>
          <a:p>
            <a:pPr lvl="1" rtl="0"/>
            <a:r>
              <a:rPr lang="pt-BR" noProof="0"/>
              <a:t>Segundo nível</a:t>
            </a:r>
          </a:p>
          <a:p>
            <a:pPr lvl="2" rtl="0"/>
            <a:r>
              <a:rPr lang="pt-BR" noProof="0"/>
              <a:t>Terceiro nível</a:t>
            </a:r>
          </a:p>
          <a:p>
            <a:pPr lvl="3" rtl="0"/>
            <a:r>
              <a:rPr lang="pt-BR" noProof="0"/>
              <a:t>Quarto nível</a:t>
            </a:r>
          </a:p>
          <a:p>
            <a:pPr lvl="4" rtl="0"/>
            <a:r>
              <a:rPr lang="pt-BR" noProof="0"/>
              <a:t>Quinto nível</a:t>
            </a:r>
            <a:endParaRPr lang="pt-BR" noProof="0" dirty="0"/>
          </a:p>
        </p:txBody>
      </p:sp>
      <p:sp>
        <p:nvSpPr>
          <p:cNvPr id="8" name="Espaço Reservado para Data 7">
            <a:extLst>
              <a:ext uri="{FF2B5EF4-FFF2-40B4-BE49-F238E27FC236}">
                <a16:creationId xmlns:a16="http://schemas.microsoft.com/office/drawing/2014/main" id="{770E6237-3456-439F-802D-3BA93FC7E3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DC0AD8A5-D36B-4521-A228-085261BC179C}" type="datetime1">
              <a:rPr lang="pt-BR" noProof="0" smtClean="0"/>
              <a:t>06/11/2024</a:t>
            </a:fld>
            <a:endParaRPr lang="pt-BR" noProof="0" dirty="0"/>
          </a:p>
        </p:txBody>
      </p:sp>
      <p:sp>
        <p:nvSpPr>
          <p:cNvPr id="9" name="Espaço Reservado para Rodapé 8">
            <a:extLst>
              <a:ext uri="{FF2B5EF4-FFF2-40B4-BE49-F238E27FC236}">
                <a16:creationId xmlns:a16="http://schemas.microsoft.com/office/drawing/2014/main" id="{1356D3B5-6063-4A89-B88F-9D3043916F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pt-BR" noProof="0" dirty="0"/>
          </a:p>
        </p:txBody>
      </p:sp>
      <p:sp>
        <p:nvSpPr>
          <p:cNvPr id="10" name="Espaço reservado para o número do slide 9">
            <a:extLst>
              <a:ext uri="{FF2B5EF4-FFF2-40B4-BE49-F238E27FC236}">
                <a16:creationId xmlns:a16="http://schemas.microsoft.com/office/drawing/2014/main" id="{02B78BF7-69D3-4CE0-A631-50EFD41EEE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pt-BR" noProof="0" smtClean="0"/>
              <a:t>‹nº›</a:t>
            </a:fld>
            <a:endParaRPr lang="pt-BR" noProof="0" dirty="0"/>
          </a:p>
        </p:txBody>
      </p:sp>
    </p:spTree>
    <p:extLst>
      <p:ext uri="{BB962C8B-B14F-4D97-AF65-F5344CB8AC3E}">
        <p14:creationId xmlns:p14="http://schemas.microsoft.com/office/powerpoint/2010/main" val="4815620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tângulo 7"/>
          <p:cNvSpPr>
            <a:spLocks noChangeAspect="1"/>
          </p:cNvSpPr>
          <p:nvPr/>
        </p:nvSpPr>
        <p:spPr>
          <a:xfrm>
            <a:off x="447817" y="5141974"/>
            <a:ext cx="11290860" cy="1258827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81193" y="2393950"/>
            <a:ext cx="11029615" cy="2147467"/>
          </a:xfrm>
        </p:spPr>
        <p:txBody>
          <a:bodyPr rtlCol="0" anchor="b">
            <a:normAutofit/>
          </a:bodyPr>
          <a:lstStyle>
            <a:lvl1pPr algn="l">
              <a:defRPr sz="3600" b="0" cap="all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pt-BR" noProof="0"/>
              <a:t>Clique para editar o título Mestre</a:t>
            </a:r>
            <a:endParaRPr lang="pt-BR" noProof="0" dirty="0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581192" y="4541417"/>
            <a:ext cx="11029615" cy="600556"/>
          </a:xfrm>
        </p:spPr>
        <p:txBody>
          <a:bodyPr rtlCol="0" anchor="t">
            <a:normAutofit/>
          </a:bodyPr>
          <a:lstStyle>
            <a:lvl1pPr marL="0" indent="0" algn="l">
              <a:buNone/>
              <a:defRPr sz="1800" cap="all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pt-BR" noProof="0"/>
              <a:t>Clique para editar os estilos de texto Mestres</a:t>
            </a:r>
          </a:p>
        </p:txBody>
      </p:sp>
      <p:sp>
        <p:nvSpPr>
          <p:cNvPr id="7" name="Espaço Reservado para Data 6">
            <a:extLst>
              <a:ext uri="{FF2B5EF4-FFF2-40B4-BE49-F238E27FC236}">
                <a16:creationId xmlns:a16="http://schemas.microsoft.com/office/drawing/2014/main" id="{61582016-5696-4A93-887F-BBB3B9002F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55CF2B1E-E41D-431C-AB10-97A3ADD27BE3}" type="datetime1">
              <a:rPr lang="pt-BR" noProof="0" smtClean="0"/>
              <a:t>06/11/2024</a:t>
            </a:fld>
            <a:endParaRPr lang="pt-BR" noProof="0" dirty="0"/>
          </a:p>
        </p:txBody>
      </p:sp>
      <p:sp>
        <p:nvSpPr>
          <p:cNvPr id="9" name="Espaço Reservado para Rodapé 8">
            <a:extLst>
              <a:ext uri="{FF2B5EF4-FFF2-40B4-BE49-F238E27FC236}">
                <a16:creationId xmlns:a16="http://schemas.microsoft.com/office/drawing/2014/main" id="{857CFCD5-1192-4E18-8A8F-29E153B44D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pt-BR" noProof="0" dirty="0"/>
          </a:p>
        </p:txBody>
      </p:sp>
      <p:sp>
        <p:nvSpPr>
          <p:cNvPr id="10" name="Espaço reservado para o número do slide 9">
            <a:extLst>
              <a:ext uri="{FF2B5EF4-FFF2-40B4-BE49-F238E27FC236}">
                <a16:creationId xmlns:a16="http://schemas.microsoft.com/office/drawing/2014/main" id="{E39A109E-5018-4794-92B3-FD5E5BCD95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pt-BR" noProof="0" smtClean="0"/>
              <a:t>‹nº›</a:t>
            </a:fld>
            <a:endParaRPr lang="pt-BR" noProof="0" dirty="0"/>
          </a:p>
        </p:txBody>
      </p:sp>
    </p:spTree>
    <p:extLst>
      <p:ext uri="{BB962C8B-B14F-4D97-AF65-F5344CB8AC3E}">
        <p14:creationId xmlns:p14="http://schemas.microsoft.com/office/powerpoint/2010/main" val="15548598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is conteúd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81193" y="729658"/>
            <a:ext cx="11029616" cy="988332"/>
          </a:xfrm>
        </p:spPr>
        <p:txBody>
          <a:bodyPr rtlCol="0"/>
          <a:lstStyle/>
          <a:p>
            <a:pPr rtl="0"/>
            <a:r>
              <a:rPr lang="pt-BR" noProof="0"/>
              <a:t>Clique para editar o título Mestre</a:t>
            </a:r>
            <a:endParaRPr lang="pt-BR" noProof="0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581193" y="2228003"/>
            <a:ext cx="5194767" cy="3633047"/>
          </a:xfrm>
        </p:spPr>
        <p:txBody>
          <a:bodyPr rtlCol="0">
            <a:normAutofit/>
          </a:bodyPr>
          <a:lstStyle/>
          <a:p>
            <a:pPr lvl="0" rtl="0"/>
            <a:r>
              <a:rPr lang="pt-BR" noProof="0"/>
              <a:t>Clique para editar os estilos de texto Mestres</a:t>
            </a:r>
          </a:p>
          <a:p>
            <a:pPr lvl="1" rtl="0"/>
            <a:r>
              <a:rPr lang="pt-BR" noProof="0"/>
              <a:t>Segundo nível</a:t>
            </a:r>
          </a:p>
          <a:p>
            <a:pPr lvl="2" rtl="0"/>
            <a:r>
              <a:rPr lang="pt-BR" noProof="0"/>
              <a:t>Terceiro nível</a:t>
            </a:r>
          </a:p>
          <a:p>
            <a:pPr lvl="3" rtl="0"/>
            <a:r>
              <a:rPr lang="pt-BR" noProof="0"/>
              <a:t>Quarto nível</a:t>
            </a:r>
          </a:p>
          <a:p>
            <a:pPr lvl="4" rtl="0"/>
            <a:r>
              <a:rPr lang="pt-BR" noProof="0"/>
              <a:t>Quinto nível</a:t>
            </a:r>
            <a:endParaRPr lang="pt-BR" noProof="0" dirty="0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6416039" y="2228003"/>
            <a:ext cx="5194769" cy="3633047"/>
          </a:xfrm>
        </p:spPr>
        <p:txBody>
          <a:bodyPr rtlCol="0">
            <a:normAutofit/>
          </a:bodyPr>
          <a:lstStyle/>
          <a:p>
            <a:pPr lvl="0" rtl="0"/>
            <a:r>
              <a:rPr lang="pt-BR" noProof="0"/>
              <a:t>Clique para editar os estilos de texto Mestres</a:t>
            </a:r>
          </a:p>
          <a:p>
            <a:pPr lvl="1" rtl="0"/>
            <a:r>
              <a:rPr lang="pt-BR" noProof="0"/>
              <a:t>Segundo nível</a:t>
            </a:r>
          </a:p>
          <a:p>
            <a:pPr lvl="2" rtl="0"/>
            <a:r>
              <a:rPr lang="pt-BR" noProof="0"/>
              <a:t>Terceiro nível</a:t>
            </a:r>
          </a:p>
          <a:p>
            <a:pPr lvl="3" rtl="0"/>
            <a:r>
              <a:rPr lang="pt-BR" noProof="0"/>
              <a:t>Quarto nível</a:t>
            </a:r>
          </a:p>
          <a:p>
            <a:pPr lvl="4" rtl="0"/>
            <a:r>
              <a:rPr lang="pt-BR" noProof="0"/>
              <a:t>Quinto nível</a:t>
            </a:r>
            <a:endParaRPr lang="pt-BR" noProof="0" dirty="0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2DAAB57E-A92B-4B2D-9B3E-F286FC226791}" type="datetime1">
              <a:rPr lang="pt-BR" noProof="0" smtClean="0"/>
              <a:t>06/11/2024</a:t>
            </a:fld>
            <a:endParaRPr lang="pt-BR" noProof="0" dirty="0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pt-BR" noProof="0" dirty="0"/>
          </a:p>
        </p:txBody>
      </p:sp>
      <p:sp>
        <p:nvSpPr>
          <p:cNvPr id="7" name="Espaço Reservado para o Número do Slide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pt-BR" noProof="0" smtClean="0"/>
              <a:t>‹nº›</a:t>
            </a:fld>
            <a:endParaRPr lang="pt-BR" noProof="0" dirty="0"/>
          </a:p>
        </p:txBody>
      </p:sp>
    </p:spTree>
    <p:extLst>
      <p:ext uri="{BB962C8B-B14F-4D97-AF65-F5344CB8AC3E}">
        <p14:creationId xmlns:p14="http://schemas.microsoft.com/office/powerpoint/2010/main" val="20052354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ítulo 1"/>
          <p:cNvSpPr>
            <a:spLocks noGrp="1"/>
          </p:cNvSpPr>
          <p:nvPr>
            <p:ph type="title"/>
          </p:nvPr>
        </p:nvSpPr>
        <p:spPr>
          <a:xfrm>
            <a:off x="581193" y="729658"/>
            <a:ext cx="11029616" cy="988332"/>
          </a:xfrm>
        </p:spPr>
        <p:txBody>
          <a:bodyPr rtlCol="0"/>
          <a:lstStyle/>
          <a:p>
            <a:pPr rtl="0"/>
            <a:r>
              <a:rPr lang="pt-BR" noProof="0"/>
              <a:t>Clique para editar o título Mestre</a:t>
            </a:r>
            <a:endParaRPr lang="pt-BR" noProof="0" dirty="0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581191" y="2250891"/>
            <a:ext cx="5194769" cy="557784"/>
          </a:xfrm>
        </p:spPr>
        <p:txBody>
          <a:bodyPr rtlCol="0" anchor="ctr">
            <a:noAutofit/>
          </a:bodyPr>
          <a:lstStyle>
            <a:lvl1pPr marL="0" indent="0">
              <a:buNone/>
              <a:defRPr sz="2000" b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pt-BR" noProof="0"/>
              <a:t>Clique para editar os estilos de texto Mestres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581194" y="2926052"/>
            <a:ext cx="5194766" cy="2934999"/>
          </a:xfrm>
        </p:spPr>
        <p:txBody>
          <a:bodyPr rtlCol="0" anchor="t">
            <a:normAutofit/>
          </a:bodyPr>
          <a:lstStyle/>
          <a:p>
            <a:pPr lvl="0" rtl="0"/>
            <a:r>
              <a:rPr lang="pt-BR" noProof="0"/>
              <a:t>Clique para editar os estilos de texto Mestres</a:t>
            </a:r>
          </a:p>
          <a:p>
            <a:pPr lvl="1" rtl="0"/>
            <a:r>
              <a:rPr lang="pt-BR" noProof="0"/>
              <a:t>Segundo nível</a:t>
            </a:r>
          </a:p>
          <a:p>
            <a:pPr lvl="2" rtl="0"/>
            <a:r>
              <a:rPr lang="pt-BR" noProof="0"/>
              <a:t>Terceiro nível</a:t>
            </a:r>
          </a:p>
          <a:p>
            <a:pPr lvl="3" rtl="0"/>
            <a:r>
              <a:rPr lang="pt-BR" noProof="0"/>
              <a:t>Quarto nível</a:t>
            </a:r>
          </a:p>
          <a:p>
            <a:pPr lvl="4" rtl="0"/>
            <a:r>
              <a:rPr lang="pt-BR" noProof="0"/>
              <a:t>Quinto nível</a:t>
            </a:r>
            <a:endParaRPr lang="pt-BR" noProof="0" dirty="0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6416039" y="2250892"/>
            <a:ext cx="5194770" cy="553373"/>
          </a:xfrm>
        </p:spPr>
        <p:txBody>
          <a:bodyPr rtlCol="0" anchor="ctr">
            <a:no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None/>
              <a:tabLst/>
              <a:defRPr sz="2000" b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None/>
              <a:tabLst/>
              <a:defRPr/>
            </a:pPr>
            <a:r>
              <a:rPr lang="pt-BR" noProof="0"/>
              <a:t>Clique para editar os estilos de texto Mestres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6416037" y="2926052"/>
            <a:ext cx="5194771" cy="2934999"/>
          </a:xfrm>
        </p:spPr>
        <p:txBody>
          <a:bodyPr rtlCol="0" anchor="t">
            <a:normAutofit/>
          </a:bodyPr>
          <a:lstStyle/>
          <a:p>
            <a:pPr lvl="0" rtl="0"/>
            <a:r>
              <a:rPr lang="pt-BR" noProof="0"/>
              <a:t>Clique para editar os estilos de texto Mestres</a:t>
            </a:r>
          </a:p>
          <a:p>
            <a:pPr lvl="1" rtl="0"/>
            <a:r>
              <a:rPr lang="pt-BR" noProof="0"/>
              <a:t>Segundo nível</a:t>
            </a:r>
          </a:p>
          <a:p>
            <a:pPr lvl="2" rtl="0"/>
            <a:r>
              <a:rPr lang="pt-BR" noProof="0"/>
              <a:t>Terceiro nível</a:t>
            </a:r>
          </a:p>
          <a:p>
            <a:pPr lvl="3" rtl="0"/>
            <a:r>
              <a:rPr lang="pt-BR" noProof="0"/>
              <a:t>Quarto nível</a:t>
            </a:r>
          </a:p>
          <a:p>
            <a:pPr lvl="4" rtl="0"/>
            <a:r>
              <a:rPr lang="pt-BR" noProof="0"/>
              <a:t>Quinto nível</a:t>
            </a:r>
            <a:endParaRPr lang="pt-BR" noProof="0" dirty="0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2997C12F-E83F-436E-B1FB-EB819CA31588}" type="datetime1">
              <a:rPr lang="pt-BR" noProof="0" smtClean="0"/>
              <a:t>06/11/2024</a:t>
            </a:fld>
            <a:endParaRPr lang="pt-BR" noProof="0" dirty="0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pt-BR" noProof="0" dirty="0"/>
          </a:p>
        </p:txBody>
      </p:sp>
      <p:sp>
        <p:nvSpPr>
          <p:cNvPr id="9" name="Espaço Reservado para o Número do Slide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pt-BR" noProof="0" smtClean="0"/>
              <a:t>‹nº›</a:t>
            </a:fld>
            <a:endParaRPr lang="pt-BR" noProof="0" dirty="0"/>
          </a:p>
        </p:txBody>
      </p:sp>
    </p:spTree>
    <p:extLst>
      <p:ext uri="{BB962C8B-B14F-4D97-AF65-F5344CB8AC3E}">
        <p14:creationId xmlns:p14="http://schemas.microsoft.com/office/powerpoint/2010/main" val="14391145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ítulo 1"/>
          <p:cNvSpPr>
            <a:spLocks noGrp="1"/>
          </p:cNvSpPr>
          <p:nvPr>
            <p:ph type="title"/>
          </p:nvPr>
        </p:nvSpPr>
        <p:spPr>
          <a:xfrm>
            <a:off x="575894" y="729658"/>
            <a:ext cx="11029616" cy="988332"/>
          </a:xfrm>
        </p:spPr>
        <p:txBody>
          <a:bodyPr rtlCol="0"/>
          <a:lstStyle/>
          <a:p>
            <a:pPr rtl="0"/>
            <a:r>
              <a:rPr lang="pt-BR" noProof="0"/>
              <a:t>Clique para editar o título Mestre</a:t>
            </a:r>
            <a:endParaRPr lang="pt-BR" noProof="0" dirty="0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DA3DB3F0-739F-4BDE-967B-FAB0BBDE7CAA}" type="datetime1">
              <a:rPr lang="pt-BR" noProof="0" smtClean="0"/>
              <a:t>06/11/2024</a:t>
            </a:fld>
            <a:endParaRPr lang="pt-BR" noProof="0" dirty="0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pt-BR" noProof="0" dirty="0"/>
          </a:p>
        </p:txBody>
      </p:sp>
      <p:sp>
        <p:nvSpPr>
          <p:cNvPr id="5" name="Espaço Reservado para o Número do Slide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pt-BR" noProof="0" smtClean="0"/>
              <a:t>‹nº›</a:t>
            </a:fld>
            <a:endParaRPr lang="pt-BR" noProof="0" dirty="0"/>
          </a:p>
        </p:txBody>
      </p:sp>
    </p:spTree>
    <p:extLst>
      <p:ext uri="{BB962C8B-B14F-4D97-AF65-F5344CB8AC3E}">
        <p14:creationId xmlns:p14="http://schemas.microsoft.com/office/powerpoint/2010/main" val="15527730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C587F795-E286-4201-8392-4AC1E47E37F8}" type="datetime1">
              <a:rPr lang="pt-BR" noProof="0" smtClean="0"/>
              <a:t>06/11/2024</a:t>
            </a:fld>
            <a:endParaRPr lang="pt-BR" noProof="0" dirty="0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pt-BR" noProof="0" dirty="0"/>
          </a:p>
        </p:txBody>
      </p:sp>
      <p:sp>
        <p:nvSpPr>
          <p:cNvPr id="4" name="Espaço reservado para o número do slide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pt-BR" noProof="0" smtClean="0"/>
              <a:t>‹nº›</a:t>
            </a:fld>
            <a:endParaRPr lang="pt-BR" noProof="0" dirty="0"/>
          </a:p>
        </p:txBody>
      </p:sp>
    </p:spTree>
    <p:extLst>
      <p:ext uri="{BB962C8B-B14F-4D97-AF65-F5344CB8AC3E}">
        <p14:creationId xmlns:p14="http://schemas.microsoft.com/office/powerpoint/2010/main" val="32215862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tângulo 8"/>
          <p:cNvSpPr>
            <a:spLocks noChangeAspect="1"/>
          </p:cNvSpPr>
          <p:nvPr/>
        </p:nvSpPr>
        <p:spPr>
          <a:xfrm>
            <a:off x="447817" y="601200"/>
            <a:ext cx="3682723" cy="5815475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67857" y="933450"/>
            <a:ext cx="3031852" cy="1722419"/>
          </a:xfrm>
        </p:spPr>
        <p:txBody>
          <a:bodyPr rtlCol="0" anchor="b">
            <a:normAutofit/>
          </a:bodyPr>
          <a:lstStyle>
            <a:lvl1pPr algn="l">
              <a:defRPr sz="2400" b="0">
                <a:solidFill>
                  <a:srgbClr val="FFFFFF"/>
                </a:solidFill>
              </a:defRPr>
            </a:lvl1pPr>
          </a:lstStyle>
          <a:p>
            <a:pPr rtl="0"/>
            <a:r>
              <a:rPr lang="pt-BR" noProof="0"/>
              <a:t>Clique para editar o título Mestre</a:t>
            </a:r>
            <a:endParaRPr lang="pt-BR" noProof="0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900928" y="1179829"/>
            <a:ext cx="6650991" cy="4658216"/>
          </a:xfrm>
        </p:spPr>
        <p:txBody>
          <a:bodyPr rtlCol="0" anchor="ctr">
            <a:normAutofit/>
          </a:bodyPr>
          <a:lstStyle>
            <a:lvl1pPr>
              <a:defRPr sz="2000">
                <a:solidFill>
                  <a:schemeClr val="tx2"/>
                </a:solidFill>
              </a:defRPr>
            </a:lvl1pPr>
            <a:lvl2pPr>
              <a:defRPr sz="1800">
                <a:solidFill>
                  <a:schemeClr val="tx2"/>
                </a:solidFill>
              </a:defRPr>
            </a:lvl2pPr>
            <a:lvl3pPr>
              <a:defRPr sz="1600">
                <a:solidFill>
                  <a:schemeClr val="tx2"/>
                </a:solidFill>
              </a:defRPr>
            </a:lvl3pPr>
            <a:lvl4pPr>
              <a:defRPr sz="1400">
                <a:solidFill>
                  <a:schemeClr val="tx2"/>
                </a:solidFill>
              </a:defRPr>
            </a:lvl4pPr>
            <a:lvl5pPr>
              <a:defRPr sz="1400">
                <a:solidFill>
                  <a:schemeClr val="tx2"/>
                </a:solidFill>
              </a:defRPr>
            </a:lvl5pPr>
            <a:lvl6pPr>
              <a:defRPr sz="1400">
                <a:solidFill>
                  <a:schemeClr val="tx2"/>
                </a:solidFill>
              </a:defRPr>
            </a:lvl6pPr>
            <a:lvl7pPr>
              <a:defRPr sz="1400">
                <a:solidFill>
                  <a:schemeClr val="tx2"/>
                </a:solidFill>
              </a:defRPr>
            </a:lvl7pPr>
            <a:lvl8pPr>
              <a:defRPr sz="1400">
                <a:solidFill>
                  <a:schemeClr val="tx2"/>
                </a:solidFill>
              </a:defRPr>
            </a:lvl8pPr>
            <a:lvl9pPr>
              <a:defRPr sz="1400">
                <a:solidFill>
                  <a:schemeClr val="tx2"/>
                </a:solidFill>
              </a:defRPr>
            </a:lvl9pPr>
          </a:lstStyle>
          <a:p>
            <a:pPr lvl="0" rtl="0"/>
            <a:r>
              <a:rPr lang="pt-BR" noProof="0"/>
              <a:t>Clique para editar os estilos de texto Mestres</a:t>
            </a:r>
          </a:p>
          <a:p>
            <a:pPr lvl="1" rtl="0"/>
            <a:r>
              <a:rPr lang="pt-BR" noProof="0"/>
              <a:t>Segundo nível</a:t>
            </a:r>
          </a:p>
          <a:p>
            <a:pPr lvl="2" rtl="0"/>
            <a:r>
              <a:rPr lang="pt-BR" noProof="0"/>
              <a:t>Terceiro nível</a:t>
            </a:r>
          </a:p>
          <a:p>
            <a:pPr lvl="3" rtl="0"/>
            <a:r>
              <a:rPr lang="pt-BR" noProof="0"/>
              <a:t>Quarto nível</a:t>
            </a:r>
          </a:p>
          <a:p>
            <a:pPr lvl="4" rtl="0"/>
            <a:r>
              <a:rPr lang="pt-BR" noProof="0"/>
              <a:t>Quinto nível</a:t>
            </a:r>
            <a:endParaRPr lang="pt-BR" noProof="0" dirty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767857" y="2836654"/>
            <a:ext cx="3031852" cy="3001392"/>
          </a:xfrm>
        </p:spPr>
        <p:txBody>
          <a:bodyPr rtlCol="0" anchor="t">
            <a:normAutofit/>
          </a:bodyPr>
          <a:lstStyle>
            <a:lvl1pPr marL="0" indent="0" algn="l">
              <a:buNone/>
              <a:defRPr sz="1600">
                <a:solidFill>
                  <a:srgbClr val="FFFFFF"/>
                </a:solidFill>
              </a:defRPr>
            </a:lvl1pPr>
            <a:lvl2pPr marL="457200" indent="0">
              <a:buNone/>
              <a:defRPr sz="11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pt-BR" noProof="0"/>
              <a:t>Clique para editar os estilos de texto Mestres</a:t>
            </a:r>
          </a:p>
        </p:txBody>
      </p:sp>
      <p:sp>
        <p:nvSpPr>
          <p:cNvPr id="8" name="Espaço Reservado para Data 7">
            <a:extLst>
              <a:ext uri="{FF2B5EF4-FFF2-40B4-BE49-F238E27FC236}">
                <a16:creationId xmlns:a16="http://schemas.microsoft.com/office/drawing/2014/main" id="{0B919CC2-2A65-446F-B538-9E624903544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605951" y="6456916"/>
            <a:ext cx="2844799" cy="365125"/>
          </a:xfrm>
        </p:spPr>
        <p:txBody>
          <a:bodyPr rtlCol="0"/>
          <a:lstStyle/>
          <a:p>
            <a:pPr rtl="0"/>
            <a:fld id="{64854020-69E1-4ABA-BB65-70218EF04813}" type="datetime1">
              <a:rPr lang="pt-BR" noProof="0" smtClean="0"/>
              <a:t>06/11/2024</a:t>
            </a:fld>
            <a:endParaRPr lang="pt-BR" noProof="0" dirty="0"/>
          </a:p>
        </p:txBody>
      </p:sp>
      <p:sp>
        <p:nvSpPr>
          <p:cNvPr id="10" name="Espaço Reservado para Rodapé 9">
            <a:extLst>
              <a:ext uri="{FF2B5EF4-FFF2-40B4-BE49-F238E27FC236}">
                <a16:creationId xmlns:a16="http://schemas.microsoft.com/office/drawing/2014/main" id="{B72412AE-119E-4982-8B24-63365EFCA7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81192" y="6452590"/>
            <a:ext cx="6917210" cy="365125"/>
          </a:xfrm>
        </p:spPr>
        <p:txBody>
          <a:bodyPr rtlCol="0"/>
          <a:lstStyle/>
          <a:p>
            <a:pPr rtl="0"/>
            <a:endParaRPr lang="pt-BR" noProof="0" dirty="0"/>
          </a:p>
        </p:txBody>
      </p:sp>
      <p:sp>
        <p:nvSpPr>
          <p:cNvPr id="11" name="Espaço Reservado para o Número do Slide 10">
            <a:extLst>
              <a:ext uri="{FF2B5EF4-FFF2-40B4-BE49-F238E27FC236}">
                <a16:creationId xmlns:a16="http://schemas.microsoft.com/office/drawing/2014/main" id="{7FC4BB19-6AD1-45CF-9F99-00B109890F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558300" y="6456916"/>
            <a:ext cx="1052510" cy="365125"/>
          </a:xfrm>
        </p:spPr>
        <p:txBody>
          <a:bodyPr rtlCol="0"/>
          <a:lstStyle/>
          <a:p>
            <a:pPr rtl="0"/>
            <a:fld id="{3A98EE3D-8CD1-4C3F-BD1C-C98C9596463C}" type="slidenum">
              <a:rPr lang="pt-BR" noProof="0" smtClean="0"/>
              <a:pPr rtl="0"/>
              <a:t>‹nº›</a:t>
            </a:fld>
            <a:endParaRPr lang="pt-BR" noProof="0" dirty="0"/>
          </a:p>
        </p:txBody>
      </p:sp>
    </p:spTree>
    <p:extLst>
      <p:ext uri="{BB962C8B-B14F-4D97-AF65-F5344CB8AC3E}">
        <p14:creationId xmlns:p14="http://schemas.microsoft.com/office/powerpoint/2010/main" val="26315306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81193" y="4693389"/>
            <a:ext cx="11029616" cy="566738"/>
          </a:xfrm>
        </p:spPr>
        <p:txBody>
          <a:bodyPr rtlCol="0" anchor="b">
            <a:normAutofit/>
          </a:bodyPr>
          <a:lstStyle>
            <a:lvl1pPr algn="l">
              <a:defRPr sz="2400" b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pt-BR" noProof="0"/>
              <a:t>Clique para editar o título Mestre</a:t>
            </a:r>
            <a:endParaRPr lang="pt-BR" noProof="0" dirty="0"/>
          </a:p>
        </p:txBody>
      </p:sp>
      <p:sp>
        <p:nvSpPr>
          <p:cNvPr id="3" name="Espaço Reservado para Imagem 2"/>
          <p:cNvSpPr>
            <a:spLocks noGrp="1" noChangeAspect="1"/>
          </p:cNvSpPr>
          <p:nvPr>
            <p:ph type="pic" idx="1"/>
          </p:nvPr>
        </p:nvSpPr>
        <p:spPr>
          <a:xfrm>
            <a:off x="447817" y="641350"/>
            <a:ext cx="11290859" cy="3651249"/>
          </a:xfrm>
        </p:spPr>
        <p:txBody>
          <a:bodyPr rtlCol="0"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rtl="0"/>
            <a:r>
              <a:rPr lang="pt-BR" noProof="0"/>
              <a:t>Clique no ícone para adicionar uma imagem</a:t>
            </a:r>
            <a:endParaRPr lang="pt-BR" noProof="0" dirty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581192" y="5260127"/>
            <a:ext cx="11029617" cy="998148"/>
          </a:xfrm>
        </p:spPr>
        <p:txBody>
          <a:bodyPr rtlCol="0"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pt-BR" noProof="0"/>
              <a:t>Clique para editar os estilos de texto Mestres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61860F36-FE0F-45C6-AD1C-8D5160EC6D22}" type="datetime1">
              <a:rPr lang="pt-BR" noProof="0" smtClean="0"/>
              <a:t>06/11/2024</a:t>
            </a:fld>
            <a:endParaRPr lang="pt-BR" noProof="0" dirty="0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algn="l" rtl="0"/>
            <a:endParaRPr lang="pt-BR" noProof="0" dirty="0"/>
          </a:p>
        </p:txBody>
      </p:sp>
      <p:sp>
        <p:nvSpPr>
          <p:cNvPr id="7" name="Espaço Reservado para o Número do Slide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pt-BR" noProof="0" smtClean="0"/>
              <a:t>‹nº›</a:t>
            </a:fld>
            <a:endParaRPr lang="pt-BR" noProof="0" dirty="0"/>
          </a:p>
        </p:txBody>
      </p:sp>
    </p:spTree>
    <p:extLst>
      <p:ext uri="{BB962C8B-B14F-4D97-AF65-F5344CB8AC3E}">
        <p14:creationId xmlns:p14="http://schemas.microsoft.com/office/powerpoint/2010/main" val="925840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581192" y="705124"/>
            <a:ext cx="11029616" cy="118955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rtl="0"/>
            <a:r>
              <a:rPr lang="pt-BR" noProof="0" dirty="0"/>
              <a:t>Clique para editar o estilo de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581192" y="2336002"/>
            <a:ext cx="11029616" cy="365204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 rtl="0"/>
            <a:r>
              <a:rPr lang="pt-BR" noProof="0" dirty="0"/>
              <a:t>Clique para editar o texto Mestre</a:t>
            </a:r>
          </a:p>
          <a:p>
            <a:pPr lvl="1" rtl="0"/>
            <a:r>
              <a:rPr lang="pt-BR" noProof="0" dirty="0"/>
              <a:t>Segundo nível</a:t>
            </a:r>
          </a:p>
          <a:p>
            <a:pPr lvl="2" rtl="0"/>
            <a:r>
              <a:rPr lang="pt-BR" noProof="0" dirty="0"/>
              <a:t>Terceiro nível</a:t>
            </a:r>
          </a:p>
          <a:p>
            <a:pPr lvl="3" rtl="0"/>
            <a:r>
              <a:rPr lang="pt-BR" noProof="0" dirty="0"/>
              <a:t>Quarto nível</a:t>
            </a:r>
          </a:p>
          <a:p>
            <a:pPr lvl="4" rtl="0"/>
            <a:r>
              <a:rPr lang="pt-BR" noProof="0" dirty="0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7605951" y="6423914"/>
            <a:ext cx="28447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F3D9033D-2688-490C-91C5-308C194AB1D9}" type="datetime1">
              <a:rPr lang="pt-BR" noProof="0" smtClean="0"/>
              <a:t>06/11/2024</a:t>
            </a:fld>
            <a:endParaRPr lang="pt-BR" noProof="0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581192" y="6423914"/>
            <a:ext cx="69172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cap="all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endParaRPr lang="pt-BR" noProof="0" dirty="0"/>
          </a:p>
        </p:txBody>
      </p:sp>
      <p:sp>
        <p:nvSpPr>
          <p:cNvPr id="6" name="Espaço Reservado para o Número do Slide 5"/>
          <p:cNvSpPr>
            <a:spLocks noGrp="1"/>
          </p:cNvSpPr>
          <p:nvPr>
            <p:ph type="sldNum" sz="quarter" idx="4"/>
          </p:nvPr>
        </p:nvSpPr>
        <p:spPr>
          <a:xfrm>
            <a:off x="10558300" y="6423914"/>
            <a:ext cx="10525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3A98EE3D-8CD1-4C3F-BD1C-C98C9596463C}" type="slidenum">
              <a:rPr lang="pt-BR" noProof="0" smtClean="0"/>
              <a:t>‹nº›</a:t>
            </a:fld>
            <a:endParaRPr lang="pt-BR" noProof="0" dirty="0"/>
          </a:p>
        </p:txBody>
      </p:sp>
      <p:sp>
        <p:nvSpPr>
          <p:cNvPr id="9" name="Retângulo 8"/>
          <p:cNvSpPr/>
          <p:nvPr/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0" name="Retângulo 9"/>
          <p:cNvSpPr/>
          <p:nvPr/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rgbClr val="969FA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1" name="Retângulo 10"/>
          <p:cNvSpPr/>
          <p:nvPr/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9652198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</p:sldLayoutIdLst>
  <p:hf sldNum="0" hdr="0" ftr="0" dt="0"/>
  <p:txStyles>
    <p:titleStyle>
      <a:lvl1pPr algn="l" defTabSz="457200" rtl="0" eaLnBrk="1" latinLnBrk="0" hangingPunct="1">
        <a:lnSpc>
          <a:spcPct val="100000"/>
        </a:lnSpc>
        <a:spcBef>
          <a:spcPct val="0"/>
        </a:spcBef>
        <a:buNone/>
        <a:defRPr sz="2800" b="0" kern="1200" cap="all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06000" indent="-306000" algn="l" defTabSz="457200" rtl="0" eaLnBrk="1" latinLnBrk="0" hangingPunct="1">
        <a:lnSpc>
          <a:spcPct val="110000"/>
        </a:lnSpc>
        <a:spcBef>
          <a:spcPct val="20000"/>
        </a:spcBef>
        <a:spcAft>
          <a:spcPts val="600"/>
        </a:spcAft>
        <a:buClr>
          <a:schemeClr val="accent1"/>
        </a:buClr>
        <a:buSzPct val="92000"/>
        <a:buFont typeface="Wingdings 2" panose="05020102010507070707" pitchFamily="18" charset="2"/>
        <a:buChar char=""/>
        <a:defRPr sz="17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6300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92000"/>
        <a:buFont typeface="Wingdings 2" panose="05020102010507070707" pitchFamily="18" charset="2"/>
        <a:buChar char="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900000" indent="-270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92000"/>
        <a:buFont typeface="Wingdings 2" panose="05020102010507070707" pitchFamily="18" charset="2"/>
        <a:buChar char=""/>
        <a:defRPr sz="13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242000" indent="-234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92000"/>
        <a:buFont typeface="Wingdings 2" panose="05020102010507070707" pitchFamily="18" charset="2"/>
        <a:buChar char=""/>
        <a:defRPr sz="11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602000" indent="-234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92000"/>
        <a:buFont typeface="Wingdings 2" panose="05020102010507070707" pitchFamily="18" charset="2"/>
        <a:buChar char=""/>
        <a:defRPr sz="11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9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6pPr>
      <a:lvl7pPr marL="22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7pPr>
      <a:lvl8pPr marL="25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8pPr>
      <a:lvl9pPr marL="28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1.xml"/><Relationship Id="rId4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" Target="slide3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" Target="slide3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" Target="slide3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g"/><Relationship Id="rId4" Type="http://schemas.openxmlformats.org/officeDocument/2006/relationships/image" Target="../media/image4.jp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" Target="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" Target="slide3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" Target="slide3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" Target="slide3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" Target="slide3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4" name="Retângulo 37">
            <a:extLst>
              <a:ext uri="{FF2B5EF4-FFF2-40B4-BE49-F238E27FC236}">
                <a16:creationId xmlns:a16="http://schemas.microsoft.com/office/drawing/2014/main" id="{6B695AA2-4B70-477F-AF90-536B720A134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Franklin Gothic Book" panose="020B0502020104020203"/>
              <a:ea typeface="+mn-ea"/>
              <a:cs typeface="+mn-cs"/>
            </a:endParaRPr>
          </a:p>
        </p:txBody>
      </p:sp>
      <p:pic>
        <p:nvPicPr>
          <p:cNvPr id="8" name="Imagem 7" descr="Um cão olhando para a câmera">
            <a:extLst>
              <a:ext uri="{FF2B5EF4-FFF2-40B4-BE49-F238E27FC236}">
                <a16:creationId xmlns:a16="http://schemas.microsoft.com/office/drawing/2014/main" id="{F0B92F21-44D0-49F2-B59D-6723737D9B5C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alphaModFix amt="4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1C21E816-31F5-48BB-BD02-D15F2F18B48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65200" y="-58045"/>
            <a:ext cx="10225530" cy="1475013"/>
          </a:xfrm>
        </p:spPr>
        <p:txBody>
          <a:bodyPr rtlCol="0">
            <a:normAutofit/>
          </a:bodyPr>
          <a:lstStyle/>
          <a:p>
            <a:pPr algn="ctr"/>
            <a:r>
              <a:rPr lang="pt-BR" sz="4000" dirty="0">
                <a:solidFill>
                  <a:schemeClr val="tx1"/>
                </a:solidFill>
              </a:rPr>
              <a:t>Controle externo de REGIMES PRÓPRIOS DE PREVIDÊNCIA SOCIAL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835D6E6B-3353-491C-A3C6-F278D6CED8B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65200" y="1416968"/>
            <a:ext cx="10225530" cy="590321"/>
          </a:xfrm>
        </p:spPr>
        <p:txBody>
          <a:bodyPr rtlCol="0">
            <a:normAutofit/>
          </a:bodyPr>
          <a:lstStyle/>
          <a:p>
            <a:pPr algn="ctr" rtl="0"/>
            <a:r>
              <a:rPr lang="pt-BR" sz="2800" b="1" dirty="0">
                <a:solidFill>
                  <a:schemeClr val="tx1"/>
                </a:solidFill>
              </a:rPr>
              <a:t>TCE-SC</a:t>
            </a:r>
          </a:p>
        </p:txBody>
      </p:sp>
    </p:spTree>
    <p:extLst>
      <p:ext uri="{BB962C8B-B14F-4D97-AF65-F5344CB8AC3E}">
        <p14:creationId xmlns:p14="http://schemas.microsoft.com/office/powerpoint/2010/main" val="120524881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B0D69CB-6935-E396-BAC3-4ABA48C077F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4D768D5-7B35-DDC2-17C6-0D23C8723D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847675"/>
          </a:xfrm>
        </p:spPr>
        <p:txBody>
          <a:bodyPr/>
          <a:lstStyle/>
          <a:p>
            <a:pPr algn="ctr"/>
            <a:r>
              <a:rPr lang="pt-BR" dirty="0"/>
              <a:t>Controle externo: previdenciário</a:t>
            </a:r>
            <a:endParaRPr lang="pt-BR" dirty="0">
              <a:hlinkClick r:id="rId2" action="ppaction://hlinksldjump"/>
            </a:endParaRPr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id="{8BC63FE3-FDEB-0E1A-15E0-04BEF672F7D7}"/>
              </a:ext>
            </a:extLst>
          </p:cNvPr>
          <p:cNvSpPr txBox="1"/>
          <p:nvPr/>
        </p:nvSpPr>
        <p:spPr>
          <a:xfrm>
            <a:off x="324853" y="2001711"/>
            <a:ext cx="11586410" cy="440120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1" algn="ctr"/>
            <a:r>
              <a:rPr lang="pt-BR" sz="2800" b="1" dirty="0"/>
              <a:t>O que verificar?</a:t>
            </a:r>
          </a:p>
          <a:p>
            <a:pPr marL="457200" indent="-457200">
              <a:buFont typeface="Courier New" panose="02070309020205020404" pitchFamily="49" charset="0"/>
              <a:buChar char="o"/>
            </a:pPr>
            <a:r>
              <a:rPr lang="pt-BR" sz="2800" b="1" dirty="0"/>
              <a:t>Atuarial</a:t>
            </a:r>
          </a:p>
          <a:p>
            <a:pPr marL="914400" lvl="1" indent="-457200">
              <a:buFont typeface="Courier New" panose="02070309020205020404" pitchFamily="49" charset="0"/>
              <a:buChar char="o"/>
            </a:pPr>
            <a:r>
              <a:rPr lang="pt-BR" sz="2800" dirty="0"/>
              <a:t>Base Cadastral – Qualidade e premissas adotadas</a:t>
            </a:r>
          </a:p>
          <a:p>
            <a:pPr marL="914400" lvl="1" indent="-457200">
              <a:buFont typeface="Courier New" panose="02070309020205020404" pitchFamily="49" charset="0"/>
              <a:buChar char="o"/>
            </a:pPr>
            <a:r>
              <a:rPr lang="pt-BR" sz="2800" dirty="0"/>
              <a:t>Resultado</a:t>
            </a:r>
          </a:p>
          <a:p>
            <a:pPr marL="1371600" lvl="2" indent="-457200">
              <a:buFont typeface="Courier New" panose="02070309020205020404" pitchFamily="49" charset="0"/>
              <a:buChar char="o"/>
            </a:pPr>
            <a:r>
              <a:rPr lang="pt-BR" sz="2800" dirty="0"/>
              <a:t>Razoabilidade</a:t>
            </a:r>
          </a:p>
          <a:p>
            <a:pPr marL="1371600" lvl="2" indent="-457200">
              <a:buFont typeface="Courier New" panose="02070309020205020404" pitchFamily="49" charset="0"/>
              <a:buChar char="o"/>
            </a:pPr>
            <a:r>
              <a:rPr lang="pt-BR" sz="2800" dirty="0"/>
              <a:t>Estimativa de Compensação Previdenciária</a:t>
            </a:r>
          </a:p>
          <a:p>
            <a:pPr marL="914400" lvl="1" indent="-457200">
              <a:buFont typeface="Courier New" panose="02070309020205020404" pitchFamily="49" charset="0"/>
              <a:buChar char="o"/>
            </a:pPr>
            <a:r>
              <a:rPr lang="pt-BR" sz="2800" dirty="0"/>
              <a:t>Estudo de viabilidade FOF</a:t>
            </a:r>
          </a:p>
          <a:p>
            <a:pPr marL="914400" lvl="1" indent="-457200">
              <a:buFont typeface="Courier New" panose="02070309020205020404" pitchFamily="49" charset="0"/>
              <a:buChar char="o"/>
            </a:pPr>
            <a:r>
              <a:rPr lang="pt-BR" sz="2800" dirty="0"/>
              <a:t>Redução? Art. 65</a:t>
            </a:r>
          </a:p>
          <a:p>
            <a:pPr marL="914400" lvl="1" indent="-457200">
              <a:buFont typeface="Courier New" panose="02070309020205020404" pitchFamily="49" charset="0"/>
              <a:buChar char="o"/>
            </a:pPr>
            <a:r>
              <a:rPr lang="pt-BR" sz="2800" dirty="0"/>
              <a:t>Bens, Direitos e Ativos – Avaliar a legalidade</a:t>
            </a:r>
          </a:p>
          <a:p>
            <a:pPr marL="914400" lvl="1" indent="-457200">
              <a:buFont typeface="Courier New" panose="02070309020205020404" pitchFamily="49" charset="0"/>
              <a:buChar char="o"/>
            </a:pPr>
            <a:r>
              <a:rPr lang="pt-BR" sz="2800" dirty="0"/>
              <a:t>Relatório de </a:t>
            </a:r>
            <a:r>
              <a:rPr lang="pt-BR" sz="2800" dirty="0" err="1"/>
              <a:t>Av.At</a:t>
            </a:r>
            <a:r>
              <a:rPr lang="pt-BR" sz="2800" dirty="0"/>
              <a:t>. De acordo com art. 66</a:t>
            </a:r>
          </a:p>
        </p:txBody>
      </p:sp>
    </p:spTree>
    <p:extLst>
      <p:ext uri="{BB962C8B-B14F-4D97-AF65-F5344CB8AC3E}">
        <p14:creationId xmlns:p14="http://schemas.microsoft.com/office/powerpoint/2010/main" val="74473323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F4A07FA-E1FF-C217-1C91-2CB6C977EAB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900F60B-2F8A-2BB9-C18A-F66ED60203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847675"/>
          </a:xfrm>
        </p:spPr>
        <p:txBody>
          <a:bodyPr/>
          <a:lstStyle/>
          <a:p>
            <a:pPr algn="ctr"/>
            <a:r>
              <a:rPr lang="pt-BR" dirty="0"/>
              <a:t>Controle externo: financeiro</a:t>
            </a:r>
            <a:endParaRPr lang="pt-BR" dirty="0">
              <a:hlinkClick r:id="rId2" action="ppaction://hlinksldjump"/>
            </a:endParaRPr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id="{0F6732F0-12D0-D101-B858-841863CD983D}"/>
              </a:ext>
            </a:extLst>
          </p:cNvPr>
          <p:cNvSpPr txBox="1"/>
          <p:nvPr/>
        </p:nvSpPr>
        <p:spPr>
          <a:xfrm>
            <a:off x="324853" y="2001711"/>
            <a:ext cx="11586410" cy="39703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1" algn="ctr"/>
            <a:r>
              <a:rPr lang="pt-BR" sz="2800" b="1" dirty="0"/>
              <a:t>O que verificar?</a:t>
            </a:r>
          </a:p>
          <a:p>
            <a:pPr marL="457200" indent="-457200">
              <a:buFont typeface="Courier New" panose="02070309020205020404" pitchFamily="49" charset="0"/>
              <a:buChar char="o"/>
            </a:pPr>
            <a:r>
              <a:rPr lang="pt-BR" sz="2800" dirty="0"/>
              <a:t>Adimplência/tempestividade das contribuições/parcelamentos</a:t>
            </a:r>
          </a:p>
          <a:p>
            <a:pPr marL="914400" lvl="1" indent="-457200">
              <a:buFont typeface="Courier New" panose="02070309020205020404" pitchFamily="49" charset="0"/>
              <a:buChar char="o"/>
            </a:pPr>
            <a:r>
              <a:rPr lang="pt-BR" sz="2800" dirty="0"/>
              <a:t>Em caso de atrasos</a:t>
            </a:r>
          </a:p>
          <a:p>
            <a:pPr marL="1371600" lvl="2" indent="-457200">
              <a:buFont typeface="Courier New" panose="02070309020205020404" pitchFamily="49" charset="0"/>
              <a:buChar char="o"/>
            </a:pPr>
            <a:r>
              <a:rPr lang="pt-BR" sz="2800" dirty="0"/>
              <a:t>Verificar o pagamento dos encargos</a:t>
            </a:r>
          </a:p>
          <a:p>
            <a:pPr marL="914400" lvl="1" indent="-457200">
              <a:buFont typeface="Courier New" panose="02070309020205020404" pitchFamily="49" charset="0"/>
              <a:buChar char="o"/>
            </a:pPr>
            <a:r>
              <a:rPr lang="pt-BR" sz="2800" dirty="0"/>
              <a:t>Em caso de inadimplência</a:t>
            </a:r>
          </a:p>
          <a:p>
            <a:pPr marL="1371600" lvl="2" indent="-457200">
              <a:buFont typeface="Courier New" panose="02070309020205020404" pitchFamily="49" charset="0"/>
              <a:buChar char="o"/>
            </a:pPr>
            <a:r>
              <a:rPr lang="pt-BR" sz="2800" dirty="0"/>
              <a:t>Verificar se houve comunicação/cobrança do gestor</a:t>
            </a:r>
          </a:p>
          <a:p>
            <a:pPr marL="1371600" lvl="2" indent="-457200">
              <a:buFont typeface="Courier New" panose="02070309020205020404" pitchFamily="49" charset="0"/>
              <a:buChar char="o"/>
            </a:pPr>
            <a:r>
              <a:rPr lang="pt-BR" sz="2800" dirty="0"/>
              <a:t>Verificar se foi objeto de parcelamento</a:t>
            </a:r>
          </a:p>
          <a:p>
            <a:pPr marL="457200" indent="-457200">
              <a:buFont typeface="Courier New" panose="02070309020205020404" pitchFamily="49" charset="0"/>
              <a:buChar char="o"/>
            </a:pPr>
            <a:r>
              <a:rPr lang="pt-BR" sz="2800" dirty="0"/>
              <a:t>Avaliar aplicação de multa/glosa de encargos/parecer desfavorável ou favorável com ressalvas</a:t>
            </a:r>
          </a:p>
        </p:txBody>
      </p:sp>
    </p:spTree>
    <p:extLst>
      <p:ext uri="{BB962C8B-B14F-4D97-AF65-F5344CB8AC3E}">
        <p14:creationId xmlns:p14="http://schemas.microsoft.com/office/powerpoint/2010/main" val="348594928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0185D28-E92C-A281-DC12-3736F00001E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3E644DD-17D4-AC0F-2ECA-9D72E74803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847675"/>
          </a:xfrm>
        </p:spPr>
        <p:txBody>
          <a:bodyPr/>
          <a:lstStyle/>
          <a:p>
            <a:pPr algn="ctr"/>
            <a:r>
              <a:rPr lang="pt-BR" dirty="0"/>
              <a:t>Controle externo: Investimentos</a:t>
            </a:r>
            <a:endParaRPr lang="pt-BR" dirty="0">
              <a:hlinkClick r:id="rId2" action="ppaction://hlinksldjump"/>
            </a:endParaRPr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id="{D227D095-ECBB-B8A3-FCAD-1BF5DA08A9EC}"/>
              </a:ext>
            </a:extLst>
          </p:cNvPr>
          <p:cNvSpPr txBox="1"/>
          <p:nvPr/>
        </p:nvSpPr>
        <p:spPr>
          <a:xfrm>
            <a:off x="324853" y="2001711"/>
            <a:ext cx="11586410" cy="39703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1" algn="ctr"/>
            <a:r>
              <a:rPr lang="pt-BR" sz="2800" b="1" dirty="0"/>
              <a:t>O que verificar?</a:t>
            </a:r>
          </a:p>
          <a:p>
            <a:pPr marL="457200" indent="-457200">
              <a:buFont typeface="Courier New" panose="02070309020205020404" pitchFamily="49" charset="0"/>
              <a:buChar char="o"/>
            </a:pPr>
            <a:r>
              <a:rPr lang="pt-BR" sz="2800" dirty="0"/>
              <a:t>Enquadramento à Res. CVM 4.963/2021</a:t>
            </a:r>
          </a:p>
          <a:p>
            <a:pPr marL="457200" indent="-457200">
              <a:buFont typeface="Courier New" panose="02070309020205020404" pitchFamily="49" charset="0"/>
              <a:buChar char="o"/>
            </a:pPr>
            <a:r>
              <a:rPr lang="pt-BR" sz="2800" dirty="0"/>
              <a:t>Respeito à Política de Investimentos</a:t>
            </a:r>
          </a:p>
          <a:p>
            <a:pPr marL="457200" indent="-457200">
              <a:buFont typeface="Courier New" panose="02070309020205020404" pitchFamily="49" charset="0"/>
              <a:buChar char="o"/>
            </a:pPr>
            <a:r>
              <a:rPr lang="pt-BR" sz="2800" dirty="0"/>
              <a:t>Aplicações e Resgates</a:t>
            </a:r>
          </a:p>
          <a:p>
            <a:pPr marL="914400" lvl="1" indent="-457200">
              <a:buFont typeface="Courier New" panose="02070309020205020404" pitchFamily="49" charset="0"/>
              <a:buChar char="o"/>
            </a:pPr>
            <a:r>
              <a:rPr lang="pt-BR" sz="2800" dirty="0"/>
              <a:t>Verificar motivação</a:t>
            </a:r>
          </a:p>
          <a:p>
            <a:pPr marL="914400" lvl="1" indent="-457200">
              <a:buFont typeface="Courier New" panose="02070309020205020404" pitchFamily="49" charset="0"/>
              <a:buChar char="o"/>
            </a:pPr>
            <a:r>
              <a:rPr lang="pt-BR" sz="2800" dirty="0"/>
              <a:t>Verificar avaliações</a:t>
            </a:r>
          </a:p>
          <a:p>
            <a:pPr marL="457200" indent="-457200">
              <a:buFont typeface="Courier New" panose="02070309020205020404" pitchFamily="49" charset="0"/>
              <a:buChar char="o"/>
            </a:pPr>
            <a:r>
              <a:rPr lang="pt-BR" sz="2800" dirty="0"/>
              <a:t>Atas do Comitê de Investimentos</a:t>
            </a:r>
          </a:p>
          <a:p>
            <a:pPr marL="457200" indent="-457200">
              <a:buFont typeface="Courier New" panose="02070309020205020404" pitchFamily="49" charset="0"/>
              <a:buChar char="o"/>
            </a:pPr>
            <a:r>
              <a:rPr lang="pt-BR" sz="2800" dirty="0"/>
              <a:t>FI Vedados e FI que não atendem ao art. 21.</a:t>
            </a:r>
          </a:p>
          <a:p>
            <a:pPr marL="457200" indent="-457200">
              <a:buFont typeface="Courier New" panose="02070309020205020404" pitchFamily="49" charset="0"/>
              <a:buChar char="o"/>
            </a:pPr>
            <a:r>
              <a:rPr lang="pt-BR" sz="2800" dirty="0"/>
              <a:t>FII e FIP</a:t>
            </a:r>
          </a:p>
        </p:txBody>
      </p:sp>
    </p:spTree>
    <p:extLst>
      <p:ext uri="{BB962C8B-B14F-4D97-AF65-F5344CB8AC3E}">
        <p14:creationId xmlns:p14="http://schemas.microsoft.com/office/powerpoint/2010/main" val="256979771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F2EFB18-B14D-77B1-1C74-782BBED5E2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1192" y="819397"/>
            <a:ext cx="11029616" cy="730434"/>
          </a:xfrm>
        </p:spPr>
        <p:txBody>
          <a:bodyPr>
            <a:normAutofit/>
          </a:bodyPr>
          <a:lstStyle/>
          <a:p>
            <a:pPr algn="ctr"/>
            <a:r>
              <a:rPr lang="pt-BR" sz="3600" dirty="0"/>
              <a:t>Programa</a:t>
            </a:r>
          </a:p>
        </p:txBody>
      </p:sp>
      <p:sp>
        <p:nvSpPr>
          <p:cNvPr id="3" name="Elipse 2">
            <a:extLst>
              <a:ext uri="{FF2B5EF4-FFF2-40B4-BE49-F238E27FC236}">
                <a16:creationId xmlns:a16="http://schemas.microsoft.com/office/drawing/2014/main" id="{43E62E1E-13EA-92BB-3E4C-5110FA9E43CA}"/>
              </a:ext>
            </a:extLst>
          </p:cNvPr>
          <p:cNvSpPr/>
          <p:nvPr/>
        </p:nvSpPr>
        <p:spPr>
          <a:xfrm>
            <a:off x="819397" y="2222666"/>
            <a:ext cx="4275117" cy="1911927"/>
          </a:xfrm>
          <a:prstGeom prst="ellipse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CONTEXTUALIÇÃO</a:t>
            </a:r>
          </a:p>
        </p:txBody>
      </p:sp>
      <p:sp>
        <p:nvSpPr>
          <p:cNvPr id="4" name="Elipse 3">
            <a:extLst>
              <a:ext uri="{FF2B5EF4-FFF2-40B4-BE49-F238E27FC236}">
                <a16:creationId xmlns:a16="http://schemas.microsoft.com/office/drawing/2014/main" id="{BB8BB97D-1F6A-4030-B64E-530D15DF323A}"/>
              </a:ext>
            </a:extLst>
          </p:cNvPr>
          <p:cNvSpPr/>
          <p:nvPr/>
        </p:nvSpPr>
        <p:spPr>
          <a:xfrm>
            <a:off x="819396" y="4548249"/>
            <a:ext cx="4275117" cy="1911927"/>
          </a:xfrm>
          <a:prstGeom prst="ellipse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Demonstrativos de Gestão Previdenciária</a:t>
            </a:r>
          </a:p>
        </p:txBody>
      </p:sp>
      <p:sp>
        <p:nvSpPr>
          <p:cNvPr id="8" name="Elipse 7">
            <a:extLst>
              <a:ext uri="{FF2B5EF4-FFF2-40B4-BE49-F238E27FC236}">
                <a16:creationId xmlns:a16="http://schemas.microsoft.com/office/drawing/2014/main" id="{358E4AA8-4C3B-6FF4-3DA4-0C4ADB777812}"/>
              </a:ext>
            </a:extLst>
          </p:cNvPr>
          <p:cNvSpPr/>
          <p:nvPr/>
        </p:nvSpPr>
        <p:spPr>
          <a:xfrm>
            <a:off x="7121238" y="2222665"/>
            <a:ext cx="4275117" cy="1911927"/>
          </a:xfrm>
          <a:prstGeom prst="ellipse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Controle Externo</a:t>
            </a:r>
          </a:p>
        </p:txBody>
      </p:sp>
      <p:sp>
        <p:nvSpPr>
          <p:cNvPr id="7" name="Elipse 6">
            <a:extLst>
              <a:ext uri="{FF2B5EF4-FFF2-40B4-BE49-F238E27FC236}">
                <a16:creationId xmlns:a16="http://schemas.microsoft.com/office/drawing/2014/main" id="{D72444F7-AC9A-A2CB-2FE3-1D4ECB5FED45}"/>
              </a:ext>
            </a:extLst>
          </p:cNvPr>
          <p:cNvSpPr/>
          <p:nvPr/>
        </p:nvSpPr>
        <p:spPr>
          <a:xfrm>
            <a:off x="7121238" y="4548249"/>
            <a:ext cx="4275117" cy="1911927"/>
          </a:xfrm>
          <a:prstGeom prst="ellipse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Dados Previdenciários</a:t>
            </a:r>
          </a:p>
        </p:txBody>
      </p:sp>
    </p:spTree>
    <p:extLst>
      <p:ext uri="{BB962C8B-B14F-4D97-AF65-F5344CB8AC3E}">
        <p14:creationId xmlns:p14="http://schemas.microsoft.com/office/powerpoint/2010/main" val="10514004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3.7037E-6 L -0.25938 -0.17107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969" y="-856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7" grpId="1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F2EFB18-B14D-77B1-1C74-782BBED5E2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619817"/>
          </a:xfrm>
        </p:spPr>
        <p:txBody>
          <a:bodyPr/>
          <a:lstStyle/>
          <a:p>
            <a:pPr algn="ctr"/>
            <a:r>
              <a:rPr lang="pt-BR" dirty="0"/>
              <a:t>Dados previdenciários</a:t>
            </a:r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BE05A0D3-A5A7-55B5-B63D-BB5569FBB198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1277" t="17142" r="3594" b="2165"/>
          <a:stretch/>
        </p:blipFill>
        <p:spPr>
          <a:xfrm>
            <a:off x="3520952" y="1527296"/>
            <a:ext cx="5150096" cy="50103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79141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d"/>
      </p:transition>
    </mc:Choice>
    <mc:Fallback xmlns=""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CA2871E-C046-EDB7-E67D-5398CFC0D0E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8CF92E6-53D3-18CF-DD02-154DF74D03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619817"/>
          </a:xfrm>
        </p:spPr>
        <p:txBody>
          <a:bodyPr/>
          <a:lstStyle/>
          <a:p>
            <a:pPr algn="ctr"/>
            <a:r>
              <a:rPr lang="pt-BR" dirty="0"/>
              <a:t>Dados previdenciários</a:t>
            </a:r>
          </a:p>
        </p:txBody>
      </p:sp>
      <p:pic>
        <p:nvPicPr>
          <p:cNvPr id="14" name="Imagem 13">
            <a:extLst>
              <a:ext uri="{FF2B5EF4-FFF2-40B4-BE49-F238E27FC236}">
                <a16:creationId xmlns:a16="http://schemas.microsoft.com/office/drawing/2014/main" id="{4D6F8362-6C38-ED27-8751-0814ADA027DF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10238" r="1701"/>
          <a:stretch/>
        </p:blipFill>
        <p:spPr>
          <a:xfrm>
            <a:off x="2151480" y="1449103"/>
            <a:ext cx="7889040" cy="52228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206009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D3DFCBB-B9CC-617C-054F-3CC87E7D7B6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3DDE46B-6443-543D-EAF1-46EEEEDD1F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619817"/>
          </a:xfrm>
        </p:spPr>
        <p:txBody>
          <a:bodyPr/>
          <a:lstStyle/>
          <a:p>
            <a:pPr algn="ctr"/>
            <a:r>
              <a:rPr lang="pt-BR" dirty="0"/>
              <a:t>Dados previdenciários</a:t>
            </a:r>
          </a:p>
        </p:txBody>
      </p:sp>
      <p:pic>
        <p:nvPicPr>
          <p:cNvPr id="6" name="Imagem 5">
            <a:extLst>
              <a:ext uri="{FF2B5EF4-FFF2-40B4-BE49-F238E27FC236}">
                <a16:creationId xmlns:a16="http://schemas.microsoft.com/office/drawing/2014/main" id="{EDD3A0B7-B8E1-433F-2C0C-65A07A95644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36031" y="1487933"/>
            <a:ext cx="9519938" cy="50994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536724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38AA2E5-60DF-7759-500E-9492805C1A4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B550AB5-26CD-A4BB-3C48-8A970C1AC2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619817"/>
          </a:xfrm>
        </p:spPr>
        <p:txBody>
          <a:bodyPr/>
          <a:lstStyle/>
          <a:p>
            <a:pPr algn="ctr"/>
            <a:r>
              <a:rPr lang="pt-BR" dirty="0"/>
              <a:t>Dados previdenciários</a:t>
            </a:r>
          </a:p>
        </p:txBody>
      </p:sp>
      <p:grpSp>
        <p:nvGrpSpPr>
          <p:cNvPr id="10" name="Agrupar 9">
            <a:extLst>
              <a:ext uri="{FF2B5EF4-FFF2-40B4-BE49-F238E27FC236}">
                <a16:creationId xmlns:a16="http://schemas.microsoft.com/office/drawing/2014/main" id="{66BC0F37-97FB-62BC-D333-E8C31BA37855}"/>
              </a:ext>
            </a:extLst>
          </p:cNvPr>
          <p:cNvGrpSpPr/>
          <p:nvPr/>
        </p:nvGrpSpPr>
        <p:grpSpPr>
          <a:xfrm>
            <a:off x="1673170" y="1655434"/>
            <a:ext cx="8673988" cy="4865681"/>
            <a:chOff x="1297145" y="1056904"/>
            <a:chExt cx="9355021" cy="5700156"/>
          </a:xfrm>
        </p:grpSpPr>
        <p:pic>
          <p:nvPicPr>
            <p:cNvPr id="8" name="Imagem 7">
              <a:extLst>
                <a:ext uri="{FF2B5EF4-FFF2-40B4-BE49-F238E27FC236}">
                  <a16:creationId xmlns:a16="http://schemas.microsoft.com/office/drawing/2014/main" id="{3F2A6AB8-C117-F4F3-0626-5CCD438998D0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rcRect t="15411" r="2528" b="1472"/>
            <a:stretch/>
          </p:blipFill>
          <p:spPr>
            <a:xfrm>
              <a:off x="1297145" y="1056904"/>
              <a:ext cx="9355021" cy="5700156"/>
            </a:xfrm>
            <a:prstGeom prst="rect">
              <a:avLst/>
            </a:prstGeom>
          </p:spPr>
        </p:pic>
        <p:sp>
          <p:nvSpPr>
            <p:cNvPr id="9" name="Retângulo 8">
              <a:extLst>
                <a:ext uri="{FF2B5EF4-FFF2-40B4-BE49-F238E27FC236}">
                  <a16:creationId xmlns:a16="http://schemas.microsoft.com/office/drawing/2014/main" id="{654FE5BC-ABEC-09A7-F80F-C0163F7D7A72}"/>
                </a:ext>
              </a:extLst>
            </p:cNvPr>
            <p:cNvSpPr/>
            <p:nvPr/>
          </p:nvSpPr>
          <p:spPr>
            <a:xfrm>
              <a:off x="7683335" y="1246909"/>
              <a:ext cx="1436914" cy="178130"/>
            </a:xfrm>
            <a:prstGeom prst="rect">
              <a:avLst/>
            </a:prstGeom>
            <a:solidFill>
              <a:srgbClr val="EDEDED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</p:grpSp>
    </p:spTree>
    <p:extLst>
      <p:ext uri="{BB962C8B-B14F-4D97-AF65-F5344CB8AC3E}">
        <p14:creationId xmlns:p14="http://schemas.microsoft.com/office/powerpoint/2010/main" val="194848677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F2EFB18-B14D-77B1-1C74-782BBED5E2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847675"/>
          </a:xfrm>
        </p:spPr>
        <p:txBody>
          <a:bodyPr/>
          <a:lstStyle/>
          <a:p>
            <a:r>
              <a:rPr lang="pt-BR" dirty="0"/>
              <a:t>Programa</a:t>
            </a:r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90ABCEA4-4F86-F795-FFBE-38B2CE5515A7}"/>
              </a:ext>
            </a:extLst>
          </p:cNvPr>
          <p:cNvSpPr txBox="1"/>
          <p:nvPr/>
        </p:nvSpPr>
        <p:spPr>
          <a:xfrm>
            <a:off x="6878659" y="2001712"/>
            <a:ext cx="4732149" cy="31393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buFont typeface="+mj-lt"/>
              <a:buAutoNum type="arabicPeriod" startAt="3"/>
            </a:pPr>
            <a:r>
              <a:rPr lang="pt-BR" dirty="0"/>
              <a:t>Controle externo</a:t>
            </a:r>
          </a:p>
          <a:p>
            <a:pPr marL="800100" lvl="1" indent="-342900">
              <a:buFont typeface="+mj-lt"/>
              <a:buAutoNum type="alphaLcParenR"/>
            </a:pPr>
            <a:r>
              <a:rPr lang="pt-BR" dirty="0"/>
              <a:t>da gestão</a:t>
            </a:r>
          </a:p>
          <a:p>
            <a:pPr marL="800100" lvl="1" indent="-342900">
              <a:buFont typeface="+mj-lt"/>
              <a:buAutoNum type="alphaLcParenR"/>
            </a:pPr>
            <a:r>
              <a:rPr lang="pt-BR" dirty="0"/>
              <a:t>das questões financeiras</a:t>
            </a:r>
          </a:p>
          <a:p>
            <a:pPr marL="800100" lvl="1" indent="-342900">
              <a:buFont typeface="+mj-lt"/>
              <a:buAutoNum type="alphaLcParenR"/>
            </a:pPr>
            <a:r>
              <a:rPr lang="pt-BR" dirty="0"/>
              <a:t>das questões atuariais</a:t>
            </a:r>
          </a:p>
          <a:p>
            <a:pPr marL="800100" lvl="1" indent="-342900">
              <a:buFont typeface="+mj-lt"/>
              <a:buAutoNum type="alphaLcParenR"/>
            </a:pPr>
            <a:r>
              <a:rPr lang="pt-BR" dirty="0"/>
              <a:t>dos investimentos</a:t>
            </a:r>
          </a:p>
          <a:p>
            <a:pPr marL="342900" indent="-342900">
              <a:buFont typeface="+mj-lt"/>
              <a:buAutoNum type="arabicPeriod" startAt="3"/>
            </a:pPr>
            <a:r>
              <a:rPr lang="pt-BR" dirty="0"/>
              <a:t>Dados previdenciários</a:t>
            </a:r>
          </a:p>
          <a:p>
            <a:pPr marL="800100" lvl="1" indent="-342900">
              <a:buFont typeface="+mj-lt"/>
              <a:buAutoNum type="alphaLcParenR"/>
            </a:pPr>
            <a:r>
              <a:rPr lang="pt-BR" dirty="0"/>
              <a:t>Apresentação da API-CADPREV</a:t>
            </a:r>
          </a:p>
          <a:p>
            <a:pPr marL="800100" lvl="1" indent="-342900">
              <a:buFont typeface="+mj-lt"/>
              <a:buAutoNum type="alphaLcParenR"/>
            </a:pPr>
            <a:r>
              <a:rPr lang="pt-BR" dirty="0"/>
              <a:t>Utilização de Dashboards</a:t>
            </a:r>
          </a:p>
          <a:p>
            <a:pPr marL="800100" lvl="1" indent="-342900">
              <a:buFont typeface="+mj-lt"/>
              <a:buAutoNum type="alphaLcParenR"/>
            </a:pPr>
            <a:r>
              <a:rPr lang="pt-BR" dirty="0"/>
              <a:t>Utilização de relatórios de monitoramento</a:t>
            </a:r>
          </a:p>
          <a:p>
            <a:pPr marL="800100" lvl="1" indent="-342900">
              <a:buFont typeface="+mj-lt"/>
              <a:buAutoNum type="alphaLcParenR"/>
            </a:pPr>
            <a:r>
              <a:rPr lang="pt-BR" dirty="0"/>
              <a:t>Utilização do BG-COMPREV</a:t>
            </a:r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id="{6540FD58-A6D6-2F6B-69C1-050F75F5AC24}"/>
              </a:ext>
            </a:extLst>
          </p:cNvPr>
          <p:cNvSpPr txBox="1"/>
          <p:nvPr/>
        </p:nvSpPr>
        <p:spPr>
          <a:xfrm>
            <a:off x="769743" y="2001712"/>
            <a:ext cx="4732149" cy="424731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pt-BR" dirty="0"/>
              <a:t>Contextualização</a:t>
            </a:r>
          </a:p>
          <a:p>
            <a:pPr marL="800100" lvl="1" indent="-342900">
              <a:buFont typeface="+mj-lt"/>
              <a:buAutoNum type="alphaLcParenR"/>
            </a:pPr>
            <a:r>
              <a:rPr lang="pt-BR" dirty="0"/>
              <a:t>O que é</a:t>
            </a:r>
          </a:p>
          <a:p>
            <a:pPr marL="800100" lvl="1" indent="-342900">
              <a:buFont typeface="+mj-lt"/>
              <a:buAutoNum type="alphaLcParenR"/>
            </a:pPr>
            <a:r>
              <a:rPr lang="pt-BR" dirty="0"/>
              <a:t>Para que serve</a:t>
            </a:r>
          </a:p>
          <a:p>
            <a:pPr marL="800100" lvl="1" indent="-342900">
              <a:buFont typeface="+mj-lt"/>
              <a:buAutoNum type="alphaLcParenR"/>
            </a:pPr>
            <a:r>
              <a:rPr lang="pt-BR" dirty="0"/>
              <a:t>Sua importância</a:t>
            </a:r>
          </a:p>
          <a:p>
            <a:pPr marL="1314450" lvl="2" indent="-400050">
              <a:buFont typeface="+mj-lt"/>
              <a:buAutoNum type="romanLcPeriod"/>
            </a:pPr>
            <a:r>
              <a:rPr lang="pt-BR" dirty="0"/>
              <a:t>Para os servidores</a:t>
            </a:r>
          </a:p>
          <a:p>
            <a:pPr marL="1314450" lvl="2" indent="-400050">
              <a:buFont typeface="+mj-lt"/>
              <a:buAutoNum type="romanLcPeriod"/>
            </a:pPr>
            <a:r>
              <a:rPr lang="pt-BR" dirty="0"/>
              <a:t>Para o ente federativo</a:t>
            </a:r>
          </a:p>
          <a:p>
            <a:pPr marL="1314450" lvl="2" indent="-400050">
              <a:buFont typeface="+mj-lt"/>
              <a:buAutoNum type="romanLcPeriod"/>
            </a:pPr>
            <a:r>
              <a:rPr lang="pt-BR" dirty="0"/>
              <a:t>Para a sociedade</a:t>
            </a:r>
          </a:p>
          <a:p>
            <a:pPr marL="857250" lvl="1" indent="-400050">
              <a:buFont typeface="+mj-lt"/>
              <a:buAutoNum type="alphaLcParenR"/>
            </a:pPr>
            <a:r>
              <a:rPr lang="pt-BR" dirty="0"/>
              <a:t>Como funciona</a:t>
            </a:r>
          </a:p>
          <a:p>
            <a:pPr marL="1314450" lvl="2" indent="-400050">
              <a:buFont typeface="+mj-lt"/>
              <a:buAutoNum type="romanLcPeriod"/>
            </a:pPr>
            <a:r>
              <a:rPr lang="pt-BR" dirty="0"/>
              <a:t>Gestão administrativa</a:t>
            </a:r>
          </a:p>
          <a:p>
            <a:pPr marL="1314450" lvl="2" indent="-400050">
              <a:buFont typeface="+mj-lt"/>
              <a:buAutoNum type="romanLcPeriod"/>
            </a:pPr>
            <a:r>
              <a:rPr lang="pt-BR" dirty="0"/>
              <a:t>Gestão previdenciária</a:t>
            </a:r>
          </a:p>
          <a:p>
            <a:pPr marL="400050" indent="-400050">
              <a:buFont typeface="+mj-lt"/>
              <a:buAutoNum type="arabicPeriod"/>
            </a:pPr>
            <a:r>
              <a:rPr lang="pt-BR" dirty="0"/>
              <a:t>Demonstrativos de Gestão Previdenciária</a:t>
            </a:r>
          </a:p>
          <a:p>
            <a:pPr marL="800100" lvl="1" indent="-342900">
              <a:buFont typeface="+mj-lt"/>
              <a:buAutoNum type="alphaLcParenR"/>
            </a:pPr>
            <a:r>
              <a:rPr lang="pt-BR" dirty="0"/>
              <a:t>DIPR</a:t>
            </a:r>
          </a:p>
          <a:p>
            <a:pPr marL="800100" lvl="1" indent="-342900">
              <a:buFont typeface="+mj-lt"/>
              <a:buAutoNum type="alphaLcParenR"/>
            </a:pPr>
            <a:r>
              <a:rPr lang="pt-BR" dirty="0"/>
              <a:t>DRAA</a:t>
            </a:r>
          </a:p>
          <a:p>
            <a:pPr marL="800100" lvl="1" indent="-342900">
              <a:buFont typeface="+mj-lt"/>
              <a:buAutoNum type="alphaLcParenR"/>
            </a:pPr>
            <a:r>
              <a:rPr lang="pt-BR" dirty="0"/>
              <a:t>DAIR</a:t>
            </a:r>
          </a:p>
          <a:p>
            <a:pPr marL="800100" lvl="1" indent="-342900">
              <a:buFont typeface="+mj-lt"/>
              <a:buAutoNum type="alphaLcParenR"/>
            </a:pPr>
            <a:r>
              <a:rPr lang="pt-BR" dirty="0"/>
              <a:t>DPIN</a:t>
            </a:r>
          </a:p>
        </p:txBody>
      </p:sp>
    </p:spTree>
    <p:extLst>
      <p:ext uri="{BB962C8B-B14F-4D97-AF65-F5344CB8AC3E}">
        <p14:creationId xmlns:p14="http://schemas.microsoft.com/office/powerpoint/2010/main" val="13325105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u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F2EFB18-B14D-77B1-1C74-782BBED5E2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1192" y="819397"/>
            <a:ext cx="11029616" cy="730434"/>
          </a:xfrm>
        </p:spPr>
        <p:txBody>
          <a:bodyPr>
            <a:normAutofit/>
          </a:bodyPr>
          <a:lstStyle/>
          <a:p>
            <a:pPr algn="ctr"/>
            <a:r>
              <a:rPr lang="pt-BR" sz="3600" dirty="0"/>
              <a:t>Programa</a:t>
            </a:r>
          </a:p>
        </p:txBody>
      </p:sp>
      <p:sp>
        <p:nvSpPr>
          <p:cNvPr id="3" name="Elipse 2">
            <a:extLst>
              <a:ext uri="{FF2B5EF4-FFF2-40B4-BE49-F238E27FC236}">
                <a16:creationId xmlns:a16="http://schemas.microsoft.com/office/drawing/2014/main" id="{43E62E1E-13EA-92BB-3E4C-5110FA9E43CA}"/>
              </a:ext>
            </a:extLst>
          </p:cNvPr>
          <p:cNvSpPr/>
          <p:nvPr/>
        </p:nvSpPr>
        <p:spPr>
          <a:xfrm>
            <a:off x="819397" y="2222666"/>
            <a:ext cx="4275117" cy="1911927"/>
          </a:xfrm>
          <a:prstGeom prst="ellipse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CONTEXTUALIÇÃO</a:t>
            </a:r>
          </a:p>
        </p:txBody>
      </p:sp>
      <p:sp>
        <p:nvSpPr>
          <p:cNvPr id="4" name="Elipse 3">
            <a:extLst>
              <a:ext uri="{FF2B5EF4-FFF2-40B4-BE49-F238E27FC236}">
                <a16:creationId xmlns:a16="http://schemas.microsoft.com/office/drawing/2014/main" id="{BB8BB97D-1F6A-4030-B64E-530D15DF323A}"/>
              </a:ext>
            </a:extLst>
          </p:cNvPr>
          <p:cNvSpPr/>
          <p:nvPr/>
        </p:nvSpPr>
        <p:spPr>
          <a:xfrm>
            <a:off x="819396" y="4548249"/>
            <a:ext cx="4275117" cy="1911927"/>
          </a:xfrm>
          <a:prstGeom prst="ellipse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Demonstrativos de Gestão Previdenciária</a:t>
            </a:r>
          </a:p>
        </p:txBody>
      </p:sp>
      <p:sp>
        <p:nvSpPr>
          <p:cNvPr id="7" name="Elipse 6">
            <a:extLst>
              <a:ext uri="{FF2B5EF4-FFF2-40B4-BE49-F238E27FC236}">
                <a16:creationId xmlns:a16="http://schemas.microsoft.com/office/drawing/2014/main" id="{D72444F7-AC9A-A2CB-2FE3-1D4ECB5FED45}"/>
              </a:ext>
            </a:extLst>
          </p:cNvPr>
          <p:cNvSpPr/>
          <p:nvPr/>
        </p:nvSpPr>
        <p:spPr>
          <a:xfrm>
            <a:off x="7121238" y="4548249"/>
            <a:ext cx="4275117" cy="1911927"/>
          </a:xfrm>
          <a:prstGeom prst="ellipse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Dados Previdenciários</a:t>
            </a:r>
          </a:p>
        </p:txBody>
      </p:sp>
      <p:sp>
        <p:nvSpPr>
          <p:cNvPr id="8" name="Elipse 7">
            <a:extLst>
              <a:ext uri="{FF2B5EF4-FFF2-40B4-BE49-F238E27FC236}">
                <a16:creationId xmlns:a16="http://schemas.microsoft.com/office/drawing/2014/main" id="{358E4AA8-4C3B-6FF4-3DA4-0C4ADB777812}"/>
              </a:ext>
            </a:extLst>
          </p:cNvPr>
          <p:cNvSpPr/>
          <p:nvPr/>
        </p:nvSpPr>
        <p:spPr>
          <a:xfrm>
            <a:off x="7121238" y="2222665"/>
            <a:ext cx="4275117" cy="1911927"/>
          </a:xfrm>
          <a:prstGeom prst="ellipse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Controle Externo</a:t>
            </a:r>
          </a:p>
        </p:txBody>
      </p:sp>
    </p:spTree>
    <p:extLst>
      <p:ext uri="{BB962C8B-B14F-4D97-AF65-F5344CB8AC3E}">
        <p14:creationId xmlns:p14="http://schemas.microsoft.com/office/powerpoint/2010/main" val="4703373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4.07407E-6 L -0.25014 0.17338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513" y="865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8" grpId="1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F2EFB18-B14D-77B1-1C74-782BBED5E2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847675"/>
          </a:xfrm>
        </p:spPr>
        <p:txBody>
          <a:bodyPr>
            <a:normAutofit/>
          </a:bodyPr>
          <a:lstStyle/>
          <a:p>
            <a:pPr algn="ctr"/>
            <a:r>
              <a:rPr lang="pt-BR" dirty="0"/>
              <a:t>Controle externo</a:t>
            </a:r>
          </a:p>
        </p:txBody>
      </p:sp>
      <p:sp>
        <p:nvSpPr>
          <p:cNvPr id="8" name="CaixaDeTexto 7">
            <a:extLst>
              <a:ext uri="{FF2B5EF4-FFF2-40B4-BE49-F238E27FC236}">
                <a16:creationId xmlns:a16="http://schemas.microsoft.com/office/drawing/2014/main" id="{AB3F0769-52B6-5637-4A6A-CDDA754A544D}"/>
              </a:ext>
            </a:extLst>
          </p:cNvPr>
          <p:cNvSpPr txBox="1"/>
          <p:nvPr/>
        </p:nvSpPr>
        <p:spPr>
          <a:xfrm>
            <a:off x="949327" y="7723366"/>
            <a:ext cx="10381187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1"/>
            <a:r>
              <a:rPr lang="pt-BR" dirty="0"/>
              <a:t>Demonstrativo da Política de Investimentos</a:t>
            </a:r>
          </a:p>
        </p:txBody>
      </p:sp>
      <p:grpSp>
        <p:nvGrpSpPr>
          <p:cNvPr id="21" name="Agrupar 20">
            <a:extLst>
              <a:ext uri="{FF2B5EF4-FFF2-40B4-BE49-F238E27FC236}">
                <a16:creationId xmlns:a16="http://schemas.microsoft.com/office/drawing/2014/main" id="{52352C5B-1249-69ED-CC07-A0CB793882D5}"/>
              </a:ext>
            </a:extLst>
          </p:cNvPr>
          <p:cNvGrpSpPr/>
          <p:nvPr/>
        </p:nvGrpSpPr>
        <p:grpSpPr>
          <a:xfrm>
            <a:off x="949327" y="1748427"/>
            <a:ext cx="3564001" cy="2376000"/>
            <a:chOff x="949327" y="1748427"/>
            <a:chExt cx="3564001" cy="2376000"/>
          </a:xfrm>
        </p:grpSpPr>
        <p:pic>
          <p:nvPicPr>
            <p:cNvPr id="6" name="Imagem 5" descr="Pessoas sentadas ao redor de uma mesa com cadeiras&#10;&#10;Descrição gerada automaticamente com confiança média">
              <a:extLst>
                <a:ext uri="{FF2B5EF4-FFF2-40B4-BE49-F238E27FC236}">
                  <a16:creationId xmlns:a16="http://schemas.microsoft.com/office/drawing/2014/main" id="{D48A357A-29AD-88BC-B174-571B83C192D0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949327" y="1748427"/>
              <a:ext cx="3564001" cy="2376000"/>
            </a:xfrm>
            <a:prstGeom prst="rect">
              <a:avLst/>
            </a:prstGeom>
          </p:spPr>
        </p:pic>
        <p:sp>
          <p:nvSpPr>
            <p:cNvPr id="9" name="CaixaDeTexto 8">
              <a:extLst>
                <a:ext uri="{FF2B5EF4-FFF2-40B4-BE49-F238E27FC236}">
                  <a16:creationId xmlns:a16="http://schemas.microsoft.com/office/drawing/2014/main" id="{3E6E7509-DA66-4138-77DB-D155CF4643EA}"/>
                </a:ext>
              </a:extLst>
            </p:cNvPr>
            <p:cNvSpPr txBox="1"/>
            <p:nvPr/>
          </p:nvSpPr>
          <p:spPr>
            <a:xfrm>
              <a:off x="956339" y="1748427"/>
              <a:ext cx="3556988" cy="573633"/>
            </a:xfrm>
            <a:prstGeom prst="rect">
              <a:avLst/>
            </a:prstGeom>
            <a:noFill/>
            <a:ln w="19050">
              <a:noFill/>
            </a:ln>
          </p:spPr>
          <p:txBody>
            <a:bodyPr wrap="square">
              <a:noAutofit/>
            </a:bodyPr>
            <a:lstStyle/>
            <a:p>
              <a:pPr marL="0" lvl="1" algn="ctr"/>
              <a:r>
                <a:rPr lang="pt-BR" sz="2800" b="1" dirty="0">
                  <a:ln w="0"/>
                  <a:solidFill>
                    <a:schemeClr val="bg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ADMINISTRATIVO</a:t>
              </a:r>
              <a:endParaRPr lang="pt-BR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22" name="Agrupar 21">
            <a:extLst>
              <a:ext uri="{FF2B5EF4-FFF2-40B4-BE49-F238E27FC236}">
                <a16:creationId xmlns:a16="http://schemas.microsoft.com/office/drawing/2014/main" id="{A2664802-026C-2761-A53D-6E89C2E983C9}"/>
              </a:ext>
            </a:extLst>
          </p:cNvPr>
          <p:cNvGrpSpPr/>
          <p:nvPr/>
        </p:nvGrpSpPr>
        <p:grpSpPr>
          <a:xfrm>
            <a:off x="949326" y="4282572"/>
            <a:ext cx="3556988" cy="2565686"/>
            <a:chOff x="949326" y="4282572"/>
            <a:chExt cx="3556988" cy="2565686"/>
          </a:xfrm>
        </p:grpSpPr>
        <p:pic>
          <p:nvPicPr>
            <p:cNvPr id="11" name="Imagem 10" descr="Homem ao lado de uma rocha com montanhas ao fundo&#10;&#10;Descrição gerada automaticamente">
              <a:extLst>
                <a:ext uri="{FF2B5EF4-FFF2-40B4-BE49-F238E27FC236}">
                  <a16:creationId xmlns:a16="http://schemas.microsoft.com/office/drawing/2014/main" id="{C8069747-9E68-C802-FEFF-B6376302F79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rcRect l="9623" t="13081"/>
            <a:stretch/>
          </p:blipFill>
          <p:spPr>
            <a:xfrm>
              <a:off x="949327" y="4282572"/>
              <a:ext cx="3556987" cy="2565686"/>
            </a:xfrm>
            <a:prstGeom prst="rect">
              <a:avLst/>
            </a:prstGeom>
          </p:spPr>
        </p:pic>
        <p:sp>
          <p:nvSpPr>
            <p:cNvPr id="18" name="CaixaDeTexto 17">
              <a:extLst>
                <a:ext uri="{FF2B5EF4-FFF2-40B4-BE49-F238E27FC236}">
                  <a16:creationId xmlns:a16="http://schemas.microsoft.com/office/drawing/2014/main" id="{D8112E52-C0A9-04F8-2F50-678383868B1F}"/>
                </a:ext>
              </a:extLst>
            </p:cNvPr>
            <p:cNvSpPr txBox="1"/>
            <p:nvPr/>
          </p:nvSpPr>
          <p:spPr>
            <a:xfrm>
              <a:off x="949326" y="4402547"/>
              <a:ext cx="3556988" cy="573633"/>
            </a:xfrm>
            <a:prstGeom prst="rect">
              <a:avLst/>
            </a:prstGeom>
            <a:noFill/>
            <a:ln w="19050">
              <a:noFill/>
            </a:ln>
          </p:spPr>
          <p:txBody>
            <a:bodyPr wrap="square">
              <a:noAutofit/>
            </a:bodyPr>
            <a:lstStyle/>
            <a:p>
              <a:pPr marL="0" lvl="1" algn="ctr"/>
              <a:r>
                <a:rPr lang="pt-BR" sz="2800" b="1" dirty="0">
                  <a:ln w="0"/>
                  <a:solidFill>
                    <a:schemeClr val="bg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PREVIDENCIÁRIO</a:t>
              </a:r>
              <a:endParaRPr lang="pt-BR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23" name="Agrupar 22">
            <a:extLst>
              <a:ext uri="{FF2B5EF4-FFF2-40B4-BE49-F238E27FC236}">
                <a16:creationId xmlns:a16="http://schemas.microsoft.com/office/drawing/2014/main" id="{64868290-9D04-87B3-A067-57AC6DCC004D}"/>
              </a:ext>
            </a:extLst>
          </p:cNvPr>
          <p:cNvGrpSpPr/>
          <p:nvPr/>
        </p:nvGrpSpPr>
        <p:grpSpPr>
          <a:xfrm>
            <a:off x="7667500" y="1713450"/>
            <a:ext cx="3568161" cy="2429817"/>
            <a:chOff x="7667500" y="1713450"/>
            <a:chExt cx="3568161" cy="2429817"/>
          </a:xfrm>
        </p:grpSpPr>
        <p:pic>
          <p:nvPicPr>
            <p:cNvPr id="15" name="Imagem 14" descr="Pessoa com copo na mão&#10;&#10;Descrição gerada automaticamente">
              <a:extLst>
                <a:ext uri="{FF2B5EF4-FFF2-40B4-BE49-F238E27FC236}">
                  <a16:creationId xmlns:a16="http://schemas.microsoft.com/office/drawing/2014/main" id="{401DC9D5-DF63-E987-570D-4DF9B868A3C5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7678674" y="1713450"/>
              <a:ext cx="3556987" cy="2429817"/>
            </a:xfrm>
            <a:prstGeom prst="rect">
              <a:avLst/>
            </a:prstGeom>
          </p:spPr>
        </p:pic>
        <p:sp>
          <p:nvSpPr>
            <p:cNvPr id="19" name="CaixaDeTexto 18">
              <a:extLst>
                <a:ext uri="{FF2B5EF4-FFF2-40B4-BE49-F238E27FC236}">
                  <a16:creationId xmlns:a16="http://schemas.microsoft.com/office/drawing/2014/main" id="{5F11B451-9C68-12E9-3822-7095FCC055BC}"/>
                </a:ext>
              </a:extLst>
            </p:cNvPr>
            <p:cNvSpPr txBox="1"/>
            <p:nvPr/>
          </p:nvSpPr>
          <p:spPr>
            <a:xfrm>
              <a:off x="7667500" y="1841564"/>
              <a:ext cx="3556988" cy="573633"/>
            </a:xfrm>
            <a:prstGeom prst="rect">
              <a:avLst/>
            </a:prstGeom>
            <a:noFill/>
            <a:ln w="19050">
              <a:noFill/>
            </a:ln>
          </p:spPr>
          <p:txBody>
            <a:bodyPr wrap="square">
              <a:noAutofit/>
            </a:bodyPr>
            <a:lstStyle/>
            <a:p>
              <a:pPr marL="0" lvl="1" algn="ctr"/>
              <a:r>
                <a:rPr lang="pt-BR" sz="2800" b="1" dirty="0">
                  <a:ln w="0"/>
                  <a:solidFill>
                    <a:schemeClr val="bg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FINANCEIRO</a:t>
              </a:r>
              <a:endParaRPr lang="pt-BR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24" name="Agrupar 23">
            <a:extLst>
              <a:ext uri="{FF2B5EF4-FFF2-40B4-BE49-F238E27FC236}">
                <a16:creationId xmlns:a16="http://schemas.microsoft.com/office/drawing/2014/main" id="{1BA040C2-68EB-5787-BB27-6FF53A944440}"/>
              </a:ext>
            </a:extLst>
          </p:cNvPr>
          <p:cNvGrpSpPr/>
          <p:nvPr/>
        </p:nvGrpSpPr>
        <p:grpSpPr>
          <a:xfrm>
            <a:off x="7685686" y="4297218"/>
            <a:ext cx="3556988" cy="2560782"/>
            <a:chOff x="7685686" y="4297218"/>
            <a:chExt cx="3556988" cy="2560782"/>
          </a:xfrm>
        </p:grpSpPr>
        <p:pic>
          <p:nvPicPr>
            <p:cNvPr id="17" name="Imagem 16" descr="Interface gráfica do usuário&#10;&#10;Descrição gerada automaticamente">
              <a:extLst>
                <a:ext uri="{FF2B5EF4-FFF2-40B4-BE49-F238E27FC236}">
                  <a16:creationId xmlns:a16="http://schemas.microsoft.com/office/drawing/2014/main" id="{9A5AD06F-B9DB-AA53-8146-35F070083213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7685686" y="4297218"/>
              <a:ext cx="3556987" cy="2560782"/>
            </a:xfrm>
            <a:prstGeom prst="rect">
              <a:avLst/>
            </a:prstGeom>
          </p:spPr>
        </p:pic>
        <p:sp>
          <p:nvSpPr>
            <p:cNvPr id="20" name="CaixaDeTexto 19">
              <a:extLst>
                <a:ext uri="{FF2B5EF4-FFF2-40B4-BE49-F238E27FC236}">
                  <a16:creationId xmlns:a16="http://schemas.microsoft.com/office/drawing/2014/main" id="{4B36B902-3264-B079-2931-66A1BCF19DA4}"/>
                </a:ext>
              </a:extLst>
            </p:cNvPr>
            <p:cNvSpPr txBox="1"/>
            <p:nvPr/>
          </p:nvSpPr>
          <p:spPr>
            <a:xfrm>
              <a:off x="7685686" y="5727319"/>
              <a:ext cx="3556988" cy="573633"/>
            </a:xfrm>
            <a:prstGeom prst="rect">
              <a:avLst/>
            </a:prstGeom>
            <a:noFill/>
            <a:ln w="19050">
              <a:noFill/>
            </a:ln>
          </p:spPr>
          <p:txBody>
            <a:bodyPr wrap="square">
              <a:noAutofit/>
            </a:bodyPr>
            <a:lstStyle/>
            <a:p>
              <a:pPr marL="0" lvl="1" algn="ctr"/>
              <a:r>
                <a:rPr lang="pt-BR" sz="2800" b="1" dirty="0">
                  <a:ln w="0"/>
                  <a:solidFill>
                    <a:schemeClr val="bg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INVESTIMENTOS</a:t>
              </a:r>
              <a:endParaRPr lang="pt-BR" b="1" dirty="0">
                <a:solidFill>
                  <a:schemeClr val="bg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1544457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u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F2EFB18-B14D-77B1-1C74-782BBED5E2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847675"/>
          </a:xfrm>
        </p:spPr>
        <p:txBody>
          <a:bodyPr/>
          <a:lstStyle/>
          <a:p>
            <a:pPr algn="ctr"/>
            <a:r>
              <a:rPr lang="pt-BR" dirty="0"/>
              <a:t>Controle externo: administrativo</a:t>
            </a:r>
            <a:endParaRPr lang="pt-BR" dirty="0">
              <a:hlinkClick r:id="rId2" action="ppaction://hlinksldjump"/>
            </a:endParaRPr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id="{6540FD58-A6D6-2F6B-69C1-050F75F5AC24}"/>
              </a:ext>
            </a:extLst>
          </p:cNvPr>
          <p:cNvSpPr txBox="1"/>
          <p:nvPr/>
        </p:nvSpPr>
        <p:spPr>
          <a:xfrm>
            <a:off x="769743" y="2001711"/>
            <a:ext cx="10678070" cy="31085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800100" lvl="1" indent="-342900">
              <a:buFont typeface="+mj-lt"/>
              <a:buAutoNum type="alphaLcParenR"/>
            </a:pPr>
            <a:r>
              <a:rPr lang="pt-BR" sz="2800" dirty="0"/>
              <a:t>Auditoria de folha de pagamento</a:t>
            </a:r>
          </a:p>
          <a:p>
            <a:pPr marL="800100" lvl="1" indent="-342900">
              <a:buFont typeface="+mj-lt"/>
              <a:buAutoNum type="alphaLcParenR"/>
            </a:pPr>
            <a:r>
              <a:rPr lang="pt-BR" sz="2800" dirty="0"/>
              <a:t>Licitações e Contratos</a:t>
            </a:r>
          </a:p>
          <a:p>
            <a:pPr marL="800100" lvl="1" indent="-342900">
              <a:buFont typeface="+mj-lt"/>
              <a:buAutoNum type="alphaLcParenR"/>
            </a:pPr>
            <a:r>
              <a:rPr lang="pt-BR" sz="2800" dirty="0"/>
              <a:t>Despesas administrativas</a:t>
            </a:r>
          </a:p>
          <a:p>
            <a:pPr marL="800100" lvl="1" indent="-342900">
              <a:buFont typeface="+mj-lt"/>
              <a:buAutoNum type="alphaLcParenR"/>
            </a:pPr>
            <a:r>
              <a:rPr lang="pt-BR" sz="2800" dirty="0"/>
              <a:t>Limite de despesas administrativas</a:t>
            </a:r>
          </a:p>
          <a:p>
            <a:pPr marL="800100" lvl="1" indent="-342900">
              <a:buFont typeface="+mj-lt"/>
              <a:buAutoNum type="alphaLcParenR"/>
            </a:pPr>
            <a:r>
              <a:rPr lang="pt-BR" sz="2800" dirty="0"/>
              <a:t>Composição dos Conselhos</a:t>
            </a:r>
          </a:p>
          <a:p>
            <a:pPr marL="800100" lvl="1" indent="-342900">
              <a:buFont typeface="+mj-lt"/>
              <a:buAutoNum type="alphaLcParenR"/>
            </a:pPr>
            <a:r>
              <a:rPr lang="pt-BR" sz="2800" dirty="0"/>
              <a:t>Requisitos / certificação profissional</a:t>
            </a:r>
          </a:p>
          <a:p>
            <a:pPr marL="800100" lvl="1" indent="-342900">
              <a:buFont typeface="+mj-lt"/>
              <a:buAutoNum type="alphaLcParenR"/>
            </a:pPr>
            <a:r>
              <a:rPr lang="pt-BR" sz="2800" dirty="0"/>
              <a:t>Etc...</a:t>
            </a:r>
          </a:p>
        </p:txBody>
      </p:sp>
    </p:spTree>
    <p:extLst>
      <p:ext uri="{BB962C8B-B14F-4D97-AF65-F5344CB8AC3E}">
        <p14:creationId xmlns:p14="http://schemas.microsoft.com/office/powerpoint/2010/main" val="83645538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F2EFB18-B14D-77B1-1C74-782BBED5E2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847675"/>
          </a:xfrm>
        </p:spPr>
        <p:txBody>
          <a:bodyPr/>
          <a:lstStyle/>
          <a:p>
            <a:pPr algn="ctr"/>
            <a:r>
              <a:rPr lang="pt-BR" dirty="0"/>
              <a:t>Controle externo: previdenciário</a:t>
            </a:r>
            <a:endParaRPr lang="pt-BR" dirty="0">
              <a:hlinkClick r:id="rId2" action="ppaction://hlinksldjump"/>
            </a:endParaRPr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id="{6540FD58-A6D6-2F6B-69C1-050F75F5AC24}"/>
              </a:ext>
            </a:extLst>
          </p:cNvPr>
          <p:cNvSpPr txBox="1"/>
          <p:nvPr/>
        </p:nvSpPr>
        <p:spPr>
          <a:xfrm>
            <a:off x="324853" y="2001711"/>
            <a:ext cx="11586410" cy="39703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1" algn="ctr"/>
            <a:r>
              <a:rPr lang="pt-BR" sz="2800" b="1" dirty="0"/>
              <a:t>O que verificar?</a:t>
            </a:r>
          </a:p>
          <a:p>
            <a:pPr marL="514350" indent="-514350">
              <a:buFont typeface="Arial" panose="020B0604020202020204" pitchFamily="34" charset="0"/>
              <a:buChar char="•"/>
            </a:pPr>
            <a:r>
              <a:rPr lang="pt-BR" sz="2800" b="1" dirty="0"/>
              <a:t>Equilíbrio Financeiro</a:t>
            </a:r>
          </a:p>
          <a:p>
            <a:pPr marL="914400" lvl="1" indent="-457200">
              <a:buFont typeface="Courier New" panose="02070309020205020404" pitchFamily="49" charset="0"/>
              <a:buChar char="o"/>
            </a:pPr>
            <a:r>
              <a:rPr lang="pt-BR" sz="2800" dirty="0"/>
              <a:t>As receitas são superiores às despesas</a:t>
            </a:r>
          </a:p>
          <a:p>
            <a:pPr marL="914400" lvl="1" indent="-457200">
              <a:buFont typeface="Courier New" panose="02070309020205020404" pitchFamily="49" charset="0"/>
              <a:buChar char="o"/>
            </a:pPr>
            <a:r>
              <a:rPr lang="pt-BR" sz="2800" dirty="0"/>
              <a:t>O Ativo Financeiro está crescendo?</a:t>
            </a:r>
          </a:p>
          <a:p>
            <a:pPr marL="914400" lvl="1" indent="-457200">
              <a:buFont typeface="Courier New" panose="02070309020205020404" pitchFamily="49" charset="0"/>
              <a:buChar char="o"/>
            </a:pPr>
            <a:r>
              <a:rPr lang="pt-BR" sz="2800" dirty="0"/>
              <a:t>Se o CS é por aporte, os recursos estão sendo investidos por 5 anos?</a:t>
            </a:r>
          </a:p>
          <a:p>
            <a:pPr marL="914400" lvl="1" indent="-457200">
              <a:buFont typeface="Courier New" panose="02070309020205020404" pitchFamily="49" charset="0"/>
              <a:buChar char="o"/>
            </a:pPr>
            <a:r>
              <a:rPr lang="pt-BR" sz="2800" dirty="0"/>
              <a:t>Se há deficit financeiro:</a:t>
            </a:r>
          </a:p>
          <a:p>
            <a:pPr marL="1371600" lvl="2" indent="-457200">
              <a:buFont typeface="Courier New" panose="02070309020205020404" pitchFamily="49" charset="0"/>
              <a:buChar char="o"/>
            </a:pPr>
            <a:r>
              <a:rPr lang="pt-BR" sz="2800" dirty="0"/>
              <a:t>O conselho está se manifestando?</a:t>
            </a:r>
          </a:p>
          <a:p>
            <a:pPr marL="1371600" lvl="2" indent="-457200">
              <a:buFont typeface="Courier New" panose="02070309020205020404" pitchFamily="49" charset="0"/>
              <a:buChar char="o"/>
            </a:pPr>
            <a:r>
              <a:rPr lang="pt-BR" sz="2800" dirty="0"/>
              <a:t>O gestor está notificando o Ente Federativo?</a:t>
            </a:r>
          </a:p>
          <a:p>
            <a:pPr marL="1371600" lvl="2" indent="-457200">
              <a:buFont typeface="Courier New" panose="02070309020205020404" pitchFamily="49" charset="0"/>
              <a:buChar char="o"/>
            </a:pPr>
            <a:r>
              <a:rPr lang="pt-BR" sz="2800" dirty="0"/>
              <a:t>O Ente Federativo está cobrindo a insuficiência financeira?</a:t>
            </a:r>
          </a:p>
        </p:txBody>
      </p:sp>
    </p:spTree>
    <p:extLst>
      <p:ext uri="{BB962C8B-B14F-4D97-AF65-F5344CB8AC3E}">
        <p14:creationId xmlns:p14="http://schemas.microsoft.com/office/powerpoint/2010/main" val="294660956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C400D14-373A-5D65-E730-FC57E97EB04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0795F08-C75C-68F4-ECF4-E611F77E97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847675"/>
          </a:xfrm>
        </p:spPr>
        <p:txBody>
          <a:bodyPr/>
          <a:lstStyle/>
          <a:p>
            <a:pPr algn="ctr"/>
            <a:r>
              <a:rPr lang="pt-BR" dirty="0"/>
              <a:t>Controle externo: previdenciário</a:t>
            </a:r>
            <a:endParaRPr lang="pt-BR" dirty="0">
              <a:hlinkClick r:id="rId2" action="ppaction://hlinksldjump"/>
            </a:endParaRPr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id="{984F1260-D46F-8FD5-6184-CB3D4B513683}"/>
              </a:ext>
            </a:extLst>
          </p:cNvPr>
          <p:cNvSpPr txBox="1"/>
          <p:nvPr/>
        </p:nvSpPr>
        <p:spPr>
          <a:xfrm>
            <a:off x="324853" y="2001711"/>
            <a:ext cx="11586410" cy="39703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1" algn="ctr"/>
            <a:r>
              <a:rPr lang="pt-BR" sz="2800" b="1" dirty="0"/>
              <a:t>O que verificar?</a:t>
            </a:r>
          </a:p>
          <a:p>
            <a:pPr marL="514350" indent="-514350">
              <a:buFont typeface="Arial" panose="020B0604020202020204" pitchFamily="34" charset="0"/>
              <a:buChar char="•"/>
            </a:pPr>
            <a:r>
              <a:rPr lang="pt-BR" sz="2800" b="1" dirty="0"/>
              <a:t>Equilíbrio Atuarial</a:t>
            </a:r>
          </a:p>
          <a:p>
            <a:pPr marL="914400" lvl="1" indent="-457200">
              <a:buFont typeface="Courier New" panose="02070309020205020404" pitchFamily="49" charset="0"/>
              <a:buChar char="o"/>
            </a:pPr>
            <a:r>
              <a:rPr lang="pt-BR" sz="2800" dirty="0"/>
              <a:t>O Plano de Amortização vigente é suficiente para amortizar o deficit atuarial?</a:t>
            </a:r>
          </a:p>
          <a:p>
            <a:pPr marL="914400" lvl="1" indent="-457200">
              <a:buFont typeface="Courier New" panose="02070309020205020404" pitchFamily="49" charset="0"/>
              <a:buChar char="o"/>
            </a:pPr>
            <a:r>
              <a:rPr lang="pt-BR" sz="2800" dirty="0"/>
              <a:t>Se sim, paga os juros a cada exercício?</a:t>
            </a:r>
          </a:p>
          <a:p>
            <a:pPr marL="914400" lvl="1" indent="-457200">
              <a:buFont typeface="Courier New" panose="02070309020205020404" pitchFamily="49" charset="0"/>
              <a:buChar char="o"/>
            </a:pPr>
            <a:r>
              <a:rPr lang="pt-BR" sz="2800" dirty="0"/>
              <a:t>Se não, foi proposto novo plano de amortização?</a:t>
            </a:r>
          </a:p>
          <a:p>
            <a:pPr marL="1371600" lvl="2" indent="-457200">
              <a:buFont typeface="Courier New" panose="02070309020205020404" pitchFamily="49" charset="0"/>
              <a:buChar char="o"/>
            </a:pPr>
            <a:r>
              <a:rPr lang="pt-BR" sz="2800" dirty="0"/>
              <a:t>Considerou “Limite do Deficit Atuarial -LDA”?</a:t>
            </a:r>
          </a:p>
          <a:p>
            <a:pPr marL="1371600" lvl="2" indent="-457200">
              <a:buFont typeface="Courier New" panose="02070309020205020404" pitchFamily="49" charset="0"/>
              <a:buChar char="o"/>
            </a:pPr>
            <a:r>
              <a:rPr lang="pt-BR" sz="2800" dirty="0"/>
              <a:t>O PA proposto cobre os juros a cada exercício?</a:t>
            </a:r>
          </a:p>
          <a:p>
            <a:pPr marL="914400" lvl="1" indent="-457200">
              <a:buFont typeface="Courier New" panose="02070309020205020404" pitchFamily="49" charset="0"/>
              <a:buChar char="o"/>
            </a:pPr>
            <a:r>
              <a:rPr lang="pt-BR" sz="2800" dirty="0"/>
              <a:t>Como está a evolução do deficit atuarial?</a:t>
            </a:r>
          </a:p>
        </p:txBody>
      </p:sp>
    </p:spTree>
    <p:extLst>
      <p:ext uri="{BB962C8B-B14F-4D97-AF65-F5344CB8AC3E}">
        <p14:creationId xmlns:p14="http://schemas.microsoft.com/office/powerpoint/2010/main" val="142210448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2C67E51-EC7D-AAB1-D9E0-714CE152CFF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D5EA573-056F-DB2D-17D5-EAB805D086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847675"/>
          </a:xfrm>
        </p:spPr>
        <p:txBody>
          <a:bodyPr/>
          <a:lstStyle/>
          <a:p>
            <a:pPr algn="ctr"/>
            <a:r>
              <a:rPr lang="pt-BR" dirty="0"/>
              <a:t>Controle externo: previdenciário</a:t>
            </a:r>
            <a:endParaRPr lang="pt-BR" dirty="0">
              <a:hlinkClick r:id="rId2" action="ppaction://hlinksldjump"/>
            </a:endParaRPr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id="{A4C01881-F56D-BF91-084B-D0B4CE198692}"/>
              </a:ext>
            </a:extLst>
          </p:cNvPr>
          <p:cNvSpPr txBox="1"/>
          <p:nvPr/>
        </p:nvSpPr>
        <p:spPr>
          <a:xfrm>
            <a:off x="324853" y="2001711"/>
            <a:ext cx="11586410" cy="39703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1" algn="ctr"/>
            <a:r>
              <a:rPr lang="pt-BR" sz="2800" b="1" dirty="0"/>
              <a:t>O que verificar?</a:t>
            </a:r>
          </a:p>
          <a:p>
            <a:pPr marL="514350" indent="-514350">
              <a:buFont typeface="Arial" panose="020B0604020202020204" pitchFamily="34" charset="0"/>
              <a:buChar char="•"/>
            </a:pPr>
            <a:r>
              <a:rPr lang="pt-BR" sz="2800" b="1" dirty="0"/>
              <a:t>Transparência</a:t>
            </a:r>
          </a:p>
          <a:p>
            <a:pPr marL="914400" lvl="1" indent="-457200">
              <a:buFont typeface="Courier New" panose="02070309020205020404" pitchFamily="49" charset="0"/>
              <a:buChar char="o"/>
            </a:pPr>
            <a:r>
              <a:rPr lang="pt-BR" sz="2800" dirty="0"/>
              <a:t>Todos os demonstrativos foram enviados?</a:t>
            </a:r>
          </a:p>
          <a:p>
            <a:pPr marL="914400" lvl="1" indent="-457200">
              <a:buFont typeface="Courier New" panose="02070309020205020404" pitchFamily="49" charset="0"/>
              <a:buChar char="o"/>
            </a:pPr>
            <a:r>
              <a:rPr lang="pt-BR" sz="2800" dirty="0"/>
              <a:t>Tempestivamente?</a:t>
            </a:r>
          </a:p>
          <a:p>
            <a:pPr marL="457200" indent="-457200">
              <a:buFont typeface="Courier New" panose="02070309020205020404" pitchFamily="49" charset="0"/>
              <a:buChar char="o"/>
            </a:pPr>
            <a:r>
              <a:rPr lang="pt-BR" sz="2800" b="1" dirty="0"/>
              <a:t>CRP</a:t>
            </a:r>
          </a:p>
          <a:p>
            <a:pPr marL="914400" lvl="1" indent="-457200">
              <a:buFont typeface="Courier New" panose="02070309020205020404" pitchFamily="49" charset="0"/>
              <a:buChar char="o"/>
            </a:pPr>
            <a:r>
              <a:rPr lang="pt-BR" sz="2800" dirty="0"/>
              <a:t>O RPPS possui CRP?</a:t>
            </a:r>
          </a:p>
          <a:p>
            <a:pPr marL="1371600" lvl="2" indent="-457200">
              <a:buFont typeface="Courier New" panose="02070309020205020404" pitchFamily="49" charset="0"/>
              <a:buChar char="o"/>
            </a:pPr>
            <a:r>
              <a:rPr lang="pt-BR" sz="2800" dirty="0"/>
              <a:t>Administrativo ou Judicial?</a:t>
            </a:r>
          </a:p>
          <a:p>
            <a:pPr marL="1371600" lvl="2" indent="-457200">
              <a:buFont typeface="Courier New" panose="02070309020205020404" pitchFamily="49" charset="0"/>
              <a:buChar char="o"/>
            </a:pPr>
            <a:r>
              <a:rPr lang="pt-BR" sz="2800" dirty="0"/>
              <a:t>Como está o extrato previdenciário?</a:t>
            </a:r>
          </a:p>
          <a:p>
            <a:pPr marL="1371600" lvl="2" indent="-457200">
              <a:buFont typeface="Courier New" panose="02070309020205020404" pitchFamily="49" charset="0"/>
              <a:buChar char="o"/>
            </a:pPr>
            <a:r>
              <a:rPr lang="pt-BR" sz="2800" dirty="0"/>
              <a:t>Como está seu histórico de renovação?</a:t>
            </a:r>
            <a:r>
              <a:rPr lang="pt-BR" sz="2800" b="1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67050789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1F55691-2967-DAC4-DB95-5F4449F6B6C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85C594E-BF46-F15C-F185-5C7CCD8E9C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847675"/>
          </a:xfrm>
        </p:spPr>
        <p:txBody>
          <a:bodyPr/>
          <a:lstStyle/>
          <a:p>
            <a:pPr algn="ctr"/>
            <a:r>
              <a:rPr lang="pt-BR" dirty="0"/>
              <a:t>Controle externo: previdenciário</a:t>
            </a:r>
            <a:endParaRPr lang="pt-BR" dirty="0">
              <a:hlinkClick r:id="rId2" action="ppaction://hlinksldjump"/>
            </a:endParaRPr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id="{766F3E8A-2FF7-50C8-730E-3EF9C59DE265}"/>
              </a:ext>
            </a:extLst>
          </p:cNvPr>
          <p:cNvSpPr txBox="1"/>
          <p:nvPr/>
        </p:nvSpPr>
        <p:spPr>
          <a:xfrm>
            <a:off x="324853" y="2001711"/>
            <a:ext cx="11586410" cy="48320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1" algn="ctr"/>
            <a:r>
              <a:rPr lang="pt-BR" sz="2800" b="1" dirty="0"/>
              <a:t>O que verificar?</a:t>
            </a:r>
          </a:p>
          <a:p>
            <a:pPr marL="457200" indent="-457200">
              <a:buFont typeface="Courier New" panose="02070309020205020404" pitchFamily="49" charset="0"/>
              <a:buChar char="o"/>
            </a:pPr>
            <a:r>
              <a:rPr lang="pt-BR" sz="2800" b="1" dirty="0"/>
              <a:t>Atuarial</a:t>
            </a:r>
          </a:p>
          <a:p>
            <a:pPr marL="914400" lvl="1" indent="-457200">
              <a:buFont typeface="Courier New" panose="02070309020205020404" pitchFamily="49" charset="0"/>
              <a:buChar char="o"/>
            </a:pPr>
            <a:r>
              <a:rPr lang="pt-BR" sz="2800" dirty="0"/>
              <a:t>Estão cumprindo as exigências do art. 26 da portaria MTP nº 1.467?</a:t>
            </a:r>
          </a:p>
          <a:p>
            <a:pPr marL="1371600" lvl="2" indent="-457200">
              <a:buFont typeface="Courier New" panose="02070309020205020404" pitchFamily="49" charset="0"/>
              <a:buChar char="o"/>
            </a:pPr>
            <a:r>
              <a:rPr lang="pt-BR" sz="2800" dirty="0"/>
              <a:t>Regimes financeiros e métodos de financiamento estão em conformidade com a NTA?</a:t>
            </a:r>
          </a:p>
          <a:p>
            <a:pPr marL="1371600" lvl="2" indent="-457200">
              <a:buFont typeface="Courier New" panose="02070309020205020404" pitchFamily="49" charset="0"/>
              <a:buChar char="o"/>
            </a:pPr>
            <a:r>
              <a:rPr lang="pt-BR" sz="2800" dirty="0"/>
              <a:t>Relatório de Avaliação Atuarial demonstrou os Ganhos e Perdas Atuariais?</a:t>
            </a:r>
          </a:p>
          <a:p>
            <a:pPr marL="914400" lvl="1" indent="-457200">
              <a:buFont typeface="Courier New" panose="02070309020205020404" pitchFamily="49" charset="0"/>
              <a:buChar char="o"/>
            </a:pPr>
            <a:r>
              <a:rPr lang="pt-BR" sz="2800" dirty="0"/>
              <a:t>Fluxo Atuarial é razoável?</a:t>
            </a:r>
          </a:p>
          <a:p>
            <a:pPr marL="1828800" lvl="3" indent="-457200">
              <a:buFont typeface="Courier New" panose="02070309020205020404" pitchFamily="49" charset="0"/>
              <a:buChar char="o"/>
            </a:pPr>
            <a:r>
              <a:rPr lang="pt-BR" sz="2800" dirty="0"/>
              <a:t>Duração do Passivo</a:t>
            </a:r>
          </a:p>
          <a:p>
            <a:pPr marL="1828800" lvl="3" indent="-457200">
              <a:buFont typeface="Courier New" panose="02070309020205020404" pitchFamily="49" charset="0"/>
              <a:buChar char="o"/>
            </a:pPr>
            <a:r>
              <a:rPr lang="pt-BR" sz="2800" dirty="0"/>
              <a:t>Taxa de juros parâmetro</a:t>
            </a:r>
          </a:p>
          <a:p>
            <a:pPr marL="914400" lvl="1" indent="-457200">
              <a:buFont typeface="Courier New" panose="02070309020205020404" pitchFamily="49" charset="0"/>
              <a:buChar char="o"/>
            </a:pPr>
            <a:r>
              <a:rPr lang="pt-BR" sz="2800" dirty="0"/>
              <a:t>Premissas de acordo com Relatório de Análise de Hipóteses?</a:t>
            </a:r>
          </a:p>
        </p:txBody>
      </p:sp>
    </p:spTree>
    <p:extLst>
      <p:ext uri="{BB962C8B-B14F-4D97-AF65-F5344CB8AC3E}">
        <p14:creationId xmlns:p14="http://schemas.microsoft.com/office/powerpoint/2010/main" val="340201685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DividendVTI">
  <a:themeElements>
    <a:clrScheme name="Aspect">
      <a:dk1>
        <a:sysClr val="windowText" lastClr="000000"/>
      </a:dk1>
      <a:lt1>
        <a:sysClr val="window" lastClr="FFFFFF"/>
      </a:lt1>
      <a:dk2>
        <a:srgbClr val="585753"/>
      </a:dk2>
      <a:lt2>
        <a:srgbClr val="EBDDC3"/>
      </a:lt2>
      <a:accent1>
        <a:srgbClr val="71B9E4"/>
      </a:accent1>
      <a:accent2>
        <a:srgbClr val="E25D3C"/>
      </a:accent2>
      <a:accent3>
        <a:srgbClr val="BDB59D"/>
      </a:accent3>
      <a:accent4>
        <a:srgbClr val="A5AB81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Dividend">
      <a:majorFont>
        <a:latin typeface="Franklin Gothic Demi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Franklin Gothic Book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Dividend">
      <a:fillStyleLst>
        <a:solidFill>
          <a:schemeClr val="phClr"/>
        </a:solidFill>
        <a:gradFill rotWithShape="1">
          <a:gsLst>
            <a:gs pos="0">
              <a:schemeClr val="phClr">
                <a:tint val="68000"/>
                <a:alpha val="90000"/>
                <a:lumMod val="100000"/>
              </a:schemeClr>
            </a:gs>
            <a:gs pos="100000">
              <a:schemeClr val="phClr">
                <a:tint val="90000"/>
                <a:lumMod val="9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8000"/>
                <a:lumMod val="110000"/>
              </a:schemeClr>
            </a:gs>
            <a:gs pos="84000">
              <a:schemeClr val="phClr">
                <a:shade val="90000"/>
                <a:lumMod val="88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>
              <a:lumMod val="90000"/>
            </a:schemeClr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55000"/>
              </a:srgbClr>
            </a:outerShdw>
          </a:effectLst>
        </a:effectStyle>
        <a:effectStyle>
          <a:effectLst>
            <a:outerShdw blurRad="88900" dist="38100" dir="504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381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88000">
              <a:schemeClr val="phClr">
                <a:shade val="94000"/>
                <a:satMod val="110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8000"/>
                <a:satMod val="110000"/>
                <a:lumMod val="8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_44285706_TF56535239.potx" id="{F799D3AA-D819-4381-9ED4-B282797498CB}" vid="{A3F50C6A-D67C-418F-BECB-A528C1283122}"/>
    </a:ext>
  </a:extLst>
</a:theme>
</file>

<file path=ppt/theme/theme2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Green">
    <a:dk1>
      <a:sysClr val="windowText" lastClr="000000"/>
    </a:dk1>
    <a:lt1>
      <a:sysClr val="window" lastClr="FFFFFF"/>
    </a:lt1>
    <a:dk2>
      <a:srgbClr val="455F51"/>
    </a:dk2>
    <a:lt2>
      <a:srgbClr val="E3DED1"/>
    </a:lt2>
    <a:accent1>
      <a:srgbClr val="549E39"/>
    </a:accent1>
    <a:accent2>
      <a:srgbClr val="8AB833"/>
    </a:accent2>
    <a:accent3>
      <a:srgbClr val="C0CF3A"/>
    </a:accent3>
    <a:accent4>
      <a:srgbClr val="029676"/>
    </a:accent4>
    <a:accent5>
      <a:srgbClr val="4AB5C4"/>
    </a:accent5>
    <a:accent6>
      <a:srgbClr val="0989B1"/>
    </a:accent6>
    <a:hlink>
      <a:srgbClr val="6B9F25"/>
    </a:hlink>
    <a:folHlink>
      <a:srgbClr val="BA6906"/>
    </a:folHlink>
  </a:clr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12" ma:contentTypeDescription="Create a new document." ma:contentTypeScope="" ma:versionID="a410dd7f93c95333ffa1b60ed6adedd1">
  <xsd:schema xmlns:xsd="http://www.w3.org/2001/XMLSchema" xmlns:xs="http://www.w3.org/2001/XMLSchema" xmlns:p="http://schemas.microsoft.com/office/2006/metadata/properties" xmlns:ns2="71af3243-3dd4-4a8d-8c0d-dd76da1f02a5" xmlns:ns3="16c05727-aa75-4e4a-9b5f-8a80a1165891" targetNamespace="http://schemas.microsoft.com/office/2006/metadata/properties" ma:root="true" ma:fieldsID="a936d9baba76aa3866493feff160faab" ns2:_="" ns3:_="">
    <xsd:import namespace="71af3243-3dd4-4a8d-8c0d-dd76da1f02a5"/>
    <xsd:import namespace="16c05727-aa75-4e4a-9b5f-8a80a116589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Statu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Status" ma:index="19" nillable="true" ma:displayName="Status" ma:default="Not started" ma:format="Dropdown" ma:internalName="Status">
      <xsd:simpleType>
        <xsd:restriction base="dms:Choice">
          <xsd:enumeration value="Not started"/>
          <xsd:enumeration value="In Progress"/>
          <xsd:enumeration value="Completed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tatus xmlns="71af3243-3dd4-4a8d-8c0d-dd76da1f02a5">Not started</Status>
    <MediaServiceKeyPoints xmlns="71af3243-3dd4-4a8d-8c0d-dd76da1f02a5" xsi:nil="true"/>
  </documentManagement>
</p:properties>
</file>

<file path=customXml/itemProps1.xml><?xml version="1.0" encoding="utf-8"?>
<ds:datastoreItem xmlns:ds="http://schemas.openxmlformats.org/officeDocument/2006/customXml" ds:itemID="{B116C154-5A0F-4CDC-8C15-D2E21584649C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956C3F92-CC28-42D8-BF09-077075551065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1af3243-3dd4-4a8d-8c0d-dd76da1f02a5"/>
    <ds:schemaRef ds:uri="16c05727-aa75-4e4a-9b5f-8a80a116589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3A6D3478-2986-4664-940C-67E0CAA21E04}">
  <ds:schemaRefs>
    <ds:schemaRef ds:uri="http://schemas.microsoft.com/office/2006/metadata/properties"/>
    <ds:schemaRef ds:uri="http://schemas.microsoft.com/office/infopath/2007/PartnerControls"/>
    <ds:schemaRef ds:uri="71af3243-3dd4-4a8d-8c0d-dd76da1f02a5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{9D046A96-22E6-4FAE-91CB-C42C56842C50}tf56535239_win32</Template>
  <TotalTime>1229</TotalTime>
  <Words>538</Words>
  <Application>Microsoft Office PowerPoint</Application>
  <PresentationFormat>Widescreen</PresentationFormat>
  <Paragraphs>126</Paragraphs>
  <Slides>17</Slides>
  <Notes>1</Notes>
  <HiddenSlides>1</HiddenSlides>
  <MMClips>0</MMClips>
  <ScaleCrop>false</ScaleCrop>
  <HeadingPairs>
    <vt:vector size="6" baseType="variant">
      <vt:variant>
        <vt:lpstr>Fontes usadas</vt:lpstr>
      </vt:variant>
      <vt:variant>
        <vt:i4>6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17</vt:i4>
      </vt:variant>
    </vt:vector>
  </HeadingPairs>
  <TitlesOfParts>
    <vt:vector size="24" baseType="lpstr">
      <vt:lpstr>Arial</vt:lpstr>
      <vt:lpstr>Calibri</vt:lpstr>
      <vt:lpstr>Courier New</vt:lpstr>
      <vt:lpstr>Franklin Gothic Book</vt:lpstr>
      <vt:lpstr>Franklin Gothic Demi</vt:lpstr>
      <vt:lpstr>Wingdings 2</vt:lpstr>
      <vt:lpstr>DividendVTI</vt:lpstr>
      <vt:lpstr>Controle externo de REGIMES PRÓPRIOS DE PREVIDÊNCIA SOCIAL</vt:lpstr>
      <vt:lpstr>Programa</vt:lpstr>
      <vt:lpstr>Programa</vt:lpstr>
      <vt:lpstr>Controle externo</vt:lpstr>
      <vt:lpstr>Controle externo: administrativo</vt:lpstr>
      <vt:lpstr>Controle externo: previdenciário</vt:lpstr>
      <vt:lpstr>Controle externo: previdenciário</vt:lpstr>
      <vt:lpstr>Controle externo: previdenciário</vt:lpstr>
      <vt:lpstr>Controle externo: previdenciário</vt:lpstr>
      <vt:lpstr>Controle externo: previdenciário</vt:lpstr>
      <vt:lpstr>Controle externo: financeiro</vt:lpstr>
      <vt:lpstr>Controle externo: Investimentos</vt:lpstr>
      <vt:lpstr>Programa</vt:lpstr>
      <vt:lpstr>Dados previdenciários</vt:lpstr>
      <vt:lpstr>Dados previdenciários</vt:lpstr>
      <vt:lpstr>Dados previdenciários</vt:lpstr>
      <vt:lpstr>Dados previdenciários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Gustavo Carrozzino</dc:creator>
  <cp:lastModifiedBy>Gustavo Carrozzino</cp:lastModifiedBy>
  <cp:revision>16</cp:revision>
  <dcterms:created xsi:type="dcterms:W3CDTF">2024-10-21T22:14:06Z</dcterms:created>
  <dcterms:modified xsi:type="dcterms:W3CDTF">2024-11-06T14:25:42Z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