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17" r:id="rId2"/>
    <p:sldId id="522" r:id="rId3"/>
    <p:sldId id="520" r:id="rId4"/>
    <p:sldId id="539" r:id="rId5"/>
    <p:sldId id="432" r:id="rId6"/>
    <p:sldId id="450" r:id="rId7"/>
    <p:sldId id="505" r:id="rId8"/>
    <p:sldId id="537" r:id="rId9"/>
    <p:sldId id="464" r:id="rId10"/>
    <p:sldId id="524" r:id="rId11"/>
    <p:sldId id="523" r:id="rId12"/>
    <p:sldId id="540" r:id="rId13"/>
    <p:sldId id="517" r:id="rId14"/>
    <p:sldId id="541" r:id="rId15"/>
    <p:sldId id="301" r:id="rId16"/>
  </p:sldIdLst>
  <p:sldSz cx="9144000" cy="6858000" type="screen4x3"/>
  <p:notesSz cx="6797675" cy="99266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ヒラギノ角ゴ Pro W3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uliane Erthal de Carvalho" initials="JE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53157"/>
    <a:srgbClr val="DCDCDC"/>
    <a:srgbClr val="282F5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30" autoAdjust="0"/>
    <p:restoredTop sz="95728" autoAdjust="0"/>
  </p:normalViewPr>
  <p:slideViewPr>
    <p:cSldViewPr snapToObjects="1">
      <p:cViewPr varScale="1">
        <p:scale>
          <a:sx n="104" d="100"/>
          <a:sy n="104" d="100"/>
        </p:scale>
        <p:origin x="1632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5" Type="http://schemas.openxmlformats.org/officeDocument/2006/relationships/customXml" Target="../customXml/item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9B363BF5-8C2B-47BE-AFD2-02068CAF5A36}" type="datetime1">
              <a:rPr lang="pt-BR"/>
              <a:pPr>
                <a:defRPr/>
              </a:pPr>
              <a:t>04/08/2022</a:t>
            </a:fld>
            <a:endParaRPr lang="pt-BR" dirty="0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pPr>
              <a:defRPr/>
            </a:pPr>
            <a:fld id="{29A719A2-D560-43B4-8C43-F0206F354715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880850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07518555-796C-4A42-86A7-F22A6D435BB4}" type="datetimeFigureOut">
              <a:rPr lang="pt-BR"/>
              <a:pPr>
                <a:defRPr/>
              </a:pPr>
              <a:t>04/08/2022</a:t>
            </a:fld>
            <a:endParaRPr lang="pt-BR" dirty="0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dirty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noProof="0"/>
              <a:t>Clique para editar os estilos do texto mestre</a:t>
            </a:r>
          </a:p>
          <a:p>
            <a:pPr lvl="1"/>
            <a:r>
              <a:rPr lang="pt-BR" noProof="0"/>
              <a:t>Segundo nível</a:t>
            </a:r>
          </a:p>
          <a:p>
            <a:pPr lvl="2"/>
            <a:r>
              <a:rPr lang="pt-BR" noProof="0"/>
              <a:t>Terceiro nível</a:t>
            </a:r>
          </a:p>
          <a:p>
            <a:pPr lvl="3"/>
            <a:r>
              <a:rPr lang="pt-BR" noProof="0"/>
              <a:t>Quarto nível</a:t>
            </a:r>
          </a:p>
          <a:p>
            <a:pPr lvl="4"/>
            <a:r>
              <a:rPr lang="pt-BR" noProof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3BF70E4-407E-4AD2-9F1F-96F6279C6432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80935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dirty="0"/>
          </a:p>
        </p:txBody>
      </p:sp>
      <p:sp>
        <p:nvSpPr>
          <p:cNvPr id="1741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F3F4068-55E5-4E7E-A311-11B2077EEA14}" type="slidenum">
              <a:rPr lang="pt-BR" smtClean="0"/>
              <a:pPr/>
              <a:t>1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477325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3BF70E4-407E-4AD2-9F1F-96F6279C6432}" type="slidenum">
              <a:rPr lang="pt-BR" smtClean="0"/>
              <a:pPr>
                <a:defRPr/>
              </a:pPr>
              <a:t>6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9439167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3BF70E4-407E-4AD2-9F1F-96F6279C6432}" type="slidenum">
              <a:rPr lang="pt-BR" smtClean="0"/>
              <a:pPr>
                <a:defRPr/>
              </a:pPr>
              <a:t>7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9086367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3BF70E4-407E-4AD2-9F1F-96F6279C6432}" type="slidenum">
              <a:rPr lang="pt-BR" smtClean="0"/>
              <a:pPr>
                <a:defRPr/>
              </a:pPr>
              <a:t>8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601644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t-BR" dirty="0"/>
          </a:p>
        </p:txBody>
      </p:sp>
      <p:sp>
        <p:nvSpPr>
          <p:cNvPr id="3072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C95360A-BF32-4049-885D-D2C4B127C3EF}" type="slidenum">
              <a:rPr lang="pt-BR" smtClean="0"/>
              <a:pPr/>
              <a:t>15</a:t>
            </a:fld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875623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00A527-C482-40C8-B772-7A9E393BD3FD}" type="datetime1">
              <a:rPr lang="en-US"/>
              <a:pPr>
                <a:defRPr/>
              </a:pPr>
              <a:t>8/4/22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1AC0CB-9D3D-4381-A4F2-05BCBE80729F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EC3D02-AF7F-46A8-A56E-647AE4BB55BF}" type="datetime1">
              <a:rPr lang="en-US"/>
              <a:pPr>
                <a:defRPr/>
              </a:pPr>
              <a:t>8/4/22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B5D2EC-30C5-4FD9-B2E7-1D9EAACC3D2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62ABC9-F569-4E4C-B8B9-9045CDD39E5B}" type="datetime1">
              <a:rPr lang="en-US"/>
              <a:pPr>
                <a:defRPr/>
              </a:pPr>
              <a:t>8/4/22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345A1E-41C6-4019-BA4C-08F975D0937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43BFF-9659-4A42-8653-529275F4E154}" type="datetime1">
              <a:rPr lang="en-US"/>
              <a:pPr>
                <a:defRPr/>
              </a:pPr>
              <a:t>8/4/22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E9DE4-DB4A-40A2-B547-60AB367ACC69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8C9FB-A4A7-4F42-8078-09ABDE9F3729}" type="datetime1">
              <a:rPr lang="en-US"/>
              <a:pPr>
                <a:defRPr/>
              </a:pPr>
              <a:t>8/4/22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5D001-A561-45E4-8B33-5575D6F98F10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EEFB61-84E2-4A0A-97DA-90D87043EA07}" type="datetime1">
              <a:rPr lang="en-US"/>
              <a:pPr>
                <a:defRPr/>
              </a:pPr>
              <a:t>8/4/22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A64381-A244-4AF1-8F9E-8987D0AED713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6C38EE-5392-4ADB-B697-338301AF3CE2}" type="datetime1">
              <a:rPr lang="en-US"/>
              <a:pPr>
                <a:defRPr/>
              </a:pPr>
              <a:t>8/4/22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36A67-1B94-4AA6-8E47-7287EB95FB60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5A92BD-9337-46C9-A4DA-B4626179CA77}" type="datetime1">
              <a:rPr lang="en-US"/>
              <a:pPr>
                <a:defRPr/>
              </a:pPr>
              <a:t>8/4/22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9C159-F897-4036-9545-DBAF6F5B99E0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ED54A1-53EE-4A50-BF02-318FD09A0DAD}" type="datetime1">
              <a:rPr lang="en-US"/>
              <a:pPr>
                <a:defRPr/>
              </a:pPr>
              <a:t>8/4/22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1723CF-D143-4D6C-B81C-EAC13B45A59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311552-48F5-463E-83A0-048D5E6E8F4B}" type="datetime1">
              <a:rPr lang="en-US"/>
              <a:pPr>
                <a:defRPr/>
              </a:pPr>
              <a:t>8/4/22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AD79D-26B4-4571-A866-AB4A07557DF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0BD42-AC58-4A06-AACD-DBF031A0D591}" type="datetime1">
              <a:rPr lang="en-US"/>
              <a:pPr>
                <a:defRPr/>
              </a:pPr>
              <a:t>8/4/22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01C7B-94EE-4602-934E-DE6B51A06DA5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AF21B03B-CEE4-433C-A8AC-ABD13D9A88E4}" type="datetime1">
              <a:rPr lang="en-US"/>
              <a:pPr>
                <a:defRPr/>
              </a:pPr>
              <a:t>8/4/22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34" charset="0"/>
                <a:cs typeface="+mn-cs"/>
              </a:defRPr>
            </a:lvl1pPr>
          </a:lstStyle>
          <a:p>
            <a:pPr>
              <a:defRPr/>
            </a:pPr>
            <a:endParaRPr lang="pt-B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3720979F-6FBA-4BF7-9D1B-9412D1CAD856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contato@justenfilho.com.br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87904" y="476672"/>
            <a:ext cx="7948591" cy="1224135"/>
          </a:xfrm>
        </p:spPr>
        <p:txBody>
          <a:bodyPr>
            <a:normAutofit fontScale="90000"/>
          </a:bodyPr>
          <a:lstStyle/>
          <a:p>
            <a:pPr>
              <a:spcBef>
                <a:spcPts val="600"/>
              </a:spcBef>
              <a:spcAft>
                <a:spcPts val="1200"/>
              </a:spcAft>
            </a:pPr>
            <a:br>
              <a:rPr kumimoji="1" lang="pt-BR" sz="4000" b="1" kern="0" dirty="0">
                <a:solidFill>
                  <a:srgbClr val="01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4000" b="1" kern="0" dirty="0">
                <a:solidFill>
                  <a:srgbClr val="01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40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48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18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1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1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1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1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1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1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1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1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18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18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18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2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2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2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2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2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2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2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2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2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2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7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7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7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7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1" lang="pt-BR" sz="27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OAB/SC      TCE/SC</a:t>
            </a:r>
            <a:br>
              <a:rPr kumimoji="1" lang="pt-BR" sz="27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7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1" lang="pt-BR" sz="27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Seminário Desenvolvimento e Infraestrutura:</a:t>
            </a:r>
            <a:br>
              <a:rPr kumimoji="1" lang="pt-BR" sz="27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1" lang="pt-BR" sz="2700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possibilidades, desafio e perspectivas</a:t>
            </a:r>
            <a:br>
              <a:rPr kumimoji="1" lang="pt-BR" sz="27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7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2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2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1" lang="pt-BR" sz="31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Desestatizações: entre segurança jurídica e supremacia do interesse público</a:t>
            </a:r>
            <a:br>
              <a:rPr kumimoji="1" lang="pt-BR" sz="33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1" lang="pt-BR" sz="29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br>
              <a:rPr kumimoji="1" lang="pt-BR" sz="29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900" b="1" kern="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3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1" lang="pt-BR" sz="22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Marçal Justen Filho</a:t>
            </a:r>
            <a:br>
              <a:rPr kumimoji="1" lang="pt-BR" sz="22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1" lang="pt-BR" sz="22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4.8.2022 </a:t>
            </a:r>
            <a:br>
              <a:rPr kumimoji="1" lang="pt-BR" sz="22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2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2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2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2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2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2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1" lang="pt-BR" sz="22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br>
              <a:rPr kumimoji="1" lang="pt-BR" sz="22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2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2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2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2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2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2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2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2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1" lang="pt-BR" sz="22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</a:t>
            </a:r>
            <a:br>
              <a:rPr kumimoji="1" lang="pt-BR" sz="22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2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4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0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1" lang="pt-BR" sz="20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br>
              <a:rPr kumimoji="1" lang="pt-BR" sz="20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br>
              <a:rPr kumimoji="1" lang="pt-BR" sz="20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endParaRPr lang="pt-BR" sz="20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90600" cy="18288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dirty="0">
              <a:solidFill>
                <a:srgbClr val="FFFFFF"/>
              </a:solidFill>
              <a:ea typeface="ヒラギノ角ゴ Pro W3" charset="-12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2971800"/>
            <a:ext cx="990600" cy="3886200"/>
          </a:xfrm>
          <a:prstGeom prst="rect">
            <a:avLst/>
          </a:prstGeom>
          <a:solidFill>
            <a:srgbClr val="25315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pt-BR" dirty="0">
              <a:solidFill>
                <a:srgbClr val="FFFFFF"/>
              </a:solidFill>
              <a:ea typeface="ヒラギノ角ゴ Pro W3" charset="-128"/>
            </a:endParaRPr>
          </a:p>
        </p:txBody>
      </p:sp>
      <p:sp>
        <p:nvSpPr>
          <p:cNvPr id="2054" name="Rectangle 5"/>
          <p:cNvSpPr>
            <a:spLocks noChangeArrowheads="1"/>
          </p:cNvSpPr>
          <p:nvPr/>
        </p:nvSpPr>
        <p:spPr bwMode="auto">
          <a:xfrm>
            <a:off x="1371600" y="6019800"/>
            <a:ext cx="2895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pt-BR" sz="1400" dirty="0">
              <a:solidFill>
                <a:srgbClr val="282F58"/>
              </a:solidFill>
            </a:endParaRPr>
          </a:p>
        </p:txBody>
      </p:sp>
      <p:pic>
        <p:nvPicPr>
          <p:cNvPr id="8" name="Picture 3" descr="Untitled-1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1032" y="6019800"/>
            <a:ext cx="1904256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589BDBC2-0809-7916-C0AC-495D1A9F2338}"/>
              </a:ext>
            </a:extLst>
          </p:cNvPr>
          <p:cNvSpPr txBox="1"/>
          <p:nvPr/>
        </p:nvSpPr>
        <p:spPr>
          <a:xfrm>
            <a:off x="1371600" y="6019800"/>
            <a:ext cx="19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pt-BR" sz="1600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Instagram</a:t>
            </a:r>
            <a:br>
              <a:rPr kumimoji="1" lang="pt-BR" sz="2200" b="1" kern="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kumimoji="1" lang="pt-BR" sz="1600" b="1" kern="0" dirty="0">
                <a:solidFill>
                  <a:schemeClr val="tx1">
                    <a:lumMod val="50000"/>
                    <a:lumOff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@marcaljusten</a:t>
            </a:r>
            <a:endParaRPr lang="pt-BR" sz="1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476672"/>
            <a:ext cx="8424936" cy="6669360"/>
          </a:xfrm>
        </p:spPr>
        <p:txBody>
          <a:bodyPr/>
          <a:lstStyle/>
          <a:p>
            <a:pPr marL="0" marR="54864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8) A segurança jurídica como questão econômica</a:t>
            </a:r>
          </a:p>
          <a:p>
            <a:pPr marL="0" marR="548640" indent="0" algn="ctr">
              <a:spcBef>
                <a:spcPts val="0"/>
              </a:spcBef>
              <a:spcAft>
                <a:spcPts val="0"/>
              </a:spcAft>
              <a:buNone/>
            </a:pPr>
            <a:endParaRPr lang="pt-BR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60363" marR="54864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8.1)	 O conceito de “custo de transação”</a:t>
            </a:r>
          </a:p>
          <a:p>
            <a:pPr marL="360363" marR="54864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pt-BR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60363" marR="54864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8.2) A incerteza e a elevação dos custos de transação</a:t>
            </a:r>
          </a:p>
          <a:p>
            <a:pPr marL="360363" marR="54864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pt-BR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60363" marR="54864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8.3)	 A incerteza e a redução do universo de parceiros</a:t>
            </a:r>
          </a:p>
          <a:p>
            <a:pPr marL="360363" marR="54864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pt-BR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60363" marR="548640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8.4)	 A incerteza e a elevação do “risco moral”</a:t>
            </a:r>
          </a:p>
          <a:p>
            <a:pPr marL="360363" marR="54864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pt-BR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2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99017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615" y="260648"/>
            <a:ext cx="8291841" cy="6597352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pt-BR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9) Modelagem da desestatização e 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pt-BR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segurança jurídica</a:t>
            </a:r>
          </a:p>
          <a:p>
            <a:pPr marL="0" indent="0" algn="ctr">
              <a:spcBef>
                <a:spcPts val="0"/>
              </a:spcBef>
              <a:buNone/>
            </a:pPr>
            <a:endParaRPr lang="pt-BR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9.1)	 A licitação como instrumento de captação do interesse dos investidores</a:t>
            </a:r>
          </a:p>
          <a:p>
            <a:pPr marL="354013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9.2)	 A consciência de que as regras licitatórias modelam a exploração futura</a:t>
            </a:r>
          </a:p>
          <a:p>
            <a:pPr marL="354013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9.3)	 A modelagem da desestatização e a concepção regulatória adotada</a:t>
            </a:r>
          </a:p>
          <a:p>
            <a:pPr marL="354013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9.4)	 A fixação de regras claras e exaustivas</a:t>
            </a:r>
          </a:p>
          <a:p>
            <a:pPr marL="354013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9.5)	 A modelagem da desestatização e o dever de planejamento</a:t>
            </a:r>
          </a:p>
          <a:p>
            <a:pPr marL="0" indent="0" algn="ctr">
              <a:spcBef>
                <a:spcPts val="600"/>
              </a:spcBef>
              <a:buNone/>
            </a:pPr>
            <a:endParaRPr lang="en-US" sz="2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2519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615" y="260648"/>
            <a:ext cx="8291841" cy="6597352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pt-BR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10) A regulação das atividades pós-privatização</a:t>
            </a:r>
          </a:p>
          <a:p>
            <a:pPr marL="0" indent="0" algn="ctr">
              <a:spcBef>
                <a:spcPts val="0"/>
              </a:spcBef>
              <a:buNone/>
            </a:pPr>
            <a:endParaRPr lang="pt-BR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10.1)	 A extrema relevância da estruturação do Estado para o momento posterior à privatização</a:t>
            </a:r>
          </a:p>
          <a:p>
            <a:pPr marL="354013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10.2)	 A implantação de soluções para assegurar a introdução de novos parâmetros de adequação</a:t>
            </a:r>
          </a:p>
          <a:p>
            <a:pPr marL="354013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10.3)	A implantação de soluções para assegurar a fiscalização contínua da atuação do particular</a:t>
            </a:r>
          </a:p>
          <a:p>
            <a:pPr marL="354013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10.4)	A implantação de órgãos autônomos e dotados de conhecimento técnico</a:t>
            </a:r>
          </a:p>
          <a:p>
            <a:pPr marL="354013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10.5)	 O esforço para redução da “assimetria cognitiva”</a:t>
            </a:r>
          </a:p>
          <a:p>
            <a:pPr marL="0" indent="0" algn="ctr">
              <a:spcBef>
                <a:spcPts val="600"/>
              </a:spcBef>
              <a:buNone/>
            </a:pPr>
            <a:endParaRPr lang="en-US" sz="2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5529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031849"/>
            <a:ext cx="7056784" cy="5796953"/>
          </a:xfrm>
        </p:spPr>
        <p:txBody>
          <a:bodyPr/>
          <a:lstStyle/>
          <a:p>
            <a:pPr marL="354013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10.6) O modelo das agências reguladoras </a:t>
            </a:r>
            <a:r>
              <a:rPr lang="pt-BR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independentes</a:t>
            </a:r>
          </a:p>
          <a:p>
            <a:pPr marL="354013" indent="0" algn="just">
              <a:spcBef>
                <a:spcPts val="0"/>
              </a:spcBef>
              <a:buNone/>
            </a:pPr>
            <a:endParaRPr lang="pt-BR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10.7) A inafastável necessidade de complementação da disciplina: a questão da boa-fé</a:t>
            </a:r>
          </a:p>
          <a:p>
            <a:pPr marL="354013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03445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4615" y="476672"/>
            <a:ext cx="8219833" cy="619268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pt-BR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11) Conclusões</a:t>
            </a:r>
          </a:p>
          <a:p>
            <a:pPr marL="354013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11.1) A realização inafastável dos direitos fundamentais</a:t>
            </a:r>
          </a:p>
          <a:p>
            <a:pPr marL="354013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11.2) A concepção de um modelo regulatório: a inafastável intervenção estatal</a:t>
            </a:r>
          </a:p>
          <a:p>
            <a:pPr marL="354013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11.3)	 O sucesso da privatização: a realização dos interesses coletivos e o desenvolvimento de atividade empresarial exitosa</a:t>
            </a:r>
          </a:p>
          <a:p>
            <a:pPr marL="354013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11.4) Um pressuposto inafastável: a segurança jurídica</a:t>
            </a:r>
            <a:endParaRPr lang="en-US" sz="26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11.5) A segurança jurídica e a supremacia do interesse público como valores compatibilizáveis</a:t>
            </a:r>
          </a:p>
          <a:p>
            <a:pPr marL="354013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algn="ctr">
              <a:spcBef>
                <a:spcPts val="600"/>
              </a:spcBef>
              <a:buNone/>
            </a:pPr>
            <a:endParaRPr lang="en-US" sz="2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77933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07504" y="692696"/>
            <a:ext cx="8640960" cy="460601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4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Dúvidas, críticas e sugestões podem ser enviadas para: </a:t>
            </a:r>
          </a:p>
          <a:p>
            <a:pPr algn="ctr"/>
            <a:endParaRPr lang="pt-BR" sz="2400" dirty="0">
              <a:solidFill>
                <a:srgbClr val="0000FF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hlinkClick r:id="rId3">
                <a:extLst>
                  <a:ext uri="{A12FA001-AC4F-418D-AE19-62706E023703}">
                    <ahyp:hlinkClr xmlns:ahyp="http://schemas.microsoft.com/office/drawing/2018/hyperlinkcolor" val="tx"/>
                  </a:ext>
                </a:extLst>
              </a:hlinkClick>
            </a:endParaRPr>
          </a:p>
          <a:p>
            <a:pPr algn="ctr"/>
            <a:r>
              <a:rPr lang="pt-BR" sz="2600" dirty="0">
                <a:solidFill>
                  <a:srgbClr val="0000FF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contato@justenfilho.com.br</a:t>
            </a:r>
            <a:r>
              <a:rPr lang="pt-BR" sz="2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220886"/>
          </a:xfrm>
        </p:spPr>
        <p:txBody>
          <a:bodyPr/>
          <a:lstStyle/>
          <a:p>
            <a:pPr lvl="0"/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404664"/>
            <a:ext cx="8291264" cy="6336704"/>
          </a:xfrm>
        </p:spPr>
        <p:txBody>
          <a:bodyPr/>
          <a:lstStyle/>
          <a:p>
            <a:pPr marL="811213" indent="-457200" algn="ctr">
              <a:spcBef>
                <a:spcPts val="0"/>
              </a:spcBef>
              <a:buAutoNum type="arabicParenR"/>
            </a:pPr>
            <a:r>
              <a:rPr lang="pt-BR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A temática da desestatização </a:t>
            </a:r>
          </a:p>
          <a:p>
            <a:pPr marL="811213" indent="-457200" algn="just">
              <a:spcBef>
                <a:spcPts val="0"/>
              </a:spcBef>
              <a:buAutoNum type="arabicParenR"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1.1)	 A amplitude dos instrumentos de desestatização</a:t>
            </a:r>
          </a:p>
          <a:p>
            <a:pPr marL="354013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1.2)	 A desestatização como despublicização da atividade</a:t>
            </a:r>
          </a:p>
          <a:p>
            <a:pPr marL="354013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1.3)	 A desestatização como delegação de serviço público</a:t>
            </a:r>
          </a:p>
          <a:p>
            <a:pPr marL="354013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1.4)	 A desestatização como alienação de controle de sociedades estatais</a:t>
            </a:r>
          </a:p>
          <a:p>
            <a:pPr marL="354013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1.5) Peculiaridades e implicações distintas das diversas alternativas</a:t>
            </a:r>
          </a:p>
          <a:p>
            <a:pPr marL="354013" indent="0" algn="just"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 algn="just">
              <a:buNone/>
              <a:tabLst>
                <a:tab pos="0" algn="l"/>
              </a:tabLst>
            </a:pPr>
            <a:endParaRPr lang="pt-BR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00113" indent="0" algn="just">
              <a:buNone/>
            </a:pPr>
            <a:endParaRPr lang="pt-BR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pt-BR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876300" indent="-514350" algn="just">
              <a:spcBef>
                <a:spcPts val="600"/>
              </a:spcBef>
              <a:buNone/>
            </a:pPr>
            <a:endParaRPr lang="pt-B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76300" indent="-514350" algn="just">
              <a:spcBef>
                <a:spcPts val="600"/>
              </a:spcBef>
              <a:buNone/>
            </a:pPr>
            <a:endParaRPr lang="pt-B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98525" lvl="1" indent="0" algn="just">
              <a:buNone/>
            </a:pPr>
            <a:endParaRPr lang="pt-BR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36575" lvl="1" indent="0" algn="just">
              <a:buNone/>
            </a:pPr>
            <a:endParaRPr lang="pt-BR" sz="3200" b="1" i="1" dirty="0"/>
          </a:p>
        </p:txBody>
      </p:sp>
    </p:spTree>
    <p:extLst>
      <p:ext uri="{BB962C8B-B14F-4D97-AF65-F5344CB8AC3E}">
        <p14:creationId xmlns:p14="http://schemas.microsoft.com/office/powerpoint/2010/main" val="2676166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220886"/>
          </a:xfrm>
        </p:spPr>
        <p:txBody>
          <a:bodyPr/>
          <a:lstStyle/>
          <a:p>
            <a:pPr lvl="0"/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476672"/>
            <a:ext cx="8291264" cy="6264696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AutoNum type="arabicParenR" startAt="2"/>
            </a:pPr>
            <a:r>
              <a:rPr lang="pt-BR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 A desestatização e suas implicações</a:t>
            </a:r>
          </a:p>
          <a:p>
            <a:pPr marL="354013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2.1)	 As controvérsias ideológicas genéricas</a:t>
            </a:r>
          </a:p>
          <a:p>
            <a:pPr marL="354013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indent="0" algn="just">
              <a:spcBef>
                <a:spcPts val="0"/>
              </a:spcBef>
              <a:buNone/>
              <a:tabLst>
                <a:tab pos="895350" algn="l"/>
                <a:tab pos="989013" algn="l"/>
                <a:tab pos="1258888" algn="l"/>
              </a:tabLst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2.2) A desestatização como opção política</a:t>
            </a:r>
          </a:p>
          <a:p>
            <a:pPr marL="354013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2.3)	 A desestatização como necessidade jurídica: p. ex., setor de saneamento</a:t>
            </a:r>
          </a:p>
          <a:p>
            <a:pPr marL="354013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2.4)	 A desestatização como necessidade econômica</a:t>
            </a:r>
          </a:p>
          <a:p>
            <a:pPr marL="354013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2.5)	 A desestatização “contra a vontade” e seus riscos</a:t>
            </a:r>
          </a:p>
          <a:p>
            <a:pPr marL="354013" indent="0" algn="just">
              <a:spcBef>
                <a:spcPts val="0"/>
              </a:spcBef>
              <a:buNone/>
            </a:pPr>
            <a:endParaRPr lang="pt-BR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00113" indent="0" algn="just">
              <a:spcBef>
                <a:spcPts val="0"/>
              </a:spcBef>
              <a:buNone/>
            </a:pPr>
            <a:endParaRPr lang="pt-BR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pt-BR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876300" indent="-514350" algn="just">
              <a:spcBef>
                <a:spcPts val="600"/>
              </a:spcBef>
              <a:buNone/>
            </a:pPr>
            <a:endParaRPr lang="pt-B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76300" indent="-514350" algn="just">
              <a:spcBef>
                <a:spcPts val="600"/>
              </a:spcBef>
              <a:buNone/>
            </a:pPr>
            <a:endParaRPr lang="pt-B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98525" lvl="1" indent="0" algn="just">
              <a:buNone/>
            </a:pPr>
            <a:endParaRPr lang="pt-BR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36575" lvl="1" indent="0" algn="just">
              <a:buNone/>
            </a:pPr>
            <a:endParaRPr lang="pt-BR" sz="3200" b="1" i="1" dirty="0"/>
          </a:p>
        </p:txBody>
      </p:sp>
    </p:spTree>
    <p:extLst>
      <p:ext uri="{BB962C8B-B14F-4D97-AF65-F5344CB8AC3E}">
        <p14:creationId xmlns:p14="http://schemas.microsoft.com/office/powerpoint/2010/main" val="102257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229600" cy="220886"/>
          </a:xfrm>
        </p:spPr>
        <p:txBody>
          <a:bodyPr/>
          <a:lstStyle/>
          <a:p>
            <a:pPr lvl="0"/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39552" y="476672"/>
            <a:ext cx="8291264" cy="6264696"/>
          </a:xfrm>
        </p:spPr>
        <p:txBody>
          <a:bodyPr/>
          <a:lstStyle/>
          <a:p>
            <a:pPr marL="354013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754063" lvl="1" indent="0" algn="just">
              <a:spcBef>
                <a:spcPts val="0"/>
              </a:spcBef>
              <a:buNone/>
            </a:pPr>
            <a:r>
              <a:rPr lang="pt-BR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3) O enfoque simplista da questão</a:t>
            </a:r>
          </a:p>
          <a:p>
            <a:pPr marL="354013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3.1)	 O esforço em obter investidor privado</a:t>
            </a:r>
          </a:p>
          <a:p>
            <a:pPr marL="754063" lvl="1" indent="0" algn="just">
              <a:spcBef>
                <a:spcPts val="0"/>
              </a:spcBef>
              <a:buNone/>
            </a:pPr>
            <a:r>
              <a:rPr lang="pt-BR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3.1.1) A simplificação dos problemas existentes</a:t>
            </a:r>
          </a:p>
          <a:p>
            <a:pPr marL="754063" lvl="1" indent="0" algn="just">
              <a:spcBef>
                <a:spcPts val="0"/>
              </a:spcBef>
              <a:buNone/>
            </a:pPr>
            <a:r>
              <a:rPr lang="pt-BR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3.1.2) A oferta de vantagens significativas</a:t>
            </a:r>
          </a:p>
          <a:p>
            <a:pPr marL="354013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3.2) A etapa posterior à privatização: a realização de investimentos</a:t>
            </a:r>
          </a:p>
          <a:p>
            <a:pPr marL="354013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3.3) A etapa subsequente: </a:t>
            </a:r>
          </a:p>
          <a:p>
            <a:pPr marL="754063" lvl="1" indent="0" algn="just">
              <a:spcBef>
                <a:spcPts val="0"/>
              </a:spcBef>
              <a:buNone/>
            </a:pPr>
            <a:r>
              <a:rPr lang="pt-BR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3.3.1) A denegação de pleitos do particular</a:t>
            </a:r>
          </a:p>
          <a:p>
            <a:pPr marL="754063" lvl="1" indent="0" algn="just">
              <a:spcBef>
                <a:spcPts val="0"/>
              </a:spcBef>
              <a:buNone/>
            </a:pPr>
            <a:r>
              <a:rPr lang="pt-BR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3.3.2) A tentativa de intervir na gestão privada</a:t>
            </a:r>
          </a:p>
          <a:p>
            <a:pPr marL="754063" lvl="1" indent="0" algn="just">
              <a:spcBef>
                <a:spcPts val="0"/>
              </a:spcBef>
              <a:buNone/>
            </a:pPr>
            <a:r>
              <a:rPr lang="pt-BR" sz="2200" dirty="0">
                <a:latin typeface="Tahoma" pitchFamily="34" charset="0"/>
                <a:ea typeface="Tahoma" pitchFamily="34" charset="0"/>
                <a:cs typeface="Tahoma" pitchFamily="34" charset="0"/>
              </a:rPr>
              <a:t>3.3.3) A instauração dos litígios</a:t>
            </a:r>
          </a:p>
          <a:p>
            <a:pPr marL="354013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endParaRPr lang="pt-BR" sz="28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900113" indent="0" algn="just">
              <a:spcBef>
                <a:spcPts val="0"/>
              </a:spcBef>
              <a:buNone/>
            </a:pPr>
            <a:endParaRPr lang="pt-BR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0" indent="0">
              <a:buNone/>
            </a:pPr>
            <a:endParaRPr lang="pt-BR" sz="30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876300" indent="-514350" algn="just">
              <a:spcBef>
                <a:spcPts val="600"/>
              </a:spcBef>
              <a:buNone/>
            </a:pPr>
            <a:endParaRPr lang="pt-B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76300" indent="-514350" algn="just">
              <a:spcBef>
                <a:spcPts val="600"/>
              </a:spcBef>
              <a:buNone/>
            </a:pPr>
            <a:endParaRPr lang="pt-BR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898525" lvl="1" indent="0" algn="just">
              <a:buNone/>
            </a:pPr>
            <a:endParaRPr lang="pt-BR" sz="3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36575" lvl="1" indent="0" algn="just">
              <a:buNone/>
            </a:pPr>
            <a:endParaRPr lang="pt-BR" sz="3200" b="1" i="1" dirty="0"/>
          </a:p>
        </p:txBody>
      </p:sp>
    </p:spTree>
    <p:extLst>
      <p:ext uri="{BB962C8B-B14F-4D97-AF65-F5344CB8AC3E}">
        <p14:creationId xmlns:p14="http://schemas.microsoft.com/office/powerpoint/2010/main" val="21188489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0743" y="404664"/>
            <a:ext cx="8229600" cy="6323012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pt-BR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4) As implicações inafastáveis da desestatização</a:t>
            </a:r>
          </a:p>
          <a:p>
            <a:pPr marL="457200" indent="-457200" algn="ctr">
              <a:spcBef>
                <a:spcPts val="0"/>
              </a:spcBef>
              <a:buAutoNum type="arabicParenR" startAt="3"/>
            </a:pPr>
            <a:endParaRPr lang="pt-BR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4.1)	 A redução radical da intervenção estatal</a:t>
            </a:r>
          </a:p>
          <a:p>
            <a:pPr marL="354013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4.2)	 A submissão a regras limitadoras da interferência estatal </a:t>
            </a:r>
          </a:p>
          <a:p>
            <a:pPr marL="354013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4.3)	 A atuação do particular orientada à obtenção de lucro</a:t>
            </a:r>
          </a:p>
          <a:p>
            <a:pPr marL="354013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4.4)	 As implicações impossíveis de serem estimadas (longo prazo)</a:t>
            </a:r>
          </a:p>
          <a:p>
            <a:pPr marL="719138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61950" indent="0" algn="ctr">
              <a:spcBef>
                <a:spcPts val="0"/>
              </a:spcBef>
              <a:buNone/>
            </a:pPr>
            <a:endParaRPr lang="pt-BR" sz="2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4216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488148" y="408112"/>
            <a:ext cx="8147248" cy="6552728"/>
          </a:xfrm>
        </p:spPr>
        <p:txBody>
          <a:bodyPr/>
          <a:lstStyle/>
          <a:p>
            <a:pPr marL="0" marR="548640" indent="0" algn="ctr">
              <a:spcBef>
                <a:spcPts val="0"/>
              </a:spcBef>
              <a:buNone/>
              <a:tabLst>
                <a:tab pos="7977188" algn="l"/>
              </a:tabLst>
            </a:pPr>
            <a:r>
              <a:rPr lang="pt-BR" sz="24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5) A desestatização e os conflitos potenciais com os interesses coletivos</a:t>
            </a:r>
          </a:p>
          <a:p>
            <a:pPr marL="0" marR="548640" indent="0" algn="ctr">
              <a:spcBef>
                <a:spcPts val="0"/>
              </a:spcBef>
              <a:buNone/>
              <a:tabLst>
                <a:tab pos="7977188" algn="l"/>
              </a:tabLst>
            </a:pPr>
            <a:endParaRPr lang="pt-BR" sz="2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19138" marR="548640" indent="0" algn="just">
              <a:spcBef>
                <a:spcPts val="0"/>
              </a:spcBef>
              <a:buNone/>
              <a:tabLst>
                <a:tab pos="7977188" algn="l"/>
              </a:tabLst>
            </a:pPr>
            <a:r>
              <a:rPr lang="pt-B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5.1) A atividade privada e (inevitável) conflito com as “conveniências” administrativas</a:t>
            </a:r>
          </a:p>
          <a:p>
            <a:pPr marL="719138" marR="548640" indent="0" algn="just">
              <a:spcBef>
                <a:spcPts val="0"/>
              </a:spcBef>
              <a:buNone/>
              <a:tabLst>
                <a:tab pos="7977188" algn="l"/>
              </a:tabLst>
            </a:pPr>
            <a:endParaRPr lang="pt-BR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19138" marR="548640" indent="0" algn="just">
              <a:spcBef>
                <a:spcPts val="0"/>
              </a:spcBef>
              <a:buNone/>
              <a:tabLst>
                <a:tab pos="7977188" algn="l"/>
              </a:tabLst>
            </a:pPr>
            <a:r>
              <a:rPr lang="pt-B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5.2) A aplicação do regime de direito privado</a:t>
            </a:r>
          </a:p>
          <a:p>
            <a:pPr marL="719138" marR="548640" indent="0" algn="just">
              <a:spcBef>
                <a:spcPts val="0"/>
              </a:spcBef>
              <a:buNone/>
              <a:tabLst>
                <a:tab pos="7977188" algn="l"/>
              </a:tabLst>
            </a:pPr>
            <a:endParaRPr lang="pt-BR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19138" marR="548640" indent="0" algn="just">
              <a:spcBef>
                <a:spcPts val="0"/>
              </a:spcBef>
              <a:buNone/>
              <a:tabLst>
                <a:tab pos="7977188" algn="l"/>
              </a:tabLst>
            </a:pPr>
            <a:r>
              <a:rPr lang="pt-B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5.3) A aplicação das normas contratuais e legais</a:t>
            </a:r>
          </a:p>
          <a:p>
            <a:pPr marL="719138" marR="548640" indent="0" algn="just">
              <a:spcBef>
                <a:spcPts val="0"/>
              </a:spcBef>
              <a:buNone/>
              <a:tabLst>
                <a:tab pos="7977188" algn="l"/>
              </a:tabLst>
            </a:pPr>
            <a:endParaRPr lang="pt-BR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19138" marR="548640" indent="0" algn="just">
              <a:spcBef>
                <a:spcPts val="0"/>
              </a:spcBef>
              <a:buNone/>
              <a:tabLst>
                <a:tab pos="7977188" algn="l"/>
              </a:tabLst>
            </a:pPr>
            <a:r>
              <a:rPr lang="pt-B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5.4) A recusa do particular a renunciar ao lucro</a:t>
            </a:r>
          </a:p>
          <a:p>
            <a:pPr marL="719138" marR="548640" indent="0" algn="just">
              <a:spcBef>
                <a:spcPts val="0"/>
              </a:spcBef>
              <a:buNone/>
              <a:tabLst>
                <a:tab pos="7977188" algn="l"/>
              </a:tabLst>
            </a:pPr>
            <a:endParaRPr lang="pt-BR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7937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498376" y="476672"/>
            <a:ext cx="8034064" cy="6381328"/>
          </a:xfrm>
        </p:spPr>
        <p:txBody>
          <a:bodyPr/>
          <a:lstStyle/>
          <a:p>
            <a:pPr marL="0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6) A  invocação à “supremacia do interesse público”</a:t>
            </a:r>
          </a:p>
          <a:p>
            <a:pPr marL="457200" indent="-457200" algn="ctr">
              <a:spcBef>
                <a:spcPts val="0"/>
              </a:spcBef>
              <a:spcAft>
                <a:spcPts val="0"/>
              </a:spcAft>
              <a:buAutoNum type="arabicParenR" startAt="5"/>
            </a:pPr>
            <a:endParaRPr lang="pt-BR" sz="24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54013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pt-BR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.1)	 Ainda a dificuldade de determinação do conceito de “interesse público”</a:t>
            </a:r>
          </a:p>
          <a:p>
            <a:pPr marL="354013" indent="0" algn="just">
              <a:spcBef>
                <a:spcPts val="0"/>
              </a:spcBef>
              <a:spcAft>
                <a:spcPts val="0"/>
              </a:spcAft>
              <a:buNone/>
            </a:pPr>
            <a:endParaRPr lang="pt-BR" sz="24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54013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pt-BR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.2)	 A concepção de que “o bem de muitos” justifica o sacrifício de direitos e garantias de alguns</a:t>
            </a:r>
          </a:p>
          <a:p>
            <a:pPr marL="354013" indent="0" algn="just">
              <a:spcBef>
                <a:spcPts val="0"/>
              </a:spcBef>
              <a:spcAft>
                <a:spcPts val="0"/>
              </a:spcAft>
              <a:buNone/>
            </a:pPr>
            <a:endParaRPr lang="pt-BR" sz="24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54013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pt-BR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.3)	 A concepção de que as empresas privadas merecem tratamento diferenciado</a:t>
            </a:r>
          </a:p>
          <a:p>
            <a:pPr marL="354013" indent="0" algn="just">
              <a:spcBef>
                <a:spcPts val="0"/>
              </a:spcBef>
              <a:spcAft>
                <a:spcPts val="0"/>
              </a:spcAft>
              <a:buNone/>
            </a:pPr>
            <a:endParaRPr lang="pt-BR" sz="24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pt-BR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1138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idx="1"/>
          </p:nvPr>
        </p:nvSpPr>
        <p:spPr>
          <a:xfrm>
            <a:off x="498376" y="476672"/>
            <a:ext cx="8034064" cy="6381328"/>
          </a:xfrm>
        </p:spPr>
        <p:txBody>
          <a:bodyPr/>
          <a:lstStyle/>
          <a:p>
            <a:pPr marL="354013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pt-BR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.4)	 A tentativa de “neutralização” do passado</a:t>
            </a:r>
          </a:p>
          <a:p>
            <a:pPr marL="354013" indent="0" algn="just">
              <a:spcBef>
                <a:spcPts val="0"/>
              </a:spcBef>
              <a:spcAft>
                <a:spcPts val="0"/>
              </a:spcAft>
              <a:buNone/>
            </a:pPr>
            <a:endParaRPr lang="pt-BR" sz="24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19138" indent="0" algn="just">
              <a:spcBef>
                <a:spcPts val="0"/>
              </a:spcBef>
              <a:spcAft>
                <a:spcPts val="0"/>
              </a:spcAft>
              <a:buNone/>
              <a:tabLst>
                <a:tab pos="1073150" algn="l"/>
                <a:tab pos="1343025" algn="l"/>
              </a:tabLst>
            </a:pPr>
            <a:r>
              <a:rPr lang="pt-B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pt-BR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.4.1)</a:t>
            </a:r>
            <a:r>
              <a:rPr lang="pt-B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t-BR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negação das condutas administrativas anteriores</a:t>
            </a:r>
          </a:p>
          <a:p>
            <a:pPr marL="719138" indent="0" algn="just">
              <a:spcBef>
                <a:spcPts val="0"/>
              </a:spcBef>
              <a:spcAft>
                <a:spcPts val="0"/>
              </a:spcAft>
              <a:buNone/>
            </a:pPr>
            <a:endParaRPr lang="pt-BR" sz="24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19138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pt-BR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.4.2) A negação das normas da licitação e da contratação</a:t>
            </a:r>
          </a:p>
          <a:p>
            <a:pPr marL="719138" indent="0" algn="just">
              <a:spcBef>
                <a:spcPts val="0"/>
              </a:spcBef>
              <a:spcAft>
                <a:spcPts val="0"/>
              </a:spcAft>
              <a:buNone/>
            </a:pPr>
            <a:endParaRPr lang="pt-BR" sz="24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19138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pt-BR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.4.3)</a:t>
            </a:r>
            <a:r>
              <a:rPr lang="pt-B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pt-BR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negação dos fatos ocorridos</a:t>
            </a:r>
          </a:p>
          <a:p>
            <a:pPr marL="719138" indent="0" algn="just">
              <a:spcBef>
                <a:spcPts val="0"/>
              </a:spcBef>
              <a:spcAft>
                <a:spcPts val="0"/>
              </a:spcAft>
              <a:buNone/>
            </a:pPr>
            <a:endParaRPr lang="pt-BR" sz="24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54013" indent="0" algn="just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</a:t>
            </a:r>
            <a:r>
              <a:rPr lang="pt-BR" sz="2400" dirty="0"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.5)	 Os conflitos resultantes</a:t>
            </a:r>
          </a:p>
          <a:p>
            <a:pPr marL="354013" indent="0" algn="just">
              <a:spcBef>
                <a:spcPts val="0"/>
              </a:spcBef>
              <a:spcAft>
                <a:spcPts val="0"/>
              </a:spcAft>
              <a:buNone/>
            </a:pPr>
            <a:endParaRPr lang="pt-BR" sz="24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719138" marR="548640" indent="0" algn="just">
              <a:spcBef>
                <a:spcPts val="0"/>
              </a:spcBef>
              <a:spcAft>
                <a:spcPts val="0"/>
              </a:spcAft>
              <a:buNone/>
            </a:pPr>
            <a:endParaRPr lang="pt-BR" sz="1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pt-BR" sz="28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84881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404664"/>
            <a:ext cx="8219833" cy="674136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pt-BR" sz="2400" b="1" dirty="0">
                <a:latin typeface="Tahoma" pitchFamily="34" charset="0"/>
                <a:ea typeface="Tahoma" pitchFamily="34" charset="0"/>
                <a:cs typeface="Tahoma" pitchFamily="34" charset="0"/>
              </a:rPr>
              <a:t>7) A tutela à segurança jurídica</a:t>
            </a:r>
          </a:p>
          <a:p>
            <a:pPr marL="457200" indent="-457200" algn="ctr">
              <a:spcBef>
                <a:spcPts val="0"/>
              </a:spcBef>
              <a:buAutoNum type="arabicParenR" startAt="6"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7.1)	 A pluralidade de dimensões da segurança jurídica</a:t>
            </a:r>
          </a:p>
          <a:p>
            <a:pPr marL="354013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7.2)	 A segurança jurídica como existência de disciplina clara sobre os eventos futuros</a:t>
            </a:r>
          </a:p>
          <a:p>
            <a:pPr marL="354013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7.3)	 A segurança jurídica como observância fiel da disciplina adotada no passado</a:t>
            </a:r>
          </a:p>
          <a:p>
            <a:pPr marL="354013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7.4) 	A segurança jurídica como atributo essencial ao relacionamento humano</a:t>
            </a:r>
          </a:p>
          <a:p>
            <a:pPr marL="354013" indent="0" algn="just">
              <a:spcBef>
                <a:spcPts val="0"/>
              </a:spcBef>
              <a:buNone/>
            </a:pPr>
            <a:endParaRPr lang="pt-BR" sz="2400" dirty="0"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marL="354013" indent="0" algn="just">
              <a:spcBef>
                <a:spcPts val="0"/>
              </a:spcBef>
              <a:buNone/>
            </a:pPr>
            <a:r>
              <a:rPr lang="pt-BR" sz="2400" dirty="0">
                <a:latin typeface="Tahoma" pitchFamily="34" charset="0"/>
                <a:ea typeface="Tahoma" pitchFamily="34" charset="0"/>
                <a:cs typeface="Tahoma" pitchFamily="34" charset="0"/>
              </a:rPr>
              <a:t>7.5) A segurança jurídica como atributo essencial ao Estado Democrático de Direito</a:t>
            </a:r>
          </a:p>
          <a:p>
            <a:pPr marL="0" indent="0" algn="ctr">
              <a:spcBef>
                <a:spcPts val="600"/>
              </a:spcBef>
              <a:buNone/>
            </a:pPr>
            <a:endParaRPr lang="en-US" sz="2600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90785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F834791B25B8EE40A2153F85B9825D6B" ma:contentTypeVersion="12" ma:contentTypeDescription="Crie um novo documento." ma:contentTypeScope="" ma:versionID="76c4113a7c06dbceaf6788b4e50aa034">
  <xsd:schema xmlns:xsd="http://www.w3.org/2001/XMLSchema" xmlns:xs="http://www.w3.org/2001/XMLSchema" xmlns:p="http://schemas.microsoft.com/office/2006/metadata/properties" xmlns:ns2="fa97fb8f-6adf-4e66-9d9e-694899b69741" xmlns:ns3="09cb668a-ae24-4e19-a119-770c503984ce" targetNamespace="http://schemas.microsoft.com/office/2006/metadata/properties" ma:root="true" ma:fieldsID="dd703e61f7eefb8e5b1bbf207cc6ffc5" ns2:_="" ns3:_="">
    <xsd:import namespace="fa97fb8f-6adf-4e66-9d9e-694899b69741"/>
    <xsd:import namespace="09cb668a-ae24-4e19-a119-770c503984c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97fb8f-6adf-4e66-9d9e-694899b697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8" nillable="true" ma:taxonomy="true" ma:internalName="lcf76f155ced4ddcb4097134ff3c332f" ma:taxonomyFieldName="MediaServiceImageTags" ma:displayName="Marcações de imagem" ma:readOnly="false" ma:fieldId="{5cf76f15-5ced-4ddc-b409-7134ff3c332f}" ma:taxonomyMulti="true" ma:sspId="4ec4d449-cc40-4ed3-840b-478290d670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cb668a-ae24-4e19-a119-770c503984ce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a031c481-d77f-4203-969f-c8f75da8634d}" ma:internalName="TaxCatchAll" ma:showField="CatchAllData" ma:web="09cb668a-ae24-4e19-a119-770c503984c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A3395F8-B3BC-429D-AFB9-6FE0C1078915}"/>
</file>

<file path=customXml/itemProps2.xml><?xml version="1.0" encoding="utf-8"?>
<ds:datastoreItem xmlns:ds="http://schemas.openxmlformats.org/officeDocument/2006/customXml" ds:itemID="{8057DDA7-D0ED-40C2-A0C2-41BCE8156A3F}"/>
</file>

<file path=docProps/app.xml><?xml version="1.0" encoding="utf-8"?>
<Properties xmlns="http://schemas.openxmlformats.org/officeDocument/2006/extended-properties" xmlns:vt="http://schemas.openxmlformats.org/officeDocument/2006/docPropsVTypes">
  <TotalTime>4835</TotalTime>
  <Words>920</Words>
  <Application>Microsoft Macintosh PowerPoint</Application>
  <PresentationFormat>Apresentação na tela (4:3)</PresentationFormat>
  <Paragraphs>160</Paragraphs>
  <Slides>15</Slides>
  <Notes>5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15</vt:i4>
      </vt:variant>
    </vt:vector>
  </HeadingPairs>
  <TitlesOfParts>
    <vt:vector size="19" baseType="lpstr">
      <vt:lpstr>Arial</vt:lpstr>
      <vt:lpstr>Calibri</vt:lpstr>
      <vt:lpstr>Tahoma</vt:lpstr>
      <vt:lpstr>Office Theme</vt:lpstr>
      <vt:lpstr>                              OAB/SC      TCE/SC  Seminário Desenvolvimento e Infraestrutura: possibilidades, desafio e perspectivas    Desestatizações: entre segurança jurídica e supremacia do interesse público     Marçal Justen Filho 4.8.2022                            </vt:lpstr>
      <vt:lpstr> </vt:lpstr>
      <vt:lpstr> </vt:lpstr>
      <vt:lpstr>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Juliane Erthal de Carvalho</dc:creator>
  <cp:keywords/>
  <dc:description/>
  <cp:lastModifiedBy>Marcal Justen</cp:lastModifiedBy>
  <cp:revision>602</cp:revision>
  <cp:lastPrinted>2012-03-09T18:55:49Z</cp:lastPrinted>
  <dcterms:created xsi:type="dcterms:W3CDTF">2010-09-13T13:18:36Z</dcterms:created>
  <dcterms:modified xsi:type="dcterms:W3CDTF">2022-08-04T10:37:03Z</dcterms:modified>
  <cp:category/>
</cp:coreProperties>
</file>