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7" r:id="rId2"/>
    <p:sldId id="522" r:id="rId3"/>
    <p:sldId id="520" r:id="rId4"/>
    <p:sldId id="539" r:id="rId5"/>
    <p:sldId id="432" r:id="rId6"/>
    <p:sldId id="450" r:id="rId7"/>
    <p:sldId id="505" r:id="rId8"/>
    <p:sldId id="537" r:id="rId9"/>
    <p:sldId id="464" r:id="rId10"/>
    <p:sldId id="524" r:id="rId11"/>
    <p:sldId id="523" r:id="rId12"/>
    <p:sldId id="540" r:id="rId13"/>
    <p:sldId id="517" r:id="rId14"/>
    <p:sldId id="541" r:id="rId15"/>
    <p:sldId id="301" r:id="rId1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ne Erthal de Carvalho" initials="J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157"/>
    <a:srgbClr val="DCDCDC"/>
    <a:srgbClr val="282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5728" autoAdjust="0"/>
  </p:normalViewPr>
  <p:slideViewPr>
    <p:cSldViewPr snapToObjects="1">
      <p:cViewPr varScale="1">
        <p:scale>
          <a:sx n="104" d="100"/>
          <a:sy n="104" d="100"/>
        </p:scale>
        <p:origin x="16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B363BF5-8C2B-47BE-AFD2-02068CAF5A36}" type="datetime1">
              <a:rPr lang="pt-BR"/>
              <a:pPr>
                <a:defRPr/>
              </a:pPr>
              <a:t>04/08/2022</a:t>
            </a:fld>
            <a:endParaRPr lang="pt-BR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29A719A2-D560-43B4-8C43-F0206F35471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85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518555-796C-4A42-86A7-F22A6D435BB4}" type="datetimeFigureOut">
              <a:rPr lang="pt-BR"/>
              <a:pPr>
                <a:defRPr/>
              </a:pPr>
              <a:t>04/08/2022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BF70E4-407E-4AD2-9F1F-96F6279C643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93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3F4068-55E5-4E7E-A311-11B2077EEA1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773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BF70E4-407E-4AD2-9F1F-96F6279C6432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916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BF70E4-407E-4AD2-9F1F-96F6279C6432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8636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BF70E4-407E-4AD2-9F1F-96F6279C6432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016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95360A-BF32-4049-885D-D2C4B127C3EF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56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A527-C482-40C8-B772-7A9E393BD3FD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C0CB-9D3D-4381-A4F2-05BCBE80729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3D02-AF7F-46A8-A56E-647AE4BB55BF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D2EC-30C5-4FD9-B2E7-1D9EAACC3D2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ABC9-F569-4E4C-B8B9-9045CDD39E5B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5A1E-41C6-4019-BA4C-08F975D093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43BFF-9659-4A42-8653-529275F4E154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9DE4-DB4A-40A2-B547-60AB367ACC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C9FB-A4A7-4F42-8078-09ABDE9F3729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D001-A561-45E4-8B33-5575D6F98F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FB61-84E2-4A0A-97DA-90D87043EA07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64381-A244-4AF1-8F9E-8987D0AED71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38EE-5392-4ADB-B697-338301AF3CE2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6A67-1B94-4AA6-8E47-7287EB95FB6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92BD-9337-46C9-A4DA-B4626179CA77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C159-F897-4036-9545-DBAF6F5B99E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54A1-53EE-4A50-BF02-318FD09A0DAD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23CF-D143-4D6C-B81C-EAC13B45A59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1552-48F5-463E-83A0-048D5E6E8F4B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D79D-26B4-4571-A866-AB4A07557DF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BD42-AC58-4A06-AACD-DBF031A0D591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1C7B-94EE-4602-934E-DE6B51A06DA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F21B03B-CEE4-433C-A8AC-ABD13D9A88E4}" type="datetime1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720979F-6FBA-4BF7-9D1B-9412D1CAD85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to@justenfilho.com.b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904" y="476672"/>
            <a:ext cx="7948591" cy="122413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br>
              <a:rPr kumimoji="1" lang="pt-BR" sz="4000" b="1" kern="0" dirty="0">
                <a:solidFill>
                  <a:srgbClr val="01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4000" b="1" kern="0" dirty="0">
                <a:solidFill>
                  <a:srgbClr val="01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40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48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18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1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18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18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18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OAB/SC      TCE/SC</a:t>
            </a: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Seminário Desenvolvimento e Infraestrutura:</a:t>
            </a: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700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possibilidades, desafio e perspectivas</a:t>
            </a: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7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31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Desestatizações: entre segurança jurídica e supremacia do interesse público</a:t>
            </a:r>
            <a:br>
              <a:rPr kumimoji="1" lang="pt-BR" sz="33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9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kumimoji="1" lang="pt-BR" sz="29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9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3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Marçal Justen Filho</a:t>
            </a: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4.8.2022 </a:t>
            </a: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4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0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20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kumimoji="1" lang="pt-BR" sz="20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kumimoji="1" lang="pt-BR" sz="20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t-BR" sz="2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90600" cy="1828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1800"/>
            <a:ext cx="990600" cy="3886200"/>
          </a:xfrm>
          <a:prstGeom prst="rect">
            <a:avLst/>
          </a:prstGeom>
          <a:solidFill>
            <a:srgbClr val="253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371600" y="60198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400" dirty="0">
              <a:solidFill>
                <a:srgbClr val="282F58"/>
              </a:solidFill>
            </a:endParaRPr>
          </a:p>
        </p:txBody>
      </p:sp>
      <p:pic>
        <p:nvPicPr>
          <p:cNvPr id="8" name="Picture 3" descr="Untitled-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1032" y="6019800"/>
            <a:ext cx="190425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89BDBC2-0809-7916-C0AC-495D1A9F2338}"/>
              </a:ext>
            </a:extLst>
          </p:cNvPr>
          <p:cNvSpPr txBox="1"/>
          <p:nvPr/>
        </p:nvSpPr>
        <p:spPr>
          <a:xfrm>
            <a:off x="1371600" y="6019800"/>
            <a:ext cx="19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sz="1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Instagram</a:t>
            </a:r>
            <a:br>
              <a:rPr kumimoji="1" lang="pt-BR" sz="22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pt-BR" sz="16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@marcaljusten</a:t>
            </a:r>
            <a:endParaRPr lang="pt-B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424936" cy="6669360"/>
          </a:xfrm>
        </p:spPr>
        <p:txBody>
          <a:bodyPr/>
          <a:lstStyle/>
          <a:p>
            <a:pPr marL="0" marR="54864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8) A segurança jurídica como questão econômica</a:t>
            </a:r>
          </a:p>
          <a:p>
            <a:pPr marL="0" marR="54864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8.1)	 O conceito de “custo de transação”</a:t>
            </a: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8.2) A incerteza e a elevação dos custos de transação</a:t>
            </a: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8.3)	 A incerteza e a redução do universo de parceiros</a:t>
            </a: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8.4)	 A incerteza e a elevação do “risco moral”</a:t>
            </a:r>
          </a:p>
          <a:p>
            <a:pPr marL="360363" marR="5486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0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15" y="260648"/>
            <a:ext cx="8291841" cy="65973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9) Modelagem da desestatização 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segurança jurídica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9.1)	 A licitação como instrumento de captação do interesse dos investidores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9.2)	 A consciência de que as regras licitatórias modelam a exploração futura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9.3)	 A modelagem da desestatização e a concepção regulatória adotada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9.4)	 A fixação de regras claras e exaustivas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9.5)	 A modelagem da desestatização e o dever de planejamento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15" y="260648"/>
            <a:ext cx="8291841" cy="65973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10) A regulação das atividades pós-privatização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10.1)	 A extrema relevância da estruturação do Estado para o momento posterior à privatização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10.2)	 A implantação de soluções para assegurar a introdução de novos parâmetros de adequação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10.3)	A implantação de soluções para assegurar a fiscalização contínua da atuação do particular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10.4)	A implantação de órgãos autônomos e dotados de conhecimento técnico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10.5)	 O esforço para redução da “assimetria cognitiva”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5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31849"/>
            <a:ext cx="7056784" cy="5796953"/>
          </a:xfrm>
        </p:spPr>
        <p:txBody>
          <a:bodyPr/>
          <a:lstStyle/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10.6) O modelo das agências reguladoras </a:t>
            </a: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independentes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10.7) A inafastável necessidade de complementação da disciplina: a questão da boa-fé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4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15" y="476672"/>
            <a:ext cx="8219833" cy="61926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11) Conclusões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11.1) A realização inafastável dos direitos fundamentais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11.2) A concepção de um modelo regulatório: a inafastável intervenção estatal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11.3)	 O sucesso da privatização: a realização dos interesses coletivos e o desenvolvimento de atividade empresarial exitosa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11.4) Um pressuposto inafastável: a segurança jurídica</a:t>
            </a: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11.5) A segurança jurídica e a supremacia do interesse público como valores compatibilizáveis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9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692696"/>
            <a:ext cx="8640960" cy="46060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Dúvidas, críticas e sugestões podem ser enviadas para: </a:t>
            </a:r>
          </a:p>
          <a:p>
            <a:pPr algn="ctr"/>
            <a:endParaRPr lang="pt-BR" sz="24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pt-BR" sz="2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contato@justenfilho.com.br</a:t>
            </a:r>
            <a:r>
              <a:rPr lang="pt-B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/>
          <a:lstStyle/>
          <a:p>
            <a:pPr lvl="0"/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291264" cy="6336704"/>
          </a:xfrm>
        </p:spPr>
        <p:txBody>
          <a:bodyPr/>
          <a:lstStyle/>
          <a:p>
            <a:pPr marL="811213" indent="-457200" algn="ctr">
              <a:spcBef>
                <a:spcPts val="0"/>
              </a:spcBef>
              <a:buAutoNum type="arabicParenR"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 temática da desestatização </a:t>
            </a:r>
          </a:p>
          <a:p>
            <a:pPr marL="811213" indent="-457200" algn="just">
              <a:spcBef>
                <a:spcPts val="0"/>
              </a:spcBef>
              <a:buAutoNum type="arabicParenR"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1.1)	 A amplitude dos instrumentos de desestatização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1.2)	 A desestatização como despublicização da atividade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1.3)	 A desestatização como delegação de serviço público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1.4)	 A desestatização como alienação de controle de sociedades estatais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1.5) Peculiaridades e implicações distintas das diversas alternativas</a:t>
            </a:r>
          </a:p>
          <a:p>
            <a:pPr marL="354013" indent="0" algn="just"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  <a:tabLst>
                <a:tab pos="0" algn="l"/>
              </a:tabLst>
            </a:pPr>
            <a:endParaRPr lang="pt-B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indent="0" algn="just"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98525" lvl="1" indent="0" algn="just">
              <a:buNone/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6575" lvl="1" indent="0" algn="just">
              <a:buNone/>
            </a:pPr>
            <a:endParaRPr lang="pt-BR" sz="3200" b="1" i="1" dirty="0"/>
          </a:p>
        </p:txBody>
      </p:sp>
    </p:spTree>
    <p:extLst>
      <p:ext uri="{BB962C8B-B14F-4D97-AF65-F5344CB8AC3E}">
        <p14:creationId xmlns:p14="http://schemas.microsoft.com/office/powerpoint/2010/main" val="26761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/>
          <a:lstStyle/>
          <a:p>
            <a:pPr lvl="0"/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76672"/>
            <a:ext cx="8291264" cy="626469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AutoNum type="arabicParenR" startAt="2"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 desestatização e suas implicações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2.1)	 As controvérsias ideológicas genéricas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  <a:tabLst>
                <a:tab pos="895350" algn="l"/>
                <a:tab pos="989013" algn="l"/>
                <a:tab pos="1258888" algn="l"/>
              </a:tabLst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2.2) A desestatização como opção política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2.3)	 A desestatização como necessidade jurídica: p. ex., setor de saneamento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2.4)	 A desestatização como necessidade econômica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2.5)	 A desestatização “contra a vontade” e seus riscos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indent="0" algn="just">
              <a:spcBef>
                <a:spcPts val="0"/>
              </a:spcBef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98525" lvl="1" indent="0" algn="just">
              <a:buNone/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6575" lvl="1" indent="0" algn="just">
              <a:buNone/>
            </a:pPr>
            <a:endParaRPr lang="pt-BR" sz="3200" b="1" i="1" dirty="0"/>
          </a:p>
        </p:txBody>
      </p:sp>
    </p:spTree>
    <p:extLst>
      <p:ext uri="{BB962C8B-B14F-4D97-AF65-F5344CB8AC3E}">
        <p14:creationId xmlns:p14="http://schemas.microsoft.com/office/powerpoint/2010/main" val="10225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/>
          <a:lstStyle/>
          <a:p>
            <a:pPr lvl="0"/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76672"/>
            <a:ext cx="8291264" cy="6264696"/>
          </a:xfrm>
        </p:spPr>
        <p:txBody>
          <a:bodyPr/>
          <a:lstStyle/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3) O enfoque simplista da questão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3.1)	 O esforço em obter investidor privado</a:t>
            </a: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3.1.1) A simplificação dos problemas existentes</a:t>
            </a: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3.1.2) A oferta de vantagens significativas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3.2) A etapa posterior à privatização: a realização de investimentos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3.3) A etapa subsequente: </a:t>
            </a: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3.3.1) A denegação de pleitos do particular</a:t>
            </a: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3.3.2) A tentativa de intervir na gestão privada</a:t>
            </a:r>
          </a:p>
          <a:p>
            <a:pPr marL="754063" lvl="1" indent="0" algn="just">
              <a:spcBef>
                <a:spcPts val="0"/>
              </a:spcBef>
              <a:buNone/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3.3.3) A instauração dos litígios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endParaRPr lang="pt-B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indent="0" algn="just">
              <a:spcBef>
                <a:spcPts val="0"/>
              </a:spcBef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pt-BR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6300" indent="-514350" algn="just">
              <a:spcBef>
                <a:spcPts val="600"/>
              </a:spcBef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98525" lvl="1" indent="0" algn="just">
              <a:buNone/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6575" lvl="1" indent="0" algn="just">
              <a:buNone/>
            </a:pPr>
            <a:endParaRPr lang="pt-BR" sz="3200" b="1" i="1" dirty="0"/>
          </a:p>
        </p:txBody>
      </p:sp>
    </p:spTree>
    <p:extLst>
      <p:ext uri="{BB962C8B-B14F-4D97-AF65-F5344CB8AC3E}">
        <p14:creationId xmlns:p14="http://schemas.microsoft.com/office/powerpoint/2010/main" val="211884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404664"/>
            <a:ext cx="8229600" cy="632301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4) As implicações inafastáveis da desestatização</a:t>
            </a:r>
          </a:p>
          <a:p>
            <a:pPr marL="457200" indent="-457200" algn="ctr">
              <a:spcBef>
                <a:spcPts val="0"/>
              </a:spcBef>
              <a:buAutoNum type="arabicParenR" startAt="3"/>
            </a:pPr>
            <a:endParaRPr lang="pt-B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4.1)	 A redução radical da intervenção estatal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4.2)	 A submissão a regras limitadoras da interferência estatal 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4.3)	 A atuação do particular orientada à obtenção de lucro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4.4)	 As implicações impossíveis de serem estimadas (longo prazo)</a:t>
            </a:r>
          </a:p>
          <a:p>
            <a:pPr marL="719138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0" algn="ctr">
              <a:spcBef>
                <a:spcPts val="0"/>
              </a:spcBef>
              <a:buNone/>
            </a:pPr>
            <a:endParaRPr lang="pt-B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1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88148" y="408112"/>
            <a:ext cx="8147248" cy="6552728"/>
          </a:xfrm>
        </p:spPr>
        <p:txBody>
          <a:bodyPr/>
          <a:lstStyle/>
          <a:p>
            <a:pPr marL="0" marR="548640" indent="0" algn="ctr">
              <a:spcBef>
                <a:spcPts val="0"/>
              </a:spcBef>
              <a:buNone/>
              <a:tabLst>
                <a:tab pos="7977188" algn="l"/>
              </a:tabLst>
            </a:pPr>
            <a:r>
              <a:rPr 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A desestatização e os conflitos potenciais com os interesses coletivos</a:t>
            </a:r>
          </a:p>
          <a:p>
            <a:pPr marL="0" marR="548640" indent="0" algn="ctr">
              <a:spcBef>
                <a:spcPts val="0"/>
              </a:spcBef>
              <a:buNone/>
              <a:tabLst>
                <a:tab pos="7977188" algn="l"/>
              </a:tabLst>
            </a:pPr>
            <a:endParaRPr lang="pt-B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5.1) A atividade privada e (inevitável) conflito com as “conveniências” administrativas</a:t>
            </a: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5.2) A aplicação do regime de direito privado</a:t>
            </a: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5.3) A aplicação das normas contratuais e legais</a:t>
            </a: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5.4) A recusa do particular a renunciar ao lucro</a:t>
            </a:r>
          </a:p>
          <a:p>
            <a:pPr marL="719138" marR="548640" indent="0" algn="just">
              <a:spcBef>
                <a:spcPts val="0"/>
              </a:spcBef>
              <a:buNone/>
              <a:tabLst>
                <a:tab pos="7977188" algn="l"/>
              </a:tabLst>
            </a:pPr>
            <a:endParaRPr lang="pt-B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9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98376" y="476672"/>
            <a:ext cx="8034064" cy="63813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A  invocação à “supremacia do interesse público”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AutoNum type="arabicParenR" startAt="5"/>
            </a:pPr>
            <a:endParaRPr lang="pt-BR" sz="2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.1)	 Ainda a dificuldade de determinação do conceito de “interesse público”</a:t>
            </a: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.2)	 A concepção de que “o bem de muitos” justifica o sacrifício de direitos e garantias de alguns</a:t>
            </a: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.3)	 A concepção de que as empresas privadas merecem tratamento diferenciado</a:t>
            </a: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t-B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1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98376" y="476672"/>
            <a:ext cx="8034064" cy="6381328"/>
          </a:xfrm>
        </p:spPr>
        <p:txBody>
          <a:bodyPr/>
          <a:lstStyle/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.4)	 A tentativa de “neutralização” do passado</a:t>
            </a: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073150" algn="l"/>
                <a:tab pos="1343025" algn="l"/>
              </a:tabLs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.4.1)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negação das condutas administrativas anteriores</a:t>
            </a: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.4.2) A negação das normas da licitação e da contratação</a:t>
            </a: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.4.3)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negação dos fatos ocorridos</a:t>
            </a:r>
          </a:p>
          <a:p>
            <a:pPr marL="719138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.5)	 Os conflitos resultantes</a:t>
            </a:r>
          </a:p>
          <a:p>
            <a:pPr marL="35401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marR="54864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t-B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8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8219833" cy="67413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7) A tutela à segurança jurídica</a:t>
            </a:r>
          </a:p>
          <a:p>
            <a:pPr marL="457200" indent="-457200" algn="ctr">
              <a:spcBef>
                <a:spcPts val="0"/>
              </a:spcBef>
              <a:buAutoNum type="arabicParenR" startAt="6"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7.1)	 A pluralidade de dimensões da segurança jurídica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7.2)	 A segurança jurídica como existência de disciplina clara sobre os eventos futuros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7.3)	 A segurança jurídica como observância fiel da disciplina adotada no passado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7.4) 	A segurança jurídica como atributo essencial ao relacionamento humano</a:t>
            </a:r>
          </a:p>
          <a:p>
            <a:pPr marL="354013" indent="0" algn="just">
              <a:spcBef>
                <a:spcPts val="0"/>
              </a:spcBef>
              <a:buNone/>
            </a:pP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3" indent="0" algn="just">
              <a:spcBef>
                <a:spcPts val="0"/>
              </a:spcBef>
              <a:buNone/>
            </a:pPr>
            <a:r>
              <a:rPr lang="pt-B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7.5) A segurança jurídica como atributo essencial ao Estado Democrático de Direito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7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834791B25B8EE40A2153F85B9825D6B" ma:contentTypeVersion="12" ma:contentTypeDescription="Crie um novo documento." ma:contentTypeScope="" ma:versionID="76c4113a7c06dbceaf6788b4e50aa034">
  <xsd:schema xmlns:xsd="http://www.w3.org/2001/XMLSchema" xmlns:xs="http://www.w3.org/2001/XMLSchema" xmlns:p="http://schemas.microsoft.com/office/2006/metadata/properties" xmlns:ns2="fa97fb8f-6adf-4e66-9d9e-694899b69741" xmlns:ns3="09cb668a-ae24-4e19-a119-770c503984ce" targetNamespace="http://schemas.microsoft.com/office/2006/metadata/properties" ma:root="true" ma:fieldsID="dd703e61f7eefb8e5b1bbf207cc6ffc5" ns2:_="" ns3:_="">
    <xsd:import namespace="fa97fb8f-6adf-4e66-9d9e-694899b69741"/>
    <xsd:import namespace="09cb668a-ae24-4e19-a119-770c50398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7fb8f-6adf-4e66-9d9e-694899b69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4ec4d449-cc40-4ed3-840b-478290d67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b668a-ae24-4e19-a119-770c503984c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031c481-d77f-4203-969f-c8f75da8634d}" ma:internalName="TaxCatchAll" ma:showField="CatchAllData" ma:web="09cb668a-ae24-4e19-a119-770c503984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395F8-B3BC-429D-AFB9-6FE0C1078915}"/>
</file>

<file path=customXml/itemProps2.xml><?xml version="1.0" encoding="utf-8"?>
<ds:datastoreItem xmlns:ds="http://schemas.openxmlformats.org/officeDocument/2006/customXml" ds:itemID="{8057DDA7-D0ED-40C2-A0C2-41BCE8156A3F}"/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920</Words>
  <Application>Microsoft Macintosh PowerPoint</Application>
  <PresentationFormat>Apresentação na tela (4:3)</PresentationFormat>
  <Paragraphs>160</Paragraphs>
  <Slides>15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Office Theme</vt:lpstr>
      <vt:lpstr>                              OAB/SC      TCE/SC  Seminário Desenvolvimento e Infraestrutura: possibilidades, desafio e perspectivas    Desestatizações: entre segurança jurídica e supremacia do interesse público     Marçal Justen Filho 4.8.2022                           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Juliane Erthal de Carvalho</dc:creator>
  <cp:keywords/>
  <dc:description/>
  <cp:lastModifiedBy>Marcal Justen</cp:lastModifiedBy>
  <cp:revision>602</cp:revision>
  <cp:lastPrinted>2012-03-09T18:55:49Z</cp:lastPrinted>
  <dcterms:created xsi:type="dcterms:W3CDTF">2010-09-13T13:18:36Z</dcterms:created>
  <dcterms:modified xsi:type="dcterms:W3CDTF">2022-08-04T10:37:03Z</dcterms:modified>
  <cp:category/>
</cp:coreProperties>
</file>