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sldIdLst>
    <p:sldId id="257" r:id="rId2"/>
    <p:sldId id="259" r:id="rId3"/>
    <p:sldId id="260" r:id="rId4"/>
    <p:sldId id="261" r:id="rId5"/>
    <p:sldId id="273" r:id="rId6"/>
    <p:sldId id="262" r:id="rId7"/>
    <p:sldId id="271" r:id="rId8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78" y="-6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4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0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12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ea typeface="Lucida Sans Unicode" charset="0"/>
                <a:cs typeface="Lucida Sans Unicode" charset="0"/>
              </a:defRPr>
            </a:lvl1pPr>
          </a:lstStyle>
          <a:p>
            <a:fld id="{C06B0778-C676-4067-8E90-B16403ABDC66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4077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DDD395-E40E-4EC1-8675-28433B458C61}" type="slidenum">
              <a:rPr lang="pt-BR"/>
              <a:pPr/>
              <a:t>1</a:t>
            </a:fld>
            <a:endParaRPr lang="pt-BR"/>
          </a:p>
        </p:txBody>
      </p:sp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2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2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2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2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2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2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2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2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2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12000"/>
              </a:lnSpc>
              <a:buClrTx/>
              <a:buFontTx/>
              <a:buNone/>
            </a:pPr>
            <a:fld id="{37B9E70E-C762-435F-A75F-D96A39AA2891}" type="slidenum">
              <a:rPr lang="pt-BR" sz="1200">
                <a:solidFill>
                  <a:srgbClr val="000000"/>
                </a:solidFill>
              </a:rPr>
              <a:pPr algn="r">
                <a:lnSpc>
                  <a:spcPct val="112000"/>
                </a:lnSpc>
                <a:buClrTx/>
                <a:buFontTx/>
                <a:buNone/>
              </a:pPr>
              <a:t>1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48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998841-3BDF-48CA-A815-7536E127CD2D}" type="slidenum">
              <a:rPr lang="pt-BR"/>
              <a:pPr/>
              <a:t>2</a:t>
            </a:fld>
            <a:endParaRPr lang="pt-BR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EFFFBB-5E75-489C-A285-108CA20B5DB3}" type="slidenum">
              <a:rPr lang="pt-BR"/>
              <a:pPr/>
              <a:t>3</a:t>
            </a:fld>
            <a:endParaRPr lang="pt-BR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2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2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2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2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2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2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2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2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2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12000"/>
              </a:lnSpc>
              <a:buClrTx/>
              <a:buFontTx/>
              <a:buNone/>
            </a:pPr>
            <a:fld id="{4A142865-BDDA-4EED-A1CF-DF6F6DC7F165}" type="slidenum">
              <a:rPr lang="pt-BR" sz="1200">
                <a:solidFill>
                  <a:srgbClr val="000000"/>
                </a:solidFill>
              </a:rPr>
              <a:pPr algn="r">
                <a:lnSpc>
                  <a:spcPct val="112000"/>
                </a:lnSpc>
                <a:buClrTx/>
                <a:buFontTx/>
                <a:buNone/>
              </a:pPr>
              <a:t>3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555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26025B-6F27-4269-8BB8-45E761B1760D}" type="slidenum">
              <a:rPr lang="pt-BR"/>
              <a:pPr/>
              <a:t>4</a:t>
            </a:fld>
            <a:endParaRPr lang="pt-BR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26025B-6F27-4269-8BB8-45E761B1760D}" type="slidenum">
              <a:rPr lang="pt-BR"/>
              <a:pPr/>
              <a:t>5</a:t>
            </a:fld>
            <a:endParaRPr lang="pt-BR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E2E01B-B312-45BD-AB04-01F0463DBDEC}" type="slidenum">
              <a:rPr lang="pt-BR"/>
              <a:pPr/>
              <a:t>6</a:t>
            </a:fld>
            <a:endParaRPr lang="pt-BR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C435A6-4E0E-4132-B748-55662C81787D}" type="slidenum">
              <a:rPr lang="pt-BR"/>
              <a:pPr/>
              <a:t>7</a:t>
            </a:fld>
            <a:endParaRPr lang="pt-BR"/>
          </a:p>
        </p:txBody>
      </p:sp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2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2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2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2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2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2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2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2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itchFamily="32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12000"/>
              </a:lnSpc>
              <a:buClrTx/>
              <a:buFontTx/>
              <a:buNone/>
            </a:pPr>
            <a:fld id="{0866480A-20B3-4EAA-B0C5-EE21632B4968}" type="slidenum">
              <a:rPr lang="pt-BR" sz="1200">
                <a:solidFill>
                  <a:srgbClr val="000000"/>
                </a:solidFill>
              </a:rPr>
              <a:pPr algn="r">
                <a:lnSpc>
                  <a:spcPct val="112000"/>
                </a:lnSpc>
                <a:buClrTx/>
                <a:buFontTx/>
                <a:buNone/>
              </a:pPr>
              <a:t>7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81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37EF25E-2F51-4FB4-AD40-4E2869BB042C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2476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A8A7049-E913-4577-9CEC-4C337D7EC17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3285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6225" y="95250"/>
            <a:ext cx="2055813" cy="607536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5250"/>
            <a:ext cx="6016625" cy="607536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35E7B3F-14CD-498E-9202-F8527E5A11C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855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02588E5-2281-4328-B9CA-C23A0B78A54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716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8047DA4-2CA5-4766-A021-2E109FA9E53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189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B8A173F-FC43-4EA5-9B91-200D2C052CF1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4660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E9E093A-4323-49AA-9C84-A305C5B0D701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1133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8DC7DE6-A66E-40BB-B562-A57C2116B46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136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8532406-A182-4EEB-9C0D-768A6C72A89B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8374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0BA5098-5854-45B8-B183-BEBE229E22F3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6317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2180ABB-6444-4E6E-9AD9-2B329E81AEB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3352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5250"/>
            <a:ext cx="8224838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2º Nível da estrutura de tópicos</a:t>
            </a:r>
          </a:p>
          <a:p>
            <a:pPr lvl="2"/>
            <a:r>
              <a:rPr lang="en-GB" smtClean="0"/>
              <a:t>3º Nível da estrutura de tópicos</a:t>
            </a:r>
          </a:p>
          <a:p>
            <a:pPr lvl="3"/>
            <a:r>
              <a:rPr lang="en-GB" smtClean="0"/>
              <a:t>4º Nível da estrutura de tópicos</a:t>
            </a:r>
          </a:p>
          <a:p>
            <a:pPr lvl="4"/>
            <a:r>
              <a:rPr lang="en-GB" smtClean="0"/>
              <a:t>5º Nível da estrutura de tópicos</a:t>
            </a:r>
          </a:p>
          <a:p>
            <a:pPr lvl="4"/>
            <a:r>
              <a:rPr lang="en-GB" smtClean="0"/>
              <a:t>6º Nível da estrutura de tópicos</a:t>
            </a:r>
          </a:p>
          <a:p>
            <a:pPr lvl="4"/>
            <a:r>
              <a:rPr lang="en-GB" smtClean="0"/>
              <a:t>7º Nível da estrutura de tópicos</a:t>
            </a:r>
          </a:p>
          <a:p>
            <a:pPr lvl="4"/>
            <a:r>
              <a:rPr lang="en-GB" smtClean="0"/>
              <a:t>8º Nível da estrutura de tópicos</a:t>
            </a:r>
          </a:p>
          <a:p>
            <a:pPr lvl="4"/>
            <a:r>
              <a:rPr lang="en-GB" smtClean="0"/>
              <a:t>9º Nível da estrutura de tópicos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0" y="6351588"/>
            <a:ext cx="21304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1613" y="6351588"/>
            <a:ext cx="21288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fld id="{B3FA8089-DFE8-49DB-BB74-8D1E2FC1D1E3}" type="slidenum">
              <a:rPr lang="pt-BR"/>
              <a:pPr/>
              <a:t>‹nº›</a:t>
            </a:fld>
            <a:endParaRPr lang="pt-BR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2pPr>
      <a:lvl3pPr marL="1143000" indent="-228600" algn="ctr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3pPr>
      <a:lvl4pPr marL="1600200" indent="-228600" algn="ctr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4pPr>
      <a:lvl5pPr marL="2057400" indent="-228600" algn="ctr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5pPr>
      <a:lvl6pPr marL="2514600" indent="-228600" algn="ctr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6pPr>
      <a:lvl7pPr marL="2971800" indent="-228600" algn="ctr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7pPr>
      <a:lvl8pPr marL="3429000" indent="-228600" algn="ctr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8pPr>
      <a:lvl9pPr marL="3886200" indent="-228600" algn="ctr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112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2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12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1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1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ricon.org.b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928813" y="928688"/>
            <a:ext cx="57864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240088" y="1079500"/>
            <a:ext cx="4859337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" y="1630574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CONTROLE SOCIAL E CONTROLE </a:t>
            </a:r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PÚBLICO</a:t>
            </a:r>
          </a:p>
          <a:p>
            <a:pPr algn="ctr"/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Interatividade </a:t>
            </a:r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a efetividade </a:t>
            </a:r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Credibilidade </a:t>
            </a:r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instituições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452566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Conselheiro ANTONIO JOAQUIM</a:t>
            </a:r>
          </a:p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Presidente da ATRICON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3" name="Picture 7" descr="http://www.atricon.org.br/wp-content/themes/atricon-2012/images/logomarc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583" y="5912426"/>
            <a:ext cx="2485159" cy="90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tce.sc.gov.br/files/file/cabecalho_simposio_internacio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42" y="5887696"/>
            <a:ext cx="5737865" cy="8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33772" y="1275368"/>
            <a:ext cx="867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Está evidenciado o esgotamento do modelo de gestão e de serviço público no Brasil </a:t>
            </a:r>
            <a:endParaRPr lang="pt-BR" sz="2400" b="1" dirty="0">
              <a:effectLst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21804" y="2636912"/>
            <a:ext cx="83884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/>
              <a:t>→</a:t>
            </a:r>
            <a:r>
              <a:rPr lang="pt-BR" sz="2400" dirty="0"/>
              <a:t> </a:t>
            </a:r>
            <a:r>
              <a:rPr lang="pt-BR" sz="2400" b="1" dirty="0" smtClean="0"/>
              <a:t>poder </a:t>
            </a:r>
            <a:r>
              <a:rPr lang="pt-BR" sz="2400" b="1" dirty="0"/>
              <a:t>público </a:t>
            </a:r>
            <a:r>
              <a:rPr lang="pt-BR" sz="2400" b="1" dirty="0" smtClean="0"/>
              <a:t>distante </a:t>
            </a:r>
            <a:r>
              <a:rPr lang="pt-BR" sz="2400" b="1" dirty="0"/>
              <a:t>do cidadão </a:t>
            </a:r>
            <a:r>
              <a:rPr lang="pt-BR" sz="2400" dirty="0" smtClean="0"/>
              <a:t>– </a:t>
            </a:r>
            <a:r>
              <a:rPr lang="pt-BR" sz="2400" dirty="0"/>
              <a:t>como </a:t>
            </a:r>
            <a:r>
              <a:rPr lang="pt-BR" sz="2400" dirty="0" smtClean="0"/>
              <a:t>se pertencessem </a:t>
            </a:r>
          </a:p>
          <a:p>
            <a:pPr algn="just"/>
            <a:r>
              <a:rPr lang="pt-BR" sz="2400" dirty="0"/>
              <a:t> </a:t>
            </a:r>
            <a:r>
              <a:rPr lang="pt-BR" sz="2400" dirty="0" smtClean="0"/>
              <a:t>    a mundos </a:t>
            </a:r>
            <a:r>
              <a:rPr lang="pt-BR" sz="2400" dirty="0"/>
              <a:t>diferentes</a:t>
            </a:r>
          </a:p>
          <a:p>
            <a:pPr algn="just"/>
            <a:r>
              <a:rPr lang="pt-BR" sz="2400" b="1" dirty="0"/>
              <a:t>→</a:t>
            </a:r>
            <a:r>
              <a:rPr lang="pt-BR" sz="2400" dirty="0"/>
              <a:t> </a:t>
            </a:r>
            <a:r>
              <a:rPr lang="pt-BR" sz="2400" b="1" dirty="0"/>
              <a:t>apesar de escolher, o cidadão não se reconhece no seu </a:t>
            </a:r>
            <a:endParaRPr lang="pt-BR" sz="2400" b="1" dirty="0" smtClean="0"/>
          </a:p>
          <a:p>
            <a:pPr algn="just"/>
            <a:r>
              <a:rPr lang="pt-BR" sz="2400" b="1" dirty="0"/>
              <a:t> </a:t>
            </a:r>
            <a:r>
              <a:rPr lang="pt-BR" sz="2400" b="1" dirty="0" smtClean="0"/>
              <a:t>    representante</a:t>
            </a:r>
            <a:r>
              <a:rPr lang="pt-BR" sz="2400" dirty="0" smtClean="0"/>
              <a:t> </a:t>
            </a:r>
            <a:r>
              <a:rPr lang="pt-BR" sz="2400" dirty="0"/>
              <a:t>- indiferença</a:t>
            </a:r>
          </a:p>
          <a:p>
            <a:pPr algn="just"/>
            <a:r>
              <a:rPr lang="pt-BR" sz="2400" b="1" dirty="0"/>
              <a:t>→</a:t>
            </a:r>
            <a:r>
              <a:rPr lang="pt-BR" sz="2400" dirty="0"/>
              <a:t> </a:t>
            </a:r>
            <a:r>
              <a:rPr lang="pt-BR" sz="2400" b="1" dirty="0"/>
              <a:t>o serviço oferecido não se justifica pela utilidade</a:t>
            </a:r>
            <a:r>
              <a:rPr lang="pt-BR" sz="2400" dirty="0"/>
              <a:t> – o básico </a:t>
            </a:r>
            <a:endParaRPr lang="pt-BR" sz="2400" dirty="0" smtClean="0"/>
          </a:p>
          <a:p>
            <a:pPr algn="just"/>
            <a:r>
              <a:rPr lang="pt-BR" sz="2400" dirty="0"/>
              <a:t> </a:t>
            </a:r>
            <a:r>
              <a:rPr lang="pt-BR" sz="2400" dirty="0" smtClean="0"/>
              <a:t>    não </a:t>
            </a:r>
            <a:r>
              <a:rPr lang="pt-BR" sz="2400" dirty="0"/>
              <a:t>atende a demanda</a:t>
            </a:r>
          </a:p>
          <a:p>
            <a:pPr algn="just"/>
            <a:r>
              <a:rPr lang="pt-BR" sz="2400" b="1" dirty="0"/>
              <a:t>→</a:t>
            </a:r>
            <a:r>
              <a:rPr lang="pt-BR" sz="2400" dirty="0"/>
              <a:t> </a:t>
            </a:r>
            <a:r>
              <a:rPr lang="pt-BR" sz="2400" b="1" dirty="0"/>
              <a:t>o poder público não se realiza pela qualidade</a:t>
            </a:r>
            <a:r>
              <a:rPr lang="pt-BR" sz="2400" dirty="0"/>
              <a:t> – o básico é </a:t>
            </a:r>
            <a:endParaRPr lang="pt-BR" sz="2400" dirty="0" smtClean="0"/>
          </a:p>
          <a:p>
            <a:pPr algn="just"/>
            <a:r>
              <a:rPr lang="pt-BR" sz="2400" dirty="0"/>
              <a:t> </a:t>
            </a:r>
            <a:r>
              <a:rPr lang="pt-BR" sz="2400" dirty="0" smtClean="0"/>
              <a:t>    precário</a:t>
            </a:r>
            <a:endParaRPr lang="pt-BR" sz="2400" dirty="0"/>
          </a:p>
          <a:p>
            <a:pPr algn="just"/>
            <a:r>
              <a:rPr lang="pt-BR" sz="2400" b="1" dirty="0"/>
              <a:t>→</a:t>
            </a:r>
            <a:r>
              <a:rPr lang="pt-BR" sz="2400" dirty="0"/>
              <a:t> </a:t>
            </a:r>
            <a:r>
              <a:rPr lang="pt-BR" sz="2400" b="1" dirty="0"/>
              <a:t>efetividade é um tema cada vez mais recorrente –</a:t>
            </a:r>
            <a:r>
              <a:rPr lang="pt-BR" sz="2400" dirty="0"/>
              <a:t> a quem </a:t>
            </a:r>
            <a:r>
              <a:rPr lang="pt-BR" sz="2400" dirty="0" smtClean="0"/>
              <a:t> </a:t>
            </a:r>
          </a:p>
          <a:p>
            <a:pPr algn="just"/>
            <a:r>
              <a:rPr lang="pt-BR" sz="2400" dirty="0"/>
              <a:t> </a:t>
            </a:r>
            <a:r>
              <a:rPr lang="pt-BR" sz="2400" dirty="0" smtClean="0"/>
              <a:t>    compete </a:t>
            </a:r>
            <a:r>
              <a:rPr lang="pt-BR" sz="2400" dirty="0"/>
              <a:t>fiscalizar </a:t>
            </a:r>
            <a:r>
              <a:rPr lang="pt-BR" sz="2400" dirty="0" smtClean="0"/>
              <a:t>?</a:t>
            </a:r>
            <a:endParaRPr lang="pt-BR" sz="2400" dirty="0">
              <a:effectLst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47667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TRIBUNAL DE CONTAS – INSTRUMENTO DE CIDADANIA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1520" y="1268760"/>
            <a:ext cx="4857355" cy="4196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Cenário de oportunidades e desafios</a:t>
            </a:r>
            <a:endParaRPr lang="pt-BR" sz="2400" dirty="0">
              <a:effectLst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47667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TRIBUNAL DE CONTAS – INSTRUMENTO DE CIDADANIA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21804" y="2636912"/>
            <a:ext cx="8388424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→</a:t>
            </a:r>
            <a:r>
              <a:rPr lang="pt-BR" sz="2400" dirty="0"/>
              <a:t> é a instituição responsável pelo controle da gestão dos recursos </a:t>
            </a:r>
            <a:endParaRPr lang="pt-BR" sz="2400" dirty="0" smtClean="0"/>
          </a:p>
          <a:p>
            <a:pPr>
              <a:spcAft>
                <a:spcPts val="600"/>
              </a:spcAft>
            </a:pPr>
            <a:r>
              <a:rPr lang="pt-BR" sz="2400" dirty="0"/>
              <a:t> </a:t>
            </a:r>
            <a:r>
              <a:rPr lang="pt-BR" sz="2400" dirty="0" smtClean="0"/>
              <a:t>    públicos </a:t>
            </a:r>
            <a:r>
              <a:rPr lang="pt-BR" sz="2400" dirty="0"/>
              <a:t>em todos os níveis</a:t>
            </a:r>
          </a:p>
          <a:p>
            <a:pPr>
              <a:spcAft>
                <a:spcPts val="0"/>
              </a:spcAft>
            </a:pPr>
            <a:r>
              <a:rPr lang="pt-BR" sz="2400" b="1" dirty="0"/>
              <a:t>→</a:t>
            </a:r>
            <a:r>
              <a:rPr lang="pt-BR" sz="2400" dirty="0"/>
              <a:t> tem capilaridade </a:t>
            </a:r>
            <a:r>
              <a:rPr lang="pt-BR" sz="2400" dirty="0" smtClean="0"/>
              <a:t>– presente </a:t>
            </a:r>
            <a:r>
              <a:rPr lang="pt-BR" sz="2400" dirty="0"/>
              <a:t>em todos os Estados </a:t>
            </a:r>
            <a:r>
              <a:rPr lang="pt-BR" sz="2400" dirty="0" smtClean="0"/>
              <a:t>e </a:t>
            </a:r>
            <a:r>
              <a:rPr lang="pt-BR" sz="2400" dirty="0"/>
              <a:t>interage</a:t>
            </a:r>
            <a:r>
              <a:rPr lang="pt-BR" sz="2400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pt-BR" sz="2400" dirty="0" smtClean="0"/>
              <a:t>     com todos os órgãos públicos</a:t>
            </a:r>
            <a:endParaRPr lang="pt-BR" sz="2400" dirty="0"/>
          </a:p>
          <a:p>
            <a:r>
              <a:rPr lang="pt-BR" sz="2400" b="1" dirty="0"/>
              <a:t>→</a:t>
            </a:r>
            <a:r>
              <a:rPr lang="pt-BR" sz="2400" dirty="0"/>
              <a:t> tem governabilidade na relação com órgãos e gestores públicos </a:t>
            </a:r>
            <a:endParaRPr lang="pt-BR" sz="2400" dirty="0" smtClean="0"/>
          </a:p>
          <a:p>
            <a:pPr>
              <a:spcAft>
                <a:spcPts val="600"/>
              </a:spcAft>
            </a:pPr>
            <a:r>
              <a:rPr lang="pt-BR" sz="2400" dirty="0"/>
              <a:t> </a:t>
            </a:r>
            <a:r>
              <a:rPr lang="pt-BR" sz="2400" dirty="0" smtClean="0"/>
              <a:t>   – </a:t>
            </a:r>
            <a:r>
              <a:rPr lang="pt-BR" sz="2400" dirty="0"/>
              <a:t>audita e julga</a:t>
            </a:r>
          </a:p>
          <a:p>
            <a:pPr>
              <a:spcAft>
                <a:spcPts val="600"/>
              </a:spcAft>
            </a:pPr>
            <a:r>
              <a:rPr lang="pt-BR" sz="2400" b="1" dirty="0"/>
              <a:t>→</a:t>
            </a:r>
            <a:r>
              <a:rPr lang="pt-BR" sz="2400" dirty="0"/>
              <a:t> é o maior banco de informações públicas oficiais</a:t>
            </a:r>
          </a:p>
          <a:p>
            <a:r>
              <a:rPr lang="pt-BR" sz="2400" b="1" dirty="0"/>
              <a:t>→</a:t>
            </a:r>
            <a:r>
              <a:rPr lang="pt-BR" sz="2400" dirty="0"/>
              <a:t> tem o </a:t>
            </a:r>
            <a:r>
              <a:rPr lang="pt-BR" sz="2400" dirty="0" smtClean="0"/>
              <a:t>quadro técnico melhor </a:t>
            </a:r>
            <a:r>
              <a:rPr lang="pt-BR" sz="2400" dirty="0"/>
              <a:t>preparado em gestão pública</a:t>
            </a:r>
            <a:endParaRPr lang="pt-BR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47667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TRIBUNAL DE CONTAS – INSTRUMENTO DE CIDADANIA</a:t>
            </a:r>
          </a:p>
        </p:txBody>
      </p:sp>
      <p:sp>
        <p:nvSpPr>
          <p:cNvPr id="9" name="Retângulo 8"/>
          <p:cNvSpPr/>
          <p:nvPr/>
        </p:nvSpPr>
        <p:spPr>
          <a:xfrm>
            <a:off x="251520" y="1268760"/>
            <a:ext cx="6632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Estímulo ao controle social – Modelo PDI (TCE-MT)</a:t>
            </a:r>
            <a:endParaRPr lang="pt-BR" sz="2400" dirty="0"/>
          </a:p>
        </p:txBody>
      </p:sp>
      <p:sp>
        <p:nvSpPr>
          <p:cNvPr id="10" name="Retângulo 9"/>
          <p:cNvSpPr/>
          <p:nvPr/>
        </p:nvSpPr>
        <p:spPr>
          <a:xfrm>
            <a:off x="521804" y="2636912"/>
            <a:ext cx="8388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→</a:t>
            </a:r>
            <a:r>
              <a:rPr lang="pt-BR" sz="2400" dirty="0"/>
              <a:t> atua na melhoria da gestão pública – capacitação de gestores, </a:t>
            </a:r>
            <a:endParaRPr lang="pt-BR" sz="2400" dirty="0" smtClean="0"/>
          </a:p>
          <a:p>
            <a:r>
              <a:rPr lang="pt-BR" sz="2400" dirty="0"/>
              <a:t> </a:t>
            </a:r>
            <a:r>
              <a:rPr lang="pt-BR" sz="2400" dirty="0" smtClean="0"/>
              <a:t>    cultura </a:t>
            </a:r>
            <a:r>
              <a:rPr lang="pt-BR" sz="2400" dirty="0"/>
              <a:t>do planejamento estratégico </a:t>
            </a:r>
            <a:endParaRPr lang="pt-BR" sz="2400" dirty="0" smtClean="0"/>
          </a:p>
          <a:p>
            <a:endParaRPr lang="pt-BR" sz="2400" dirty="0"/>
          </a:p>
          <a:p>
            <a:r>
              <a:rPr lang="pt-BR" sz="2400" b="1" dirty="0"/>
              <a:t>→</a:t>
            </a:r>
            <a:r>
              <a:rPr lang="pt-BR" sz="2400" dirty="0"/>
              <a:t> atua na formação de controladores/conselheiros sociais - aulas </a:t>
            </a:r>
            <a:endParaRPr lang="pt-BR" sz="2400" dirty="0" smtClean="0"/>
          </a:p>
          <a:p>
            <a:r>
              <a:rPr lang="pt-BR" sz="2400" dirty="0"/>
              <a:t> </a:t>
            </a:r>
            <a:r>
              <a:rPr lang="pt-BR" sz="2400" dirty="0" smtClean="0"/>
              <a:t>    sobre </a:t>
            </a:r>
            <a:r>
              <a:rPr lang="pt-BR" sz="2400" dirty="0"/>
              <a:t>leis orçamentárias, estrutura do Estado </a:t>
            </a:r>
            <a:r>
              <a:rPr lang="pt-BR" sz="2400" dirty="0" err="1"/>
              <a:t>etc</a:t>
            </a:r>
            <a:r>
              <a:rPr lang="pt-BR" sz="2400" dirty="0"/>
              <a:t> – curso </a:t>
            </a:r>
            <a:endParaRPr lang="pt-BR" sz="2400" dirty="0" smtClean="0"/>
          </a:p>
          <a:p>
            <a:r>
              <a:rPr lang="pt-BR" sz="2400" dirty="0"/>
              <a:t> </a:t>
            </a:r>
            <a:r>
              <a:rPr lang="pt-BR" sz="2400" dirty="0" smtClean="0"/>
              <a:t>     regular</a:t>
            </a:r>
            <a:endParaRPr lang="pt-BR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47667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TRIBUNAL DE CONTAS – INSTRUMENTO DE CIDADANIA</a:t>
            </a:r>
          </a:p>
        </p:txBody>
      </p:sp>
      <p:sp>
        <p:nvSpPr>
          <p:cNvPr id="9" name="Retângulo 8"/>
          <p:cNvSpPr/>
          <p:nvPr/>
        </p:nvSpPr>
        <p:spPr>
          <a:xfrm>
            <a:off x="251520" y="1268760"/>
            <a:ext cx="6632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Estímulo ao controle social – Modelo PDI (TCE-MT)</a:t>
            </a:r>
            <a:endParaRPr lang="pt-BR" sz="2400" dirty="0"/>
          </a:p>
        </p:txBody>
      </p:sp>
      <p:sp>
        <p:nvSpPr>
          <p:cNvPr id="10" name="Retângulo 9"/>
          <p:cNvSpPr/>
          <p:nvPr/>
        </p:nvSpPr>
        <p:spPr>
          <a:xfrm>
            <a:off x="521804" y="2636912"/>
            <a:ext cx="8388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→</a:t>
            </a:r>
            <a:r>
              <a:rPr lang="pt-BR" sz="2400" dirty="0" smtClean="0"/>
              <a:t> </a:t>
            </a:r>
            <a:r>
              <a:rPr lang="pt-BR" sz="2400" dirty="0"/>
              <a:t>oferece mecanismos para facilitar a fiscalização do uso de </a:t>
            </a:r>
            <a:endParaRPr lang="pt-BR" sz="2400" dirty="0" smtClean="0"/>
          </a:p>
          <a:p>
            <a:r>
              <a:rPr lang="pt-BR" sz="2400" dirty="0"/>
              <a:t> </a:t>
            </a:r>
            <a:r>
              <a:rPr lang="pt-BR" sz="2400" dirty="0" smtClean="0"/>
              <a:t>    recursos </a:t>
            </a:r>
            <a:r>
              <a:rPr lang="pt-BR" sz="2400" dirty="0"/>
              <a:t>públicos – sistema </a:t>
            </a:r>
            <a:r>
              <a:rPr lang="pt-BR" sz="2400" dirty="0" err="1"/>
              <a:t>Geo-Obras</a:t>
            </a:r>
            <a:r>
              <a:rPr lang="pt-BR" sz="2400" dirty="0"/>
              <a:t> (módulo cidadão), </a:t>
            </a:r>
            <a:endParaRPr lang="pt-BR" sz="2400" dirty="0" smtClean="0"/>
          </a:p>
          <a:p>
            <a:r>
              <a:rPr lang="pt-BR" sz="2400" dirty="0"/>
              <a:t> </a:t>
            </a:r>
            <a:r>
              <a:rPr lang="pt-BR" sz="2400" dirty="0" smtClean="0"/>
              <a:t>    Indicadores </a:t>
            </a:r>
            <a:r>
              <a:rPr lang="pt-BR" sz="2400" dirty="0"/>
              <a:t>de Resultados de Educação e </a:t>
            </a:r>
            <a:r>
              <a:rPr lang="pt-BR" sz="2400" dirty="0" smtClean="0"/>
              <a:t>Saúde</a:t>
            </a:r>
          </a:p>
          <a:p>
            <a:endParaRPr lang="pt-BR" sz="2400" dirty="0"/>
          </a:p>
          <a:p>
            <a:r>
              <a:rPr lang="pt-BR" sz="2400" b="1" dirty="0"/>
              <a:t>→</a:t>
            </a:r>
            <a:r>
              <a:rPr lang="pt-BR" sz="2400" dirty="0"/>
              <a:t> garante transparência nas informações de gestão sob a sua </a:t>
            </a:r>
            <a:endParaRPr lang="pt-BR" sz="2400" dirty="0" smtClean="0"/>
          </a:p>
          <a:p>
            <a:r>
              <a:rPr lang="pt-BR" sz="2400" dirty="0"/>
              <a:t> </a:t>
            </a:r>
            <a:r>
              <a:rPr lang="pt-BR" sz="2400" dirty="0" smtClean="0"/>
              <a:t>    tutela </a:t>
            </a:r>
            <a:r>
              <a:rPr lang="pt-BR" sz="2400" dirty="0"/>
              <a:t>– matéria-prima do controle (informação com </a:t>
            </a:r>
            <a:endParaRPr lang="pt-BR" sz="2400" dirty="0" smtClean="0"/>
          </a:p>
          <a:p>
            <a:r>
              <a:rPr lang="pt-BR" sz="2400" dirty="0"/>
              <a:t> </a:t>
            </a:r>
            <a:r>
              <a:rPr lang="pt-BR" sz="2400" dirty="0" smtClean="0"/>
              <a:t>    credibilidade</a:t>
            </a:r>
            <a:r>
              <a:rPr lang="pt-BR" sz="2400" dirty="0"/>
              <a:t>)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6557112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47667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TRIBUNAL DE CONTAS – INSTRUMENTO DE CIDADANIA</a:t>
            </a:r>
            <a:endParaRPr lang="pt-BR" sz="2800" b="1" dirty="0">
              <a:effectLst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1520" y="1268760"/>
            <a:ext cx="71665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Efetividade do controle externo – obrigações a cumprir</a:t>
            </a:r>
          </a:p>
        </p:txBody>
      </p:sp>
      <p:sp>
        <p:nvSpPr>
          <p:cNvPr id="10" name="Retângulo 9"/>
          <p:cNvSpPr/>
          <p:nvPr/>
        </p:nvSpPr>
        <p:spPr>
          <a:xfrm>
            <a:off x="0" y="2636912"/>
            <a:ext cx="89102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/>
            <a:r>
              <a:rPr lang="pt-BR" sz="2400" b="1" dirty="0"/>
              <a:t>→</a:t>
            </a:r>
            <a:r>
              <a:rPr lang="pt-BR" sz="2800" dirty="0"/>
              <a:t> </a:t>
            </a:r>
            <a:r>
              <a:rPr lang="pt-BR" sz="2400" dirty="0"/>
              <a:t>auditar a legalidade, a regularidade e a eficiência </a:t>
            </a:r>
            <a:r>
              <a:rPr lang="pt-BR" sz="2400" dirty="0" smtClean="0"/>
              <a:t>dos </a:t>
            </a:r>
          </a:p>
          <a:p>
            <a:pPr marL="444500">
              <a:spcAft>
                <a:spcPts val="600"/>
              </a:spcAft>
            </a:pPr>
            <a:r>
              <a:rPr lang="pt-BR" sz="2400" dirty="0"/>
              <a:t> </a:t>
            </a:r>
            <a:r>
              <a:rPr lang="pt-BR" sz="2400" dirty="0" smtClean="0"/>
              <a:t>    gastos </a:t>
            </a:r>
            <a:r>
              <a:rPr lang="pt-BR" sz="2400" dirty="0"/>
              <a:t>públicos </a:t>
            </a:r>
          </a:p>
          <a:p>
            <a:pPr marL="444500"/>
            <a:r>
              <a:rPr lang="pt-BR" sz="2400" b="1" dirty="0"/>
              <a:t>→</a:t>
            </a:r>
            <a:r>
              <a:rPr lang="pt-BR" sz="2400" dirty="0"/>
              <a:t> controle de prazos, concomitância, relevância, inteligência, </a:t>
            </a:r>
            <a:endParaRPr lang="pt-BR" sz="2400" dirty="0" smtClean="0"/>
          </a:p>
          <a:p>
            <a:pPr marL="444500">
              <a:spcAft>
                <a:spcPts val="600"/>
              </a:spcAft>
            </a:pPr>
            <a:r>
              <a:rPr lang="pt-BR" sz="2400" dirty="0"/>
              <a:t> </a:t>
            </a:r>
            <a:r>
              <a:rPr lang="pt-BR" sz="2400" dirty="0" smtClean="0"/>
              <a:t>    coerência</a:t>
            </a:r>
            <a:endParaRPr lang="pt-BR" sz="2400" dirty="0"/>
          </a:p>
          <a:p>
            <a:pPr marL="444500">
              <a:spcAft>
                <a:spcPts val="600"/>
              </a:spcAft>
            </a:pPr>
            <a:r>
              <a:rPr lang="pt-BR" sz="2400" b="1" dirty="0"/>
              <a:t>→</a:t>
            </a:r>
            <a:r>
              <a:rPr lang="pt-BR" sz="2400" dirty="0"/>
              <a:t> contas de governo e contas de gestão</a:t>
            </a:r>
          </a:p>
          <a:p>
            <a:pPr marL="444500">
              <a:spcAft>
                <a:spcPts val="600"/>
              </a:spcAft>
            </a:pPr>
            <a:r>
              <a:rPr lang="pt-BR" sz="2400" b="1" dirty="0"/>
              <a:t>→</a:t>
            </a:r>
            <a:r>
              <a:rPr lang="pt-BR" sz="2400" dirty="0"/>
              <a:t> avaliação de resultados de políticas públicas</a:t>
            </a:r>
          </a:p>
          <a:p>
            <a:pPr marL="444500"/>
            <a:r>
              <a:rPr lang="pt-BR" sz="2400" b="1" dirty="0"/>
              <a:t>→</a:t>
            </a:r>
            <a:r>
              <a:rPr lang="pt-BR" sz="2400" dirty="0"/>
              <a:t> governança pública – parcerias com outras instituições</a:t>
            </a:r>
            <a:endParaRPr lang="pt-BR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928813" y="928688"/>
            <a:ext cx="57864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67544" y="764704"/>
            <a:ext cx="8208962" cy="39549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MENSAGEM FINAL</a:t>
            </a:r>
          </a:p>
          <a:p>
            <a:pPr>
              <a:defRPr/>
            </a:pPr>
            <a:endParaRPr lang="pt-BR" dirty="0">
              <a:solidFill>
                <a:schemeClr val="tx1"/>
              </a:solidFill>
            </a:endParaRPr>
          </a:p>
          <a:p>
            <a:pPr indent="9017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...</a:t>
            </a:r>
            <a:endParaRPr lang="pt-BR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indent="9017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Agrade, ou não agrade, as constituições que abraçaram o governo da Nação pela Nação têm por suprema norma: para a Nação não há segredos; na sua administração não se toleram escaninhos; no procedimento dos seus servidores não cabe mistério; e toda encoberta, sonegação ou reserva, em matéria de seus interesses, importa, nos homens públicos, traição ou deslealdade aos mais altos deveres do funcionário para com o cargo, do cidadão para com o país. </a:t>
            </a:r>
            <a:r>
              <a:rPr lang="pt-BR" sz="1900" dirty="0" smtClean="0">
                <a:solidFill>
                  <a:schemeClr val="tx1"/>
                </a:solidFill>
              </a:rPr>
              <a:t>(</a:t>
            </a:r>
            <a:r>
              <a:rPr lang="pt-BR" sz="1900" dirty="0">
                <a:solidFill>
                  <a:schemeClr val="tx1"/>
                </a:solidFill>
              </a:rPr>
              <a:t>Rui Barbosa)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345139" y="5150520"/>
            <a:ext cx="2711202" cy="51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pt-BR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V Boli" charset="0"/>
                <a:cs typeface="Arial" charset="0"/>
              </a:rPr>
              <a:t>OBRIGADO</a:t>
            </a:r>
            <a:r>
              <a:rPr lang="pt-B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V Boli" charset="0"/>
                <a:cs typeface="Arial" charset="0"/>
              </a:rPr>
              <a:t>!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" y="5661247"/>
            <a:ext cx="9157684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r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pt-BR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2" charset="0"/>
                <a:cs typeface="Arial" charset="0"/>
              </a:rPr>
              <a:t>Cons. </a:t>
            </a:r>
            <a:r>
              <a:rPr lang="pt-BR" sz="1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2" charset="0"/>
                <a:cs typeface="Arial" charset="0"/>
              </a:rPr>
              <a:t>Antonio</a:t>
            </a:r>
            <a:r>
              <a:rPr lang="pt-BR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2" charset="0"/>
                <a:cs typeface="Arial" charset="0"/>
              </a:rPr>
              <a:t> Joaquim (TCE-MT) </a:t>
            </a:r>
          </a:p>
          <a:p>
            <a:pPr algn="r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pt-BR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2" charset="0"/>
                <a:cs typeface="Arial" charset="0"/>
              </a:rPr>
              <a:t>Presidente da ATRICON</a:t>
            </a:r>
          </a:p>
          <a:p>
            <a:pPr algn="r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pt-BR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2" charset="0"/>
                <a:cs typeface="Arial" charset="0"/>
              </a:rPr>
              <a:t>atricon@atricon.org.br</a:t>
            </a:r>
          </a:p>
          <a:p>
            <a:pPr algn="r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pt-BR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2" charset="0"/>
                <a:cs typeface="Arial" charset="0"/>
                <a:hlinkClick r:id="rId3"/>
              </a:rPr>
              <a:t>www.atricon.org.br</a:t>
            </a:r>
          </a:p>
          <a:p>
            <a:pPr algn="r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pt-BR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2" charset="0"/>
                <a:cs typeface="Arial" charset="0"/>
              </a:rPr>
              <a:t>@</a:t>
            </a:r>
            <a:r>
              <a:rPr lang="pt-BR" sz="1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2" charset="0"/>
                <a:cs typeface="Arial" charset="0"/>
              </a:rPr>
              <a:t>atricon</a:t>
            </a:r>
            <a:endParaRPr lang="pt-BR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2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505</Words>
  <Application>Microsoft Office PowerPoint</Application>
  <PresentationFormat>Apresentação na tela (4:3)</PresentationFormat>
  <Paragraphs>72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ABCD</dc:creator>
  <cp:lastModifiedBy>ALTAIR HRUBA</cp:lastModifiedBy>
  <cp:revision>115</cp:revision>
  <cp:lastPrinted>2011-09-30T21:17:59Z</cp:lastPrinted>
  <dcterms:created xsi:type="dcterms:W3CDTF">2009-01-28T18:47:18Z</dcterms:created>
  <dcterms:modified xsi:type="dcterms:W3CDTF">2013-11-11T19:14:23Z</dcterms:modified>
</cp:coreProperties>
</file>