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34" r:id="rId5"/>
    <p:sldId id="345" r:id="rId6"/>
    <p:sldId id="328" r:id="rId7"/>
    <p:sldId id="355" r:id="rId8"/>
    <p:sldId id="356" r:id="rId9"/>
    <p:sldId id="357" r:id="rId10"/>
    <p:sldId id="346" r:id="rId11"/>
    <p:sldId id="358" r:id="rId12"/>
    <p:sldId id="349" r:id="rId13"/>
    <p:sldId id="350" r:id="rId14"/>
    <p:sldId id="353" r:id="rId15"/>
    <p:sldId id="351" r:id="rId16"/>
    <p:sldId id="352" r:id="rId17"/>
    <p:sldId id="354" r:id="rId18"/>
    <p:sldId id="343" r:id="rId19"/>
  </p:sldIdLst>
  <p:sldSz cx="12192000" cy="6854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33F"/>
    <a:srgbClr val="2B9FD9"/>
    <a:srgbClr val="1E71B9"/>
    <a:srgbClr val="3B9EDB"/>
    <a:srgbClr val="21BFC7"/>
    <a:srgbClr val="004D5D"/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FERNANDO ALMEIDA" userId="b7d7ff1f-fb35-4194-a382-f6fa277b8ff5" providerId="ADAL" clId="{E8079579-2B7F-45D6-A7FD-46AF70510D88}"/>
    <pc:docChg chg="modSld">
      <pc:chgData name="JORGE FERNANDO ALMEIDA" userId="b7d7ff1f-fb35-4194-a382-f6fa277b8ff5" providerId="ADAL" clId="{E8079579-2B7F-45D6-A7FD-46AF70510D88}" dt="2025-11-24T19:44:40.614" v="16" actId="20577"/>
      <pc:docMkLst>
        <pc:docMk/>
      </pc:docMkLst>
      <pc:sldChg chg="modSp mod">
        <pc:chgData name="JORGE FERNANDO ALMEIDA" userId="b7d7ff1f-fb35-4194-a382-f6fa277b8ff5" providerId="ADAL" clId="{E8079579-2B7F-45D6-A7FD-46AF70510D88}" dt="2025-11-24T19:44:40.614" v="16" actId="20577"/>
        <pc:sldMkLst>
          <pc:docMk/>
          <pc:sldMk cId="1547744036" sldId="351"/>
        </pc:sldMkLst>
        <pc:spChg chg="mod">
          <ac:chgData name="JORGE FERNANDO ALMEIDA" userId="b7d7ff1f-fb35-4194-a382-f6fa277b8ff5" providerId="ADAL" clId="{E8079579-2B7F-45D6-A7FD-46AF70510D88}" dt="2025-11-24T19:44:40.614" v="16" actId="20577"/>
          <ac:spMkLst>
            <pc:docMk/>
            <pc:sldMk cId="1547744036" sldId="351"/>
            <ac:spMk id="8" creationId="{052756FC-A53B-971F-960E-94F787A433A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43"/>
            <a:ext cx="9144000" cy="23864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0371"/>
            <a:ext cx="9144000" cy="16549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pPr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96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pPr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047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4956"/>
            <a:ext cx="2628900" cy="580914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4956"/>
            <a:ext cx="7734300" cy="580914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pPr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111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pPr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929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8947"/>
            <a:ext cx="10515600" cy="28514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7339"/>
            <a:ext cx="10515600" cy="14994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pPr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03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4780"/>
            <a:ext cx="5181600" cy="43493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4780"/>
            <a:ext cx="5181600" cy="43493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pPr/>
              <a:t>16/12/2025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4957"/>
            <a:ext cx="10515600" cy="132494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0384"/>
            <a:ext cx="5157787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3915"/>
            <a:ext cx="5157787" cy="3682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384"/>
            <a:ext cx="5183188" cy="823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3915"/>
            <a:ext cx="5183188" cy="3682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pPr/>
              <a:t>16/12/2025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496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pPr/>
              <a:t>16/12/2025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70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pPr/>
              <a:t>16/12/2025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9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6988"/>
            <a:ext cx="3932237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968"/>
            <a:ext cx="6172200" cy="4871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6448"/>
            <a:ext cx="3932237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pPr/>
              <a:t>16/12/2025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68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6988"/>
            <a:ext cx="3932237" cy="15994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6968"/>
            <a:ext cx="6172200" cy="48713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6448"/>
            <a:ext cx="3932237" cy="38098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B566-C0D6-4B3D-93C8-DDC15F0AC65A}" type="datetimeFigureOut">
              <a:rPr lang="pt-BR" smtClean="0"/>
              <a:pPr/>
              <a:t>16/12/2025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F3E7-5514-470A-8C30-F02FEEED1A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762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4957"/>
            <a:ext cx="10515600" cy="132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4780"/>
            <a:ext cx="10515600" cy="434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3408"/>
            <a:ext cx="27432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B566-C0D6-4B3D-93C8-DDC15F0AC65A}" type="datetimeFigureOut">
              <a:rPr lang="pt-BR" smtClean="0"/>
              <a:pPr/>
              <a:t>16/12/2025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3408"/>
            <a:ext cx="41148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3408"/>
            <a:ext cx="2743200" cy="364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F3E7-5514-470A-8C30-F02FEEED1A2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401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0CFDBAA9-896F-4875-A380-E8E0FA226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DE709F1F-7F19-5610-350B-E6ECA3F08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85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2A5B706-3237-D1EE-DD95-E98FCB29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87D111-927A-747F-8314-359BB4C804EC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Fases do Processamento</a:t>
            </a: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052756FC-A53B-971F-960E-94F787A433AA}"/>
              </a:ext>
            </a:extLst>
          </p:cNvPr>
          <p:cNvSpPr txBox="1"/>
          <p:nvPr/>
        </p:nvSpPr>
        <p:spPr>
          <a:xfrm>
            <a:off x="1246236" y="2325932"/>
            <a:ext cx="10290805" cy="347787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Distribuição do processo a um dos membros da Unidade de Julgamento;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Decisão individual, revisada pela Diretoria de Tributos;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Em caso de decisão contrária ao Fisco Municipal em valor superior a 25 </a:t>
            </a:r>
            <a:r>
              <a:rPr lang="pt-B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UFM’s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o processo é remetido a Junta de Recursos;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Prazo de recurso de 20 dias após a confirmação de ciência do contribuinte. </a:t>
            </a: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C61AC549-CD25-9371-9F6F-42813D19B926}"/>
              </a:ext>
            </a:extLst>
          </p:cNvPr>
          <p:cNvSpPr txBox="1"/>
          <p:nvPr/>
        </p:nvSpPr>
        <p:spPr>
          <a:xfrm>
            <a:off x="1261749" y="1288717"/>
            <a:ext cx="659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Julgamento em 1ª Instância</a:t>
            </a:r>
          </a:p>
        </p:txBody>
      </p:sp>
    </p:spTree>
    <p:extLst>
      <p:ext uri="{BB962C8B-B14F-4D97-AF65-F5344CB8AC3E}">
        <p14:creationId xmlns:p14="http://schemas.microsoft.com/office/powerpoint/2010/main" val="154774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2A5B706-3237-D1EE-DD95-E98FCB29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87D111-927A-747F-8314-359BB4C804EC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Fases do Processamento</a:t>
            </a: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052756FC-A53B-971F-960E-94F787A433AA}"/>
              </a:ext>
            </a:extLst>
          </p:cNvPr>
          <p:cNvSpPr txBox="1"/>
          <p:nvPr/>
        </p:nvSpPr>
        <p:spPr>
          <a:xfrm>
            <a:off x="1246236" y="2325932"/>
            <a:ext cx="10290805" cy="2246769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Designação de relator;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Decisão colegiada, podendo conter voto divergente;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Prazo de recurso de 20 dias após a confirmação de ciência do contribuinte. </a:t>
            </a: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C61AC549-CD25-9371-9F6F-42813D19B926}"/>
              </a:ext>
            </a:extLst>
          </p:cNvPr>
          <p:cNvSpPr txBox="1"/>
          <p:nvPr/>
        </p:nvSpPr>
        <p:spPr>
          <a:xfrm>
            <a:off x="1261749" y="1288717"/>
            <a:ext cx="659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Julgamento em 2ª Instância</a:t>
            </a:r>
          </a:p>
        </p:txBody>
      </p:sp>
    </p:spTree>
    <p:extLst>
      <p:ext uri="{BB962C8B-B14F-4D97-AF65-F5344CB8AC3E}">
        <p14:creationId xmlns:p14="http://schemas.microsoft.com/office/powerpoint/2010/main" val="154774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2A5B706-3237-D1EE-DD95-E98FCB29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084" y="0"/>
            <a:ext cx="12186356" cy="68548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87D111-927A-747F-8314-359BB4C804EC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Fases do Processamento</a:t>
            </a: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052756FC-A53B-971F-960E-94F787A433AA}"/>
              </a:ext>
            </a:extLst>
          </p:cNvPr>
          <p:cNvSpPr txBox="1"/>
          <p:nvPr/>
        </p:nvSpPr>
        <p:spPr>
          <a:xfrm>
            <a:off x="1246236" y="2325932"/>
            <a:ext cx="10290805" cy="3785652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Efeitos sobre o crédito tributário: cancelamento, anulação (erro formal), manutenção e inscrição em dívida ativa;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Integração com os setores de arrecadação e cobrança;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Sistema de cobrança do Tribunal de Justiça </a:t>
            </a:r>
            <a:r>
              <a:rPr lang="pt-BR" sz="2000">
                <a:latin typeface="Calibri" panose="020F0502020204030204" pitchFamily="34" charset="0"/>
                <a:cs typeface="Calibri" panose="020F0502020204030204" pitchFamily="34" charset="0"/>
              </a:rPr>
              <a:t>(ACERTA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SC);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Judicialização via execução fiscal.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C61AC549-CD25-9371-9F6F-42813D19B926}"/>
              </a:ext>
            </a:extLst>
          </p:cNvPr>
          <p:cNvSpPr txBox="1"/>
          <p:nvPr/>
        </p:nvSpPr>
        <p:spPr>
          <a:xfrm>
            <a:off x="1261749" y="1288717"/>
            <a:ext cx="659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Encaminhamento Pós Decisão</a:t>
            </a:r>
          </a:p>
        </p:txBody>
      </p:sp>
    </p:spTree>
    <p:extLst>
      <p:ext uri="{BB962C8B-B14F-4D97-AF65-F5344CB8AC3E}">
        <p14:creationId xmlns:p14="http://schemas.microsoft.com/office/powerpoint/2010/main" val="154774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2A5B706-3237-D1EE-DD95-E98FCB29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0"/>
            <a:ext cx="12186356" cy="68548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87D111-927A-747F-8314-359BB4C804EC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Fases do Processamento</a:t>
            </a: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052756FC-A53B-971F-960E-94F787A433AA}"/>
              </a:ext>
            </a:extLst>
          </p:cNvPr>
          <p:cNvSpPr txBox="1"/>
          <p:nvPr/>
        </p:nvSpPr>
        <p:spPr>
          <a:xfrm>
            <a:off x="1246236" y="2325932"/>
            <a:ext cx="10290805" cy="3170099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Opera-se a desistência do litígio:</a:t>
            </a:r>
          </a:p>
          <a:p>
            <a:pPr algn="just">
              <a:buFontTx/>
              <a:buChar char="-"/>
            </a:pPr>
            <a:endParaRPr lang="pt-B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endParaRPr lang="pt-B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Expressamente - por pedido do sujeito passivo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Tacitamente – pelo pagamento ou solicitação de parcelamento do credito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Pelo ingresso de ação judicial.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C61AC549-CD25-9371-9F6F-42813D19B926}"/>
              </a:ext>
            </a:extLst>
          </p:cNvPr>
          <p:cNvSpPr txBox="1"/>
          <p:nvPr/>
        </p:nvSpPr>
        <p:spPr>
          <a:xfrm>
            <a:off x="1261749" y="1288717"/>
            <a:ext cx="659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Da desistência</a:t>
            </a:r>
          </a:p>
        </p:txBody>
      </p:sp>
    </p:spTree>
    <p:extLst>
      <p:ext uri="{BB962C8B-B14F-4D97-AF65-F5344CB8AC3E}">
        <p14:creationId xmlns:p14="http://schemas.microsoft.com/office/powerpoint/2010/main" val="154774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2A5B706-3237-D1EE-DD95-E98FCB29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87D111-927A-747F-8314-359BB4C804EC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Considerações Finais</a:t>
            </a: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052756FC-A53B-971F-960E-94F787A433AA}"/>
              </a:ext>
            </a:extLst>
          </p:cNvPr>
          <p:cNvSpPr txBox="1"/>
          <p:nvPr/>
        </p:nvSpPr>
        <p:spPr>
          <a:xfrm>
            <a:off x="1246236" y="2325932"/>
            <a:ext cx="10290805" cy="2246769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Decisões técnicas;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Importância da capacitação de servidores;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4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BAA2C643-19A5-1A0B-2131-7F5008E04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CD8C467-B385-0C25-10A2-B53406FE6D99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Fontes</a:t>
            </a:r>
          </a:p>
        </p:txBody>
      </p:sp>
      <p:sp>
        <p:nvSpPr>
          <p:cNvPr id="17" name="CaixaDeTexto 2">
            <a:extLst>
              <a:ext uri="{FF2B5EF4-FFF2-40B4-BE49-F238E27FC236}">
                <a16:creationId xmlns:a16="http://schemas.microsoft.com/office/drawing/2014/main" id="{052756FC-A53B-971F-960E-94F787A433AA}"/>
              </a:ext>
            </a:extLst>
          </p:cNvPr>
          <p:cNvSpPr txBox="1"/>
          <p:nvPr/>
        </p:nvSpPr>
        <p:spPr>
          <a:xfrm>
            <a:off x="1255200" y="1832873"/>
            <a:ext cx="10290805" cy="1938992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INSTITUTO JUSTIÇA FISCAL.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Diagnóstico do Contencioso Administrativo Tributário Federal e Recomendações.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Lei Complementar Municipal 08/2022</a:t>
            </a:r>
          </a:p>
          <a:p>
            <a:endParaRPr lang="pt-BR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>
                <a:latin typeface="Calibri" panose="020F0502020204030204" pitchFamily="34" charset="0"/>
                <a:cs typeface="Calibri" panose="020F0502020204030204" pitchFamily="34" charset="0"/>
              </a:rPr>
              <a:t>Lei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Municipal 1.330/91 – Código Tributário de Gaspar</a:t>
            </a:r>
          </a:p>
        </p:txBody>
      </p:sp>
    </p:spTree>
    <p:extLst>
      <p:ext uri="{BB962C8B-B14F-4D97-AF65-F5344CB8AC3E}">
        <p14:creationId xmlns:p14="http://schemas.microsoft.com/office/powerpoint/2010/main" val="395433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E083C-B502-F2E3-D901-A74A324D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1A78350E-1FA8-2EF0-D916-5BBB42B6E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D2D31C4-CDF5-28D3-2899-47712B6FBD31}"/>
              </a:ext>
            </a:extLst>
          </p:cNvPr>
          <p:cNvSpPr txBox="1"/>
          <p:nvPr/>
        </p:nvSpPr>
        <p:spPr>
          <a:xfrm>
            <a:off x="5540188" y="1846709"/>
            <a:ext cx="599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E71B9"/>
                </a:solidFill>
              </a:rPr>
              <a:t>CONTENCIOSO ADMINISTRATIVO TRIBUTÁRIO DO MUNICÍPIO DE GASPAR (SC)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DA29CD-6D92-3597-69B4-8281BA283E06}"/>
              </a:ext>
            </a:extLst>
          </p:cNvPr>
          <p:cNvSpPr txBox="1"/>
          <p:nvPr/>
        </p:nvSpPr>
        <p:spPr>
          <a:xfrm>
            <a:off x="5764306" y="4488811"/>
            <a:ext cx="5701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7CA33F"/>
                </a:solidFill>
              </a:rPr>
              <a:t>Ademor Luiz Machado – Fiscal de Tributos</a:t>
            </a:r>
          </a:p>
          <a:p>
            <a:r>
              <a:rPr lang="pt-BR" sz="2400" b="1" dirty="0">
                <a:solidFill>
                  <a:srgbClr val="7CA33F"/>
                </a:solidFill>
              </a:rPr>
              <a:t>Felipe </a:t>
            </a:r>
            <a:r>
              <a:rPr lang="pt-BR" sz="2400" b="1" dirty="0" err="1">
                <a:solidFill>
                  <a:srgbClr val="7CA33F"/>
                </a:solidFill>
              </a:rPr>
              <a:t>Batisti</a:t>
            </a:r>
            <a:r>
              <a:rPr lang="pt-BR" sz="2400" b="1" dirty="0">
                <a:solidFill>
                  <a:srgbClr val="7CA33F"/>
                </a:solidFill>
              </a:rPr>
              <a:t> – Fiscal de Tributos</a:t>
            </a:r>
          </a:p>
        </p:txBody>
      </p:sp>
    </p:spTree>
    <p:extLst>
      <p:ext uri="{BB962C8B-B14F-4D97-AF65-F5344CB8AC3E}">
        <p14:creationId xmlns:p14="http://schemas.microsoft.com/office/powerpoint/2010/main" val="503853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0149DF7-DFB3-B8F2-AA7D-9D5BC446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6C5F768-B8BD-4D40-8DB2-54FA9CE6E471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Contencioso Administrativo Tributário</a:t>
            </a:r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78269865-8990-41F4-97F2-7E82107225A8}"/>
              </a:ext>
            </a:extLst>
          </p:cNvPr>
          <p:cNvSpPr txBox="1"/>
          <p:nvPr/>
        </p:nvSpPr>
        <p:spPr>
          <a:xfrm>
            <a:off x="1255200" y="1832873"/>
            <a:ext cx="10290805" cy="440120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 contencioso administrativo tributário é o processo utilizado para resolver disputas entre contribuintes e o Fisco dentro da própria esfera administrativa, sem a necessidade de recorrer ao Poder Judiciário. É a instância em que o contribuinte contesta a cobrança de tributos, autuações ou decisões fiscais diretamente junto aos órgãos responsáveis pela fiscalização, buscando a revisão da decisão antes de uma eventual ação judicial. 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/>
              <a:t>No Brasil, o órgão de revisão administrativa foi criado antes da administração fiscal. A Secretaria da Receita Federal, criada em 1968, e mesmo a antiga Direção Geral da Fazenda Nacional, criada em 1934, são posteriores à criação dos “Conselhos de Contribuintes”.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1º Conselho de Contribuintes foi criado pelo Decreto nº 16.580 em 1924 e o 2º Conselho pelo Decreto nº 5.157 em 1927. Estes conselhos seguiam os modelos da administração tributária do Brasil Colônia e do Império português, as chamadas Juntas da Real Fazenda e o Tribunal de Conselho da Fazenda.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4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4B2DF-9BB1-A66F-7E97-77B6AD184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84A55DB-AA74-4CD4-93C8-6C634C9CE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EA1BE53-348A-476D-21FE-3B8CA1DF1F30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Contencioso Administrativo Tributário em Gaspar</a:t>
            </a:r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052756FC-A53B-971F-960E-94F787A433AA}"/>
              </a:ext>
            </a:extLst>
          </p:cNvPr>
          <p:cNvSpPr txBox="1"/>
          <p:nvPr/>
        </p:nvSpPr>
        <p:spPr>
          <a:xfrm>
            <a:off x="1255200" y="1832873"/>
            <a:ext cx="10290805" cy="4093428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Até o ano de 2002 o contribuinte autuado apresentava sua defesa junto a Repartição Fazendária.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 análise da petição era efetuada pela gestor da Repartição Fazendária (Diretor ou Secretário). Em caso de decisão contrária em primeira instância, ao autuado caberia o direito de recurso voluntário diretamente ao Prefeito.  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Principais dificuldades:</a:t>
            </a:r>
          </a:p>
          <a:p>
            <a:pPr algn="just">
              <a:buFont typeface="Arial" pitchFamily="34" charset="0"/>
              <a:buChar char="•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Decisões de caráter político e não técnico;</a:t>
            </a:r>
          </a:p>
          <a:p>
            <a:pPr algn="just">
              <a:buFont typeface="Arial" pitchFamily="34" charset="0"/>
              <a:buChar char="•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Demora na análise dos processos.</a:t>
            </a:r>
          </a:p>
        </p:txBody>
      </p:sp>
    </p:spTree>
    <p:extLst>
      <p:ext uri="{BB962C8B-B14F-4D97-AF65-F5344CB8AC3E}">
        <p14:creationId xmlns:p14="http://schemas.microsoft.com/office/powerpoint/2010/main" val="55349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2A5B706-3237-D1EE-DD95-E98FCB29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87D111-927A-747F-8314-359BB4C804EC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Contencioso Administrativo Tributário em Gaspar</a:t>
            </a: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052756FC-A53B-971F-960E-94F787A433AA}"/>
              </a:ext>
            </a:extLst>
          </p:cNvPr>
          <p:cNvSpPr txBox="1"/>
          <p:nvPr/>
        </p:nvSpPr>
        <p:spPr>
          <a:xfrm>
            <a:off x="1255200" y="1832873"/>
            <a:ext cx="10290805" cy="440120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Em 2002 foi publicada a Lei Complementar 08, que instituiu o modelo de Contencioso Administrativo Tributário atualmente vigente.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 Contencioso Administrativo possui a seguinte composição: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Órgão Preparador</a:t>
            </a:r>
          </a:p>
          <a:p>
            <a:pPr algn="just">
              <a:buFont typeface="Arial" pitchFamily="34" charset="0"/>
              <a:buChar char="•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Unidade de Julgamento Singular - 1ª Instância</a:t>
            </a:r>
          </a:p>
          <a:p>
            <a:pPr algn="just">
              <a:buFontTx/>
              <a:buChar char="-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Junta de Recursos - 2ª Instância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4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2A5B706-3237-D1EE-DD95-E98FCB29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" y="0"/>
            <a:ext cx="12186356" cy="68548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87D111-927A-747F-8314-359BB4C804EC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Contencioso Administrativo Tributário em Gaspar</a:t>
            </a: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052756FC-A53B-971F-960E-94F787A433AA}"/>
              </a:ext>
            </a:extLst>
          </p:cNvPr>
          <p:cNvSpPr txBox="1"/>
          <p:nvPr/>
        </p:nvSpPr>
        <p:spPr>
          <a:xfrm>
            <a:off x="1255200" y="1832873"/>
            <a:ext cx="10290805" cy="440120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Órgão Preparador – Composto por um servidor efetivo,  tem a incumbência de organizar o processo na forma dos autos forenses.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Unidade de Julgamento Singular - 1ª Instância (decisão monocrática):  integrada por três julgadores que atuam individual e independentemente, nomeados através de Decreto e integrantes da carreira de Fiscal de Tributos. 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Junta de Recursos - 2ª Instância (decisão colegiada): composta por 3 servidores do quadro efetivo da Secretaria de Fazenda e Gestão Administrativa.</a:t>
            </a:r>
          </a:p>
          <a:p>
            <a:pPr algn="just">
              <a:buFontTx/>
              <a:buChar char="-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No caso de impedimento de qualquer membro da junta, será nomeado um substituto.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4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2A5B706-3237-D1EE-DD95-E98FCB29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356" cy="68548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87D111-927A-747F-8314-359BB4C804EC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Fases do Processamento</a:t>
            </a: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052756FC-A53B-971F-960E-94F787A433AA}"/>
              </a:ext>
            </a:extLst>
          </p:cNvPr>
          <p:cNvSpPr txBox="1"/>
          <p:nvPr/>
        </p:nvSpPr>
        <p:spPr>
          <a:xfrm>
            <a:off x="1246236" y="2325932"/>
            <a:ext cx="10290805" cy="3785652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Origem: auto de infração, notificação de lançamento ou outro ato fiscal;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Comunicação ao contribuinte;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Abertura do prazo de defesa: 20 dias corridos a contar da confirmação de recebimento por parte do contribuinte;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Processos digitais - comunicação mediante sistema eletrônico da Prefeitura de Gaspar.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C61AC549-CD25-9371-9F6F-42813D19B926}"/>
              </a:ext>
            </a:extLst>
          </p:cNvPr>
          <p:cNvSpPr txBox="1"/>
          <p:nvPr/>
        </p:nvSpPr>
        <p:spPr>
          <a:xfrm>
            <a:off x="1261749" y="1288717"/>
            <a:ext cx="659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Instauração do Processo Administrativo Fiscal</a:t>
            </a:r>
          </a:p>
        </p:txBody>
      </p:sp>
    </p:spTree>
    <p:extLst>
      <p:ext uri="{BB962C8B-B14F-4D97-AF65-F5344CB8AC3E}">
        <p14:creationId xmlns:p14="http://schemas.microsoft.com/office/powerpoint/2010/main" val="154774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2A5B706-3237-D1EE-DD95-E98FCB29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356" cy="68548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87D111-927A-747F-8314-359BB4C804EC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Fases do Processamento</a:t>
            </a: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052756FC-A53B-971F-960E-94F787A433AA}"/>
              </a:ext>
            </a:extLst>
          </p:cNvPr>
          <p:cNvSpPr txBox="1"/>
          <p:nvPr/>
        </p:nvSpPr>
        <p:spPr>
          <a:xfrm>
            <a:off x="1246236" y="2325932"/>
            <a:ext cx="10290805" cy="3477875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 fase contenciosa do processo tem origem com a apresentação de reclamação contra o auto de infração, notificação de lançamento ou outro ato fiscal;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 reclamação deve ser apresentada dentro do prazo estabelecido;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Além disso, deverá ser instruída com  devida documentação probante de modo a possibilitar ao julgador a formação da livre opinião em respeito ao direito pretendido. </a:t>
            </a: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C61AC549-CD25-9371-9F6F-42813D19B926}"/>
              </a:ext>
            </a:extLst>
          </p:cNvPr>
          <p:cNvSpPr txBox="1"/>
          <p:nvPr/>
        </p:nvSpPr>
        <p:spPr>
          <a:xfrm>
            <a:off x="1261749" y="1288717"/>
            <a:ext cx="659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Instauração do Processo Administrativo Fiscal</a:t>
            </a:r>
          </a:p>
        </p:txBody>
      </p:sp>
    </p:spTree>
    <p:extLst>
      <p:ext uri="{BB962C8B-B14F-4D97-AF65-F5344CB8AC3E}">
        <p14:creationId xmlns:p14="http://schemas.microsoft.com/office/powerpoint/2010/main" val="154774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72A5B706-3237-D1EE-DD95-E98FCB29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12186356" cy="68548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87D111-927A-747F-8314-359BB4C804EC}"/>
              </a:ext>
            </a:extLst>
          </p:cNvPr>
          <p:cNvSpPr txBox="1"/>
          <p:nvPr/>
        </p:nvSpPr>
        <p:spPr>
          <a:xfrm>
            <a:off x="367553" y="304780"/>
            <a:ext cx="11497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1E71B9"/>
                </a:solidFill>
              </a:rPr>
              <a:t>Fases do Processamento</a:t>
            </a: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052756FC-A53B-971F-960E-94F787A433AA}"/>
              </a:ext>
            </a:extLst>
          </p:cNvPr>
          <p:cNvSpPr txBox="1"/>
          <p:nvPr/>
        </p:nvSpPr>
        <p:spPr>
          <a:xfrm>
            <a:off x="1246236" y="2325932"/>
            <a:ext cx="10290805" cy="2862322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Recebimento e análise dos requisitos de admissibilidade;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Possibilidade de diligências e manifestações técnicas;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Levantamento de eventuais informações necessárias para análise.</a:t>
            </a: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C61AC549-CD25-9371-9F6F-42813D19B926}"/>
              </a:ext>
            </a:extLst>
          </p:cNvPr>
          <p:cNvSpPr txBox="1"/>
          <p:nvPr/>
        </p:nvSpPr>
        <p:spPr>
          <a:xfrm>
            <a:off x="1261749" y="1288717"/>
            <a:ext cx="659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B9FD9"/>
                </a:solidFill>
              </a:rPr>
              <a:t>Defesa ou impugnação e Instrução do processo</a:t>
            </a:r>
          </a:p>
        </p:txBody>
      </p:sp>
    </p:spTree>
    <p:extLst>
      <p:ext uri="{BB962C8B-B14F-4D97-AF65-F5344CB8AC3E}">
        <p14:creationId xmlns:p14="http://schemas.microsoft.com/office/powerpoint/2010/main" val="15477440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_BPAT" id="{51E8297B-4638-4069-8547-1CC68501B358}" vid="{53BAD34C-0D2B-4BBF-B3A4-AAF0A9938B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3dbbe6-ab21-462b-9918-ef0a31d733dc" xsi:nil="true"/>
    <lcf76f155ced4ddcb4097134ff3c332f xmlns="e4077838-ffc9-4e55-8582-887b9c80ee8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1D5E6508FB2A4C828CAAD8E19836BE" ma:contentTypeVersion="16" ma:contentTypeDescription="Crie um novo documento." ma:contentTypeScope="" ma:versionID="e3e7542b11ad4130d9075a73c2256c8c">
  <xsd:schema xmlns:xsd="http://www.w3.org/2001/XMLSchema" xmlns:xs="http://www.w3.org/2001/XMLSchema" xmlns:p="http://schemas.microsoft.com/office/2006/metadata/properties" xmlns:ns2="e4077838-ffc9-4e55-8582-887b9c80ee80" xmlns:ns3="f43dbbe6-ab21-462b-9918-ef0a31d733dc" targetNamespace="http://schemas.microsoft.com/office/2006/metadata/properties" ma:root="true" ma:fieldsID="56759abcf92420e83e8e658a702da609" ns2:_="" ns3:_="">
    <xsd:import namespace="e4077838-ffc9-4e55-8582-887b9c80ee80"/>
    <xsd:import namespace="f43dbbe6-ab21-462b-9918-ef0a31d733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77838-ffc9-4e55-8582-887b9c80e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4ec4d449-cc40-4ed3-840b-478290d670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dbbe6-ab21-462b-9918-ef0a31d733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a609a7-3a86-4bb1-85bf-aca40552cd36}" ma:internalName="TaxCatchAll" ma:showField="CatchAllData" ma:web="f43dbbe6-ab21-462b-9918-ef0a31d733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504866-3690-4CF0-B814-72C7E03608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E94652-8C18-4EBA-A172-7C18A1398DB5}">
  <ds:schemaRefs>
    <ds:schemaRef ds:uri="http://www.w3.org/XML/1998/namespace"/>
    <ds:schemaRef ds:uri="e4077838-ffc9-4e55-8582-887b9c80ee80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f43dbbe6-ab21-462b-9918-ef0a31d733dc"/>
  </ds:schemaRefs>
</ds:datastoreItem>
</file>

<file path=customXml/itemProps3.xml><?xml version="1.0" encoding="utf-8"?>
<ds:datastoreItem xmlns:ds="http://schemas.openxmlformats.org/officeDocument/2006/customXml" ds:itemID="{578E281E-1313-45E3-A98B-6855902029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077838-ffc9-4e55-8582-887b9c80ee80"/>
    <ds:schemaRef ds:uri="f43dbbe6-ab21-462b-9918-ef0a31d73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805</Words>
  <Application>Microsoft Office PowerPoint</Application>
  <PresentationFormat>Personalizar</PresentationFormat>
  <Paragraphs>129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AYRTON ACACIO CRUZ DA SILVEIRA</dc:creator>
  <cp:lastModifiedBy>LUCIA HELENA FERNANDES DE OLIVEIRA PRUJA</cp:lastModifiedBy>
  <cp:revision>40</cp:revision>
  <dcterms:created xsi:type="dcterms:W3CDTF">2025-11-06T18:32:14Z</dcterms:created>
  <dcterms:modified xsi:type="dcterms:W3CDTF">2025-12-16T20:35:28Z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0x0101000C1D5E6508FB2A4C828CAAD8E19836BE</vt:lpwstr>
  </property>
  <property fmtid="{D5CDD505-2E9C-101B-9397-08002B2CF9AE}" pid="3" name="MediaServiceImageTags">
    <vt:lpwstr/>
  </property>
</Properties>
</file>