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34" r:id="rId5"/>
    <p:sldId id="345" r:id="rId6"/>
    <p:sldId id="328" r:id="rId7"/>
    <p:sldId id="357" r:id="rId8"/>
    <p:sldId id="335" r:id="rId9"/>
    <p:sldId id="346" r:id="rId10"/>
    <p:sldId id="314" r:id="rId11"/>
    <p:sldId id="347" r:id="rId12"/>
    <p:sldId id="344" r:id="rId13"/>
    <p:sldId id="348" r:id="rId14"/>
    <p:sldId id="349" r:id="rId15"/>
    <p:sldId id="350" r:id="rId16"/>
    <p:sldId id="351" r:id="rId17"/>
    <p:sldId id="352" r:id="rId18"/>
    <p:sldId id="353" r:id="rId19"/>
    <p:sldId id="354" r:id="rId20"/>
    <p:sldId id="355" r:id="rId21"/>
    <p:sldId id="356" r:id="rId22"/>
    <p:sldId id="359" r:id="rId23"/>
    <p:sldId id="360" r:id="rId24"/>
    <p:sldId id="361" r:id="rId25"/>
    <p:sldId id="362" r:id="rId26"/>
    <p:sldId id="363" r:id="rId27"/>
    <p:sldId id="364" r:id="rId28"/>
    <p:sldId id="365" r:id="rId29"/>
    <p:sldId id="366" r:id="rId30"/>
    <p:sldId id="367" r:id="rId31"/>
    <p:sldId id="358" r:id="rId32"/>
    <p:sldId id="368" r:id="rId33"/>
  </p:sldIdLst>
  <p:sldSz cx="12192000" cy="68548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33F"/>
    <a:srgbClr val="2B9FD9"/>
    <a:srgbClr val="1E71B9"/>
    <a:srgbClr val="3B9EDB"/>
    <a:srgbClr val="21BFC7"/>
    <a:srgbClr val="004D5D"/>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684" y="90"/>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43"/>
            <a:ext cx="9144000" cy="2386495"/>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0371"/>
            <a:ext cx="9144000" cy="16549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293296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59047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4956"/>
            <a:ext cx="2628900" cy="580914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4956"/>
            <a:ext cx="7734300" cy="580914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39111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415929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8947"/>
            <a:ext cx="10515600" cy="2851416"/>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7339"/>
            <a:ext cx="10515600" cy="149949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58003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4780"/>
            <a:ext cx="5181600" cy="434932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4780"/>
            <a:ext cx="5181600" cy="434932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33588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4957"/>
            <a:ext cx="10515600" cy="132494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9" y="1680384"/>
            <a:ext cx="5157787" cy="8235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9" y="2503915"/>
            <a:ext cx="5157787" cy="36828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0384"/>
            <a:ext cx="5183188" cy="8235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3915"/>
            <a:ext cx="5183188" cy="36828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96496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332170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88493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9" y="456988"/>
            <a:ext cx="3932237" cy="1599459"/>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6968"/>
            <a:ext cx="6172200" cy="4871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9" y="2056448"/>
            <a:ext cx="3932237" cy="38098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207868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9" y="456988"/>
            <a:ext cx="3932237" cy="1599459"/>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6968"/>
            <a:ext cx="6172200" cy="487136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9" y="2056448"/>
            <a:ext cx="3932237" cy="38098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23762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4957"/>
            <a:ext cx="10515600" cy="1324949"/>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4780"/>
            <a:ext cx="10515600" cy="434932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3408"/>
            <a:ext cx="2743200" cy="364956"/>
          </a:xfrm>
          <a:prstGeom prst="rect">
            <a:avLst/>
          </a:prstGeom>
        </p:spPr>
        <p:txBody>
          <a:bodyPr vert="horz" lIns="91440" tIns="45720" rIns="91440" bIns="45720" rtlCol="0" anchor="ctr"/>
          <a:lstStyle>
            <a:lvl1pPr algn="l">
              <a:defRPr sz="1200">
                <a:solidFill>
                  <a:schemeClr val="tx1">
                    <a:tint val="75000"/>
                  </a:schemeClr>
                </a:solidFill>
              </a:defRPr>
            </a:lvl1pPr>
          </a:lstStyle>
          <a:p>
            <a:fld id="{6526B566-C0D6-4B3D-93C8-DDC15F0AC65A}" type="datetimeFigureOut">
              <a:rPr lang="pt-BR" smtClean="0"/>
              <a:t>16/12/2025</a:t>
            </a:fld>
            <a:endParaRPr lang="pt-BR" dirty="0"/>
          </a:p>
        </p:txBody>
      </p:sp>
      <p:sp>
        <p:nvSpPr>
          <p:cNvPr id="5" name="Footer Placeholder 4"/>
          <p:cNvSpPr>
            <a:spLocks noGrp="1"/>
          </p:cNvSpPr>
          <p:nvPr>
            <p:ph type="ftr" sz="quarter" idx="3"/>
          </p:nvPr>
        </p:nvSpPr>
        <p:spPr>
          <a:xfrm>
            <a:off x="4038600" y="6353408"/>
            <a:ext cx="4114800" cy="3649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8610600" y="6353408"/>
            <a:ext cx="2743200" cy="364956"/>
          </a:xfrm>
          <a:prstGeom prst="rect">
            <a:avLst/>
          </a:prstGeom>
        </p:spPr>
        <p:txBody>
          <a:bodyPr vert="horz" lIns="91440" tIns="45720" rIns="91440" bIns="45720" rtlCol="0" anchor="ctr"/>
          <a:lstStyle>
            <a:lvl1pPr algn="r">
              <a:defRPr sz="1200">
                <a:solidFill>
                  <a:schemeClr val="tx1">
                    <a:tint val="75000"/>
                  </a:schemeClr>
                </a:solidFill>
              </a:defRPr>
            </a:lvl1p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114015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pixabay.com/en/folder-office-files-corporate-2360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Padrão do plano de fundo&#10;&#10;O conteúdo gerado por IA pode estar incorreto.">
            <a:extLst>
              <a:ext uri="{FF2B5EF4-FFF2-40B4-BE49-F238E27FC236}">
                <a16:creationId xmlns:a16="http://schemas.microsoft.com/office/drawing/2014/main" id="{0CFDBAA9-896F-4875-A380-E8E0FA226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pic>
        <p:nvPicPr>
          <p:cNvPr id="5" name="Imagem 4" descr="Texto&#10;&#10;O conteúdo gerado por IA pode estar incorreto.">
            <a:extLst>
              <a:ext uri="{FF2B5EF4-FFF2-40B4-BE49-F238E27FC236}">
                <a16:creationId xmlns:a16="http://schemas.microsoft.com/office/drawing/2014/main" id="{DE709F1F-7F19-5610-350B-E6ECA3F08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Tree>
    <p:extLst>
      <p:ext uri="{BB962C8B-B14F-4D97-AF65-F5344CB8AC3E}">
        <p14:creationId xmlns:p14="http://schemas.microsoft.com/office/powerpoint/2010/main" val="4184985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F8D1-95E5-2CCF-4F52-5211149B2AA5}"/>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071A3B15-03CB-1A0E-3C30-F2667C24B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5434B4C0-CD4F-B70E-1CC2-5CE191E7AAB3}"/>
              </a:ext>
            </a:extLst>
          </p:cNvPr>
          <p:cNvSpPr txBox="1"/>
          <p:nvPr/>
        </p:nvSpPr>
        <p:spPr>
          <a:xfrm>
            <a:off x="367553" y="304780"/>
            <a:ext cx="11497779" cy="1077218"/>
          </a:xfrm>
          <a:prstGeom prst="rect">
            <a:avLst/>
          </a:prstGeom>
          <a:noFill/>
        </p:spPr>
        <p:txBody>
          <a:bodyPr wrap="square" rtlCol="0">
            <a:spAutoFit/>
          </a:bodyPr>
          <a:lstStyle/>
          <a:p>
            <a:r>
              <a:rPr lang="pt-BR" sz="3200" b="1" dirty="0">
                <a:solidFill>
                  <a:srgbClr val="1E71B9"/>
                </a:solidFill>
              </a:rPr>
              <a:t>Ferramentas de arquivos</a:t>
            </a:r>
          </a:p>
          <a:p>
            <a:endParaRPr lang="pt-BR" sz="3200" b="1" dirty="0">
              <a:solidFill>
                <a:srgbClr val="1E71B9"/>
              </a:solidFill>
            </a:endParaRPr>
          </a:p>
        </p:txBody>
      </p:sp>
      <p:sp>
        <p:nvSpPr>
          <p:cNvPr id="11" name="CaixaDeTexto 2">
            <a:extLst>
              <a:ext uri="{FF2B5EF4-FFF2-40B4-BE49-F238E27FC236}">
                <a16:creationId xmlns:a16="http://schemas.microsoft.com/office/drawing/2014/main" id="{F35CB86A-BCB1-4324-032F-37D9B066309F}"/>
              </a:ext>
            </a:extLst>
          </p:cNvPr>
          <p:cNvSpPr txBox="1"/>
          <p:nvPr/>
        </p:nvSpPr>
        <p:spPr>
          <a:xfrm>
            <a:off x="1023188" y="2290073"/>
            <a:ext cx="7758503" cy="1323439"/>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000" dirty="0"/>
              <a:t>Ferramentas úteis no dia a dia para transformar arquivos diversos.</a:t>
            </a:r>
          </a:p>
          <a:p>
            <a:endParaRPr lang="pt-BR" sz="2000" dirty="0"/>
          </a:p>
          <a:p>
            <a:r>
              <a:rPr lang="pt-BR" sz="2000" dirty="0"/>
              <a:t>Exemplos: converter arquivo qualquer para </a:t>
            </a:r>
            <a:r>
              <a:rPr lang="pt-BR" sz="2000" dirty="0" err="1"/>
              <a:t>excel</a:t>
            </a:r>
            <a:r>
              <a:rPr lang="pt-BR" sz="2000" dirty="0"/>
              <a:t>, concatenar arquivos de texto.</a:t>
            </a:r>
          </a:p>
        </p:txBody>
      </p:sp>
      <p:sp>
        <p:nvSpPr>
          <p:cNvPr id="12" name="CaixaDeTexto 1">
            <a:extLst>
              <a:ext uri="{FF2B5EF4-FFF2-40B4-BE49-F238E27FC236}">
                <a16:creationId xmlns:a16="http://schemas.microsoft.com/office/drawing/2014/main" id="{11CB8666-84D7-3153-A967-C281C40699BD}"/>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Observações</a:t>
            </a:r>
          </a:p>
        </p:txBody>
      </p:sp>
    </p:spTree>
    <p:extLst>
      <p:ext uri="{BB962C8B-B14F-4D97-AF65-F5344CB8AC3E}">
        <p14:creationId xmlns:p14="http://schemas.microsoft.com/office/powerpoint/2010/main" val="158308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C9BEA-AFD8-A110-6637-7DE5C1EB4517}"/>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AF522841-1B75-68B6-200C-3DF72EA8C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72C93086-BDB6-D068-5D51-89D6BBA87A1B}"/>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Importação de arquivos</a:t>
            </a:r>
          </a:p>
        </p:txBody>
      </p:sp>
      <p:sp>
        <p:nvSpPr>
          <p:cNvPr id="11" name="CaixaDeTexto 2">
            <a:extLst>
              <a:ext uri="{FF2B5EF4-FFF2-40B4-BE49-F238E27FC236}">
                <a16:creationId xmlns:a16="http://schemas.microsoft.com/office/drawing/2014/main" id="{0BA11D0B-2DD1-2086-6EA8-76A083313651}"/>
              </a:ext>
            </a:extLst>
          </p:cNvPr>
          <p:cNvSpPr txBox="1"/>
          <p:nvPr/>
        </p:nvSpPr>
        <p:spPr>
          <a:xfrm>
            <a:off x="819856" y="2011289"/>
            <a:ext cx="7758503" cy="3891835"/>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50000"/>
              </a:lnSpc>
            </a:pPr>
            <a:r>
              <a:rPr lang="en-US" sz="2000" b="1" dirty="0" err="1">
                <a:sym typeface="Poppins Bold"/>
              </a:rPr>
              <a:t>Importação</a:t>
            </a:r>
            <a:r>
              <a:rPr lang="en-US" sz="2000" b="1" dirty="0">
                <a:sym typeface="Poppins Bold"/>
              </a:rPr>
              <a:t> </a:t>
            </a:r>
            <a:r>
              <a:rPr lang="en-US" sz="2000" b="1" dirty="0" err="1">
                <a:sym typeface="Poppins Bold"/>
              </a:rPr>
              <a:t>padrão</a:t>
            </a:r>
            <a:r>
              <a:rPr lang="en-US" sz="2000" b="1" dirty="0">
                <a:sym typeface="Poppins Bold"/>
              </a:rPr>
              <a:t> de </a:t>
            </a:r>
            <a:r>
              <a:rPr lang="en-US" sz="2000" b="1" dirty="0" err="1">
                <a:sym typeface="Poppins Bold"/>
              </a:rPr>
              <a:t>contabilidade</a:t>
            </a:r>
            <a:r>
              <a:rPr lang="en-US" sz="2000" b="1" dirty="0">
                <a:sym typeface="Poppins Bold"/>
              </a:rPr>
              <a:t> e </a:t>
            </a:r>
            <a:r>
              <a:rPr lang="en-US" sz="2000" b="1" dirty="0" err="1">
                <a:sym typeface="Poppins Bold"/>
              </a:rPr>
              <a:t>documentos</a:t>
            </a:r>
            <a:r>
              <a:rPr lang="en-US" sz="2000" b="1" dirty="0">
                <a:sym typeface="Poppins Bold"/>
              </a:rPr>
              <a:t> </a:t>
            </a:r>
            <a:r>
              <a:rPr lang="en-US" sz="2000" b="1" dirty="0" err="1">
                <a:sym typeface="Poppins Bold"/>
              </a:rPr>
              <a:t>fiscais</a:t>
            </a:r>
            <a:r>
              <a:rPr lang="en-US" sz="2000" b="1" dirty="0">
                <a:sym typeface="Poppins Bold"/>
              </a:rPr>
              <a:t>:</a:t>
            </a:r>
            <a:r>
              <a:rPr lang="en-US" sz="2000" dirty="0">
                <a:sym typeface="Poppins"/>
              </a:rPr>
              <a:t> </a:t>
            </a:r>
            <a:r>
              <a:rPr lang="en-US" sz="2000" dirty="0" err="1">
                <a:sym typeface="Poppins"/>
              </a:rPr>
              <a:t>arquivos</a:t>
            </a:r>
            <a:r>
              <a:rPr lang="en-US" sz="2000" dirty="0">
                <a:sym typeface="Poppins"/>
              </a:rPr>
              <a:t> com </a:t>
            </a:r>
            <a:r>
              <a:rPr lang="en-US" sz="2000" dirty="0" err="1">
                <a:sym typeface="Poppins"/>
              </a:rPr>
              <a:t>leiaute</a:t>
            </a:r>
            <a:r>
              <a:rPr lang="en-US" sz="2000" dirty="0">
                <a:sym typeface="Poppins"/>
              </a:rPr>
              <a:t> </a:t>
            </a:r>
            <a:r>
              <a:rPr lang="en-US" sz="2000" dirty="0" err="1">
                <a:sym typeface="Poppins"/>
              </a:rPr>
              <a:t>reconhecido</a:t>
            </a:r>
            <a:r>
              <a:rPr lang="en-US" sz="2000" dirty="0">
                <a:sym typeface="Poppins"/>
              </a:rPr>
              <a:t> </a:t>
            </a:r>
            <a:r>
              <a:rPr lang="en-US" sz="2000" dirty="0" err="1">
                <a:sym typeface="Poppins"/>
              </a:rPr>
              <a:t>automaticamente</a:t>
            </a:r>
            <a:r>
              <a:rPr lang="en-US" sz="2000" dirty="0">
                <a:sym typeface="Poppins"/>
              </a:rPr>
              <a:t> </a:t>
            </a:r>
            <a:r>
              <a:rPr lang="en-US" sz="2000" dirty="0" err="1">
                <a:sym typeface="Poppins"/>
              </a:rPr>
              <a:t>pelo</a:t>
            </a:r>
            <a:r>
              <a:rPr lang="en-US" sz="2000" dirty="0">
                <a:sym typeface="Poppins"/>
              </a:rPr>
              <a:t> </a:t>
            </a:r>
            <a:r>
              <a:rPr lang="en-US" sz="2000" dirty="0" err="1">
                <a:sym typeface="Poppins"/>
              </a:rPr>
              <a:t>Contagil</a:t>
            </a:r>
            <a:r>
              <a:rPr lang="en-US" sz="2000" dirty="0">
                <a:sym typeface="Poppins"/>
              </a:rPr>
              <a:t> – SPED, </a:t>
            </a:r>
            <a:r>
              <a:rPr lang="en-US" sz="2000" dirty="0" err="1">
                <a:sym typeface="Poppins"/>
              </a:rPr>
              <a:t>NFe</a:t>
            </a:r>
            <a:r>
              <a:rPr lang="en-US" sz="2000" dirty="0">
                <a:sym typeface="Poppins"/>
              </a:rPr>
              <a:t>, </a:t>
            </a:r>
            <a:r>
              <a:rPr lang="en-US" sz="2000" dirty="0" err="1">
                <a:sym typeface="Poppins"/>
              </a:rPr>
              <a:t>CTe</a:t>
            </a:r>
            <a:r>
              <a:rPr lang="en-US" sz="2000" dirty="0">
                <a:sym typeface="Poppins"/>
              </a:rPr>
              <a:t>.</a:t>
            </a:r>
          </a:p>
          <a:p>
            <a:endParaRPr lang="pt-BR" sz="2000" dirty="0"/>
          </a:p>
          <a:p>
            <a:endParaRPr lang="pt-BR" sz="2000" dirty="0"/>
          </a:p>
          <a:p>
            <a:pPr algn="just">
              <a:lnSpc>
                <a:spcPct val="150000"/>
              </a:lnSpc>
            </a:pPr>
            <a:r>
              <a:rPr lang="pt-BR" sz="2000" b="1" dirty="0"/>
              <a:t>Importação de dados genéricos:</a:t>
            </a:r>
            <a:r>
              <a:rPr lang="pt-BR" sz="2000" dirty="0"/>
              <a:t>  útil para importar arquivos diversos sem leiaute específico ou conhecido pelo </a:t>
            </a:r>
            <a:r>
              <a:rPr lang="pt-BR" sz="2000" dirty="0" err="1"/>
              <a:t>Contágil</a:t>
            </a:r>
            <a:r>
              <a:rPr lang="pt-BR" sz="2000" dirty="0"/>
              <a:t> – relatórios de NFS-e, planilhas em geral, arquivo DIMP da SEF/SC, arquivos de texto com separação de caracteres.</a:t>
            </a:r>
          </a:p>
        </p:txBody>
      </p:sp>
      <p:sp>
        <p:nvSpPr>
          <p:cNvPr id="12" name="CaixaDeTexto 1">
            <a:extLst>
              <a:ext uri="{FF2B5EF4-FFF2-40B4-BE49-F238E27FC236}">
                <a16:creationId xmlns:a16="http://schemas.microsoft.com/office/drawing/2014/main" id="{5280AAD4-00E6-79BE-4D38-3DA0D075BFDD}"/>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Observações</a:t>
            </a:r>
          </a:p>
        </p:txBody>
      </p:sp>
    </p:spTree>
    <p:extLst>
      <p:ext uri="{BB962C8B-B14F-4D97-AF65-F5344CB8AC3E}">
        <p14:creationId xmlns:p14="http://schemas.microsoft.com/office/powerpoint/2010/main" val="319892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A9F57-F0A6-9D85-6F4E-9038F8C579EE}"/>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EE6F0B6F-617B-34A6-6B20-FA5B4BECD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41611D13-591B-F551-085C-9193C605DE13}"/>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Importação de arquivos</a:t>
            </a:r>
          </a:p>
        </p:txBody>
      </p:sp>
      <p:sp>
        <p:nvSpPr>
          <p:cNvPr id="11" name="CaixaDeTexto 2">
            <a:extLst>
              <a:ext uri="{FF2B5EF4-FFF2-40B4-BE49-F238E27FC236}">
                <a16:creationId xmlns:a16="http://schemas.microsoft.com/office/drawing/2014/main" id="{75D544FE-8125-E167-2422-53EC8C7967EA}"/>
              </a:ext>
            </a:extLst>
          </p:cNvPr>
          <p:cNvSpPr txBox="1"/>
          <p:nvPr/>
        </p:nvSpPr>
        <p:spPr>
          <a:xfrm>
            <a:off x="819856" y="2011289"/>
            <a:ext cx="7758503" cy="4093428"/>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50000"/>
              </a:lnSpc>
            </a:pPr>
            <a:r>
              <a:rPr lang="pt-BR" sz="2000" dirty="0">
                <a:sym typeface="Poppins Bold"/>
              </a:rPr>
              <a:t>Etapa em que informamos ao </a:t>
            </a:r>
            <a:r>
              <a:rPr lang="pt-BR" sz="2000" dirty="0" err="1">
                <a:sym typeface="Poppins Bold"/>
              </a:rPr>
              <a:t>Contagil</a:t>
            </a:r>
            <a:r>
              <a:rPr lang="pt-BR" sz="2000" dirty="0">
                <a:sym typeface="Poppins Bold"/>
              </a:rPr>
              <a:t> os tipos de dados que o arquivo contem.</a:t>
            </a:r>
          </a:p>
          <a:p>
            <a:pPr algn="just"/>
            <a:endParaRPr lang="pt-BR" sz="2000" dirty="0"/>
          </a:p>
          <a:p>
            <a:pPr algn="just"/>
            <a:r>
              <a:rPr lang="pt-BR" sz="2000" b="1" dirty="0"/>
              <a:t>Atributos: </a:t>
            </a:r>
            <a:r>
              <a:rPr lang="pt-BR" sz="2000" dirty="0"/>
              <a:t>São as características ou variáveis descritivas dos dados, como CNPJ, CPF, nome do contribuinte, número da nota fiscal, data, etc.</a:t>
            </a:r>
          </a:p>
          <a:p>
            <a:endParaRPr lang="pt-BR" sz="2000" dirty="0"/>
          </a:p>
          <a:p>
            <a:r>
              <a:rPr lang="pt-BR" sz="2000" b="1" dirty="0"/>
              <a:t>Métricas:  </a:t>
            </a:r>
            <a:r>
              <a:rPr lang="pt-BR" sz="2000" dirty="0"/>
              <a:t>São os dados quantitativos que podem ser medidos, como valores de imposto, quantidade de notas fiscais emitidas, alíquotas, entre outros.</a:t>
            </a:r>
          </a:p>
          <a:p>
            <a:endParaRPr lang="pt-BR" sz="2000" dirty="0"/>
          </a:p>
          <a:p>
            <a:r>
              <a:rPr lang="pt-BR" sz="2000" b="1" dirty="0"/>
              <a:t>Esta é uma importante etapa para padronização de informações</a:t>
            </a:r>
          </a:p>
          <a:p>
            <a:endParaRPr lang="pt-BR" sz="2000" dirty="0"/>
          </a:p>
        </p:txBody>
      </p:sp>
      <p:sp>
        <p:nvSpPr>
          <p:cNvPr id="12" name="CaixaDeTexto 1">
            <a:extLst>
              <a:ext uri="{FF2B5EF4-FFF2-40B4-BE49-F238E27FC236}">
                <a16:creationId xmlns:a16="http://schemas.microsoft.com/office/drawing/2014/main" id="{87478A96-482D-F485-5A28-67662FD88B82}"/>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Mapeamento</a:t>
            </a:r>
          </a:p>
        </p:txBody>
      </p:sp>
    </p:spTree>
    <p:extLst>
      <p:ext uri="{BB962C8B-B14F-4D97-AF65-F5344CB8AC3E}">
        <p14:creationId xmlns:p14="http://schemas.microsoft.com/office/powerpoint/2010/main" val="302197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27CD4-BFD9-90FA-DB06-49C09760B7B2}"/>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7ADC76EC-4E3D-9FCF-A84C-7EC1C314E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4" name="CaixaDeTexto 3">
            <a:extLst>
              <a:ext uri="{FF2B5EF4-FFF2-40B4-BE49-F238E27FC236}">
                <a16:creationId xmlns:a16="http://schemas.microsoft.com/office/drawing/2014/main" id="{3EFEF213-7C43-EB32-B4F8-CD021360999A}"/>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Modelo Analítico Dinâmico</a:t>
            </a:r>
          </a:p>
        </p:txBody>
      </p:sp>
      <p:sp>
        <p:nvSpPr>
          <p:cNvPr id="5" name="CaixaDeTexto 1">
            <a:extLst>
              <a:ext uri="{FF2B5EF4-FFF2-40B4-BE49-F238E27FC236}">
                <a16:creationId xmlns:a16="http://schemas.microsoft.com/office/drawing/2014/main" id="{2359D4D7-649F-C15F-F117-8B3F91E95BF7}"/>
              </a:ext>
            </a:extLst>
          </p:cNvPr>
          <p:cNvSpPr txBox="1"/>
          <p:nvPr/>
        </p:nvSpPr>
        <p:spPr>
          <a:xfrm>
            <a:off x="783996" y="1041010"/>
            <a:ext cx="10494137" cy="461665"/>
          </a:xfrm>
          <a:prstGeom prst="rect">
            <a:avLst/>
          </a:prstGeom>
          <a:noFill/>
        </p:spPr>
        <p:txBody>
          <a:bodyPr wrap="square" rtlCol="0">
            <a:spAutoFit/>
          </a:bodyPr>
          <a:lstStyle/>
          <a:p>
            <a:r>
              <a:rPr lang="pt-BR" sz="2400" b="1" dirty="0">
                <a:solidFill>
                  <a:srgbClr val="2B9FD9"/>
                </a:solidFill>
              </a:rPr>
              <a:t>MAD</a:t>
            </a:r>
          </a:p>
        </p:txBody>
      </p:sp>
      <p:sp>
        <p:nvSpPr>
          <p:cNvPr id="9" name="CaixaDeTexto 2">
            <a:extLst>
              <a:ext uri="{FF2B5EF4-FFF2-40B4-BE49-F238E27FC236}">
                <a16:creationId xmlns:a16="http://schemas.microsoft.com/office/drawing/2014/main" id="{DDFD9DEA-21C9-D4DC-FF2A-B98D7A1762A0}"/>
              </a:ext>
            </a:extLst>
          </p:cNvPr>
          <p:cNvSpPr txBox="1"/>
          <p:nvPr/>
        </p:nvSpPr>
        <p:spPr>
          <a:xfrm>
            <a:off x="6328975" y="1792734"/>
            <a:ext cx="4764595" cy="4093428"/>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000" dirty="0">
                <a:latin typeface="Calibri" panose="020F0502020204030204" pitchFamily="34" charset="0"/>
                <a:cs typeface="Calibri" panose="020F0502020204030204" pitchFamily="34" charset="0"/>
              </a:rPr>
              <a:t>Permite a comparação de diferentes bases de dados inseridas, através da estrutura já disponível, semelhante à tabela dinâmica do </a:t>
            </a:r>
            <a:r>
              <a:rPr lang="pt-BR" sz="2000" dirty="0" err="1">
                <a:latin typeface="Calibri" panose="020F0502020204030204" pitchFamily="34" charset="0"/>
                <a:cs typeface="Calibri" panose="020F0502020204030204" pitchFamily="34" charset="0"/>
              </a:rPr>
              <a:t>excel</a:t>
            </a:r>
            <a:r>
              <a:rPr lang="pt-BR" sz="2000" dirty="0">
                <a:latin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pPr>
            <a:endParaRPr lang="pt-BR"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000" dirty="0">
                <a:latin typeface="Calibri" panose="020F0502020204030204" pitchFamily="34" charset="0"/>
                <a:cs typeface="Calibri" panose="020F0502020204030204" pitchFamily="34" charset="0"/>
              </a:rPr>
              <a:t>Podem ser utilizadas planilhas, relatórios de notas, e quaisquer outros arquivos que contenham os dados a serem comparados.</a:t>
            </a:r>
          </a:p>
          <a:p>
            <a:pPr marL="342900" indent="-342900" algn="just">
              <a:buFont typeface="Arial" panose="020B0604020202020204" pitchFamily="34" charset="0"/>
              <a:buChar char="•"/>
            </a:pPr>
            <a:endParaRPr lang="pt-BR"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000" dirty="0">
                <a:latin typeface="Calibri" panose="020F0502020204030204" pitchFamily="34" charset="0"/>
                <a:cs typeface="Calibri" panose="020F0502020204030204" pitchFamily="34" charset="0"/>
              </a:rPr>
              <a:t>Não necessita de programação prévia, apenas importação das bases de dados.</a:t>
            </a:r>
          </a:p>
          <a:p>
            <a:pPr algn="just"/>
            <a:endParaRPr lang="pt-BR" sz="2000" dirty="0">
              <a:latin typeface="Calibri" panose="020F0502020204030204" pitchFamily="34" charset="0"/>
              <a:cs typeface="Calibri" panose="020F0502020204030204" pitchFamily="34" charset="0"/>
            </a:endParaRPr>
          </a:p>
        </p:txBody>
      </p:sp>
      <p:sp>
        <p:nvSpPr>
          <p:cNvPr id="13" name="CaixaDeTexto 2">
            <a:extLst>
              <a:ext uri="{FF2B5EF4-FFF2-40B4-BE49-F238E27FC236}">
                <a16:creationId xmlns:a16="http://schemas.microsoft.com/office/drawing/2014/main" id="{86E61B92-4E9B-714C-BFB1-21D53A8C9F19}"/>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6" name="Freeform 4">
            <a:extLst>
              <a:ext uri="{FF2B5EF4-FFF2-40B4-BE49-F238E27FC236}">
                <a16:creationId xmlns:a16="http://schemas.microsoft.com/office/drawing/2014/main" id="{80B05E93-9C18-84DD-4EDE-7DCA264B18B2}"/>
              </a:ext>
            </a:extLst>
          </p:cNvPr>
          <p:cNvSpPr/>
          <p:nvPr/>
        </p:nvSpPr>
        <p:spPr>
          <a:xfrm>
            <a:off x="145362" y="1702256"/>
            <a:ext cx="5877912" cy="4339867"/>
          </a:xfrm>
          <a:custGeom>
            <a:avLst/>
            <a:gdLst/>
            <a:ahLst/>
            <a:cxnLst/>
            <a:rect l="l" t="t" r="r" b="b"/>
            <a:pathLst>
              <a:path w="9457230" h="6094712">
                <a:moveTo>
                  <a:pt x="0" y="0"/>
                </a:moveTo>
                <a:lnTo>
                  <a:pt x="9457230" y="0"/>
                </a:lnTo>
                <a:lnTo>
                  <a:pt x="9457230" y="6094712"/>
                </a:lnTo>
                <a:lnTo>
                  <a:pt x="0" y="6094712"/>
                </a:lnTo>
                <a:lnTo>
                  <a:pt x="0" y="0"/>
                </a:lnTo>
                <a:close/>
              </a:path>
            </a:pathLst>
          </a:custGeom>
          <a:blipFill>
            <a:blip r:embed="rId3"/>
            <a:stretch>
              <a:fillRect l="-3100" r="-20885"/>
            </a:stretch>
          </a:blipFill>
        </p:spPr>
        <p:txBody>
          <a:bodyPr/>
          <a:lstStyle/>
          <a:p>
            <a:endParaRPr lang="pt-BR"/>
          </a:p>
        </p:txBody>
      </p:sp>
    </p:spTree>
    <p:extLst>
      <p:ext uri="{BB962C8B-B14F-4D97-AF65-F5344CB8AC3E}">
        <p14:creationId xmlns:p14="http://schemas.microsoft.com/office/powerpoint/2010/main" val="235499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5DF53-DE6A-0388-62BC-F4A2A97FC2D9}"/>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4F06D8EC-9400-177D-F11C-88C62417D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6AAB9984-FC5D-FDF8-2DC5-73B873D6A2E9}"/>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Modelo Analítico Dinâmico</a:t>
            </a:r>
          </a:p>
        </p:txBody>
      </p:sp>
      <p:sp>
        <p:nvSpPr>
          <p:cNvPr id="5" name="CaixaDeTexto 1">
            <a:extLst>
              <a:ext uri="{FF2B5EF4-FFF2-40B4-BE49-F238E27FC236}">
                <a16:creationId xmlns:a16="http://schemas.microsoft.com/office/drawing/2014/main" id="{7B501413-B685-B81B-A3E0-924A06F88C45}"/>
              </a:ext>
            </a:extLst>
          </p:cNvPr>
          <p:cNvSpPr txBox="1"/>
          <p:nvPr/>
        </p:nvSpPr>
        <p:spPr>
          <a:xfrm>
            <a:off x="783996" y="1041010"/>
            <a:ext cx="10494137" cy="461665"/>
          </a:xfrm>
          <a:prstGeom prst="rect">
            <a:avLst/>
          </a:prstGeom>
          <a:noFill/>
        </p:spPr>
        <p:txBody>
          <a:bodyPr wrap="square" rtlCol="0">
            <a:spAutoFit/>
          </a:bodyPr>
          <a:lstStyle/>
          <a:p>
            <a:r>
              <a:rPr lang="pt-BR" sz="2400" b="1" dirty="0">
                <a:solidFill>
                  <a:srgbClr val="2B9FD9"/>
                </a:solidFill>
              </a:rPr>
              <a:t>MAD</a:t>
            </a:r>
          </a:p>
        </p:txBody>
      </p:sp>
      <p:sp>
        <p:nvSpPr>
          <p:cNvPr id="9" name="CaixaDeTexto 2">
            <a:extLst>
              <a:ext uri="{FF2B5EF4-FFF2-40B4-BE49-F238E27FC236}">
                <a16:creationId xmlns:a16="http://schemas.microsoft.com/office/drawing/2014/main" id="{103AFC63-A394-EA44-B218-8ED2A9012885}"/>
              </a:ext>
            </a:extLst>
          </p:cNvPr>
          <p:cNvSpPr txBox="1"/>
          <p:nvPr/>
        </p:nvSpPr>
        <p:spPr>
          <a:xfrm>
            <a:off x="4092577" y="2348696"/>
            <a:ext cx="6108698" cy="3046988"/>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b="1" dirty="0">
                <a:latin typeface="Calibri" panose="020F0502020204030204" pitchFamily="34" charset="0"/>
                <a:cs typeface="Calibri" panose="020F0502020204030204" pitchFamily="34" charset="0"/>
              </a:rPr>
              <a:t>MAD específico:</a:t>
            </a:r>
            <a:r>
              <a:rPr lang="pt-BR" sz="2400" dirty="0">
                <a:latin typeface="Calibri" panose="020F0502020204030204" pitchFamily="34" charset="0"/>
                <a:cs typeface="Calibri" panose="020F0502020204030204" pitchFamily="34" charset="0"/>
              </a:rPr>
              <a:t> permite executar análises sobre uma base de dados específica, sem comparar com outras bases.</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b="1" dirty="0">
                <a:latin typeface="Calibri" panose="020F0502020204030204" pitchFamily="34" charset="0"/>
                <a:cs typeface="Calibri" panose="020F0502020204030204" pitchFamily="34" charset="0"/>
              </a:rPr>
              <a:t>MAD completo: </a:t>
            </a:r>
            <a:r>
              <a:rPr lang="pt-BR" sz="2400" dirty="0">
                <a:latin typeface="Calibri" panose="020F0502020204030204" pitchFamily="34" charset="0"/>
                <a:cs typeface="Calibri" panose="020F0502020204030204" pitchFamily="34" charset="0"/>
              </a:rPr>
              <a:t>permite executar análises sobre várias bases de dados e estabelecer comparativos.</a:t>
            </a:r>
          </a:p>
          <a:p>
            <a:pPr algn="just"/>
            <a:endParaRPr lang="pt-BR" sz="2400" dirty="0">
              <a:latin typeface="Calibri" panose="020F0502020204030204" pitchFamily="34" charset="0"/>
              <a:cs typeface="Calibri" panose="020F0502020204030204" pitchFamily="34" charset="0"/>
            </a:endParaRPr>
          </a:p>
        </p:txBody>
      </p:sp>
      <p:sp>
        <p:nvSpPr>
          <p:cNvPr id="13" name="CaixaDeTexto 2">
            <a:extLst>
              <a:ext uri="{FF2B5EF4-FFF2-40B4-BE49-F238E27FC236}">
                <a16:creationId xmlns:a16="http://schemas.microsoft.com/office/drawing/2014/main" id="{98A7B6BA-7DFA-FD98-ECFA-EAE9DD609898}"/>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2" name="Donut 24">
            <a:extLst>
              <a:ext uri="{FF2B5EF4-FFF2-40B4-BE49-F238E27FC236}">
                <a16:creationId xmlns:a16="http://schemas.microsoft.com/office/drawing/2014/main" id="{AA372B66-2CF8-1BBB-3EAD-6C631395BB69}"/>
              </a:ext>
            </a:extLst>
          </p:cNvPr>
          <p:cNvSpPr/>
          <p:nvPr/>
        </p:nvSpPr>
        <p:spPr>
          <a:xfrm>
            <a:off x="2330843" y="2949414"/>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376734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6B153-925D-1BD1-9FB3-A19BC46B421C}"/>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677DAEF7-7558-1DA9-ED5C-29F2B7590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E1832385-C579-F8D3-77AA-7AA30C7210E0}"/>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Fórmulas e expressões regulares</a:t>
            </a:r>
          </a:p>
        </p:txBody>
      </p:sp>
      <p:sp>
        <p:nvSpPr>
          <p:cNvPr id="9" name="CaixaDeTexto 2">
            <a:extLst>
              <a:ext uri="{FF2B5EF4-FFF2-40B4-BE49-F238E27FC236}">
                <a16:creationId xmlns:a16="http://schemas.microsoft.com/office/drawing/2014/main" id="{3F8918A9-3B9D-5649-408A-5BEDC3BB6BDC}"/>
              </a:ext>
            </a:extLst>
          </p:cNvPr>
          <p:cNvSpPr txBox="1"/>
          <p:nvPr/>
        </p:nvSpPr>
        <p:spPr>
          <a:xfrm>
            <a:off x="816125" y="1794698"/>
            <a:ext cx="6108698" cy="4154984"/>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b="1" dirty="0">
                <a:latin typeface="Calibri" panose="020F0502020204030204" pitchFamily="34" charset="0"/>
                <a:cs typeface="Calibri" panose="020F0502020204030204" pitchFamily="34" charset="0"/>
              </a:rPr>
              <a:t>Atalho F9: </a:t>
            </a:r>
            <a:r>
              <a:rPr lang="pt-BR" sz="2400" dirty="0">
                <a:latin typeface="Calibri" panose="020F0502020204030204" pitchFamily="34" charset="0"/>
                <a:cs typeface="Calibri" panose="020F0502020204030204" pitchFamily="34" charset="0"/>
              </a:rPr>
              <a:t>O atalho F9 no </a:t>
            </a:r>
            <a:r>
              <a:rPr lang="pt-BR" sz="2400" dirty="0" err="1">
                <a:latin typeface="Calibri" panose="020F0502020204030204" pitchFamily="34" charset="0"/>
                <a:cs typeface="Calibri" panose="020F0502020204030204" pitchFamily="34" charset="0"/>
              </a:rPr>
              <a:t>Contagil</a:t>
            </a:r>
            <a:r>
              <a:rPr lang="pt-BR" sz="2400" dirty="0">
                <a:latin typeface="Calibri" panose="020F0502020204030204" pitchFamily="34" charset="0"/>
                <a:cs typeface="Calibri" panose="020F0502020204030204" pitchFamily="34" charset="0"/>
              </a:rPr>
              <a:t> Lite é utilizado para testar fórmulas e expressões regulares rapidamente em qualquer tela do sistema.</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b="1" dirty="0">
                <a:latin typeface="Calibri" panose="020F0502020204030204" pitchFamily="34" charset="0"/>
                <a:cs typeface="Calibri" panose="020F0502020204030204" pitchFamily="34" charset="0"/>
              </a:rPr>
              <a:t>Expressões regulares: </a:t>
            </a:r>
            <a:r>
              <a:rPr lang="pt-BR" sz="2400" dirty="0">
                <a:latin typeface="Calibri" panose="020F0502020204030204" pitchFamily="34" charset="0"/>
                <a:cs typeface="Calibri" panose="020F0502020204030204" pitchFamily="34" charset="0"/>
              </a:rPr>
              <a:t>Padrões utilizadas para localizar um texto, número ou qualquer caractere específico em um texto, podendo ser aplicável a uma coluna no MAD ou na criação de script.</a:t>
            </a:r>
          </a:p>
          <a:p>
            <a:pPr algn="just"/>
            <a:endParaRPr lang="pt-BR" sz="2400" dirty="0">
              <a:latin typeface="Calibri" panose="020F0502020204030204" pitchFamily="34" charset="0"/>
              <a:cs typeface="Calibri" panose="020F0502020204030204" pitchFamily="34" charset="0"/>
            </a:endParaRPr>
          </a:p>
        </p:txBody>
      </p:sp>
      <p:sp>
        <p:nvSpPr>
          <p:cNvPr id="13" name="CaixaDeTexto 2">
            <a:extLst>
              <a:ext uri="{FF2B5EF4-FFF2-40B4-BE49-F238E27FC236}">
                <a16:creationId xmlns:a16="http://schemas.microsoft.com/office/drawing/2014/main" id="{4489C9DF-33E0-3AA5-35BD-086091F97C51}"/>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6" name="Rounded Rectangle 32">
            <a:extLst>
              <a:ext uri="{FF2B5EF4-FFF2-40B4-BE49-F238E27FC236}">
                <a16:creationId xmlns:a16="http://schemas.microsoft.com/office/drawing/2014/main" id="{BBF00963-EA0C-39A9-126E-D28283E3DD9F}"/>
              </a:ext>
            </a:extLst>
          </p:cNvPr>
          <p:cNvSpPr/>
          <p:nvPr/>
        </p:nvSpPr>
        <p:spPr>
          <a:xfrm>
            <a:off x="8349455" y="3181666"/>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220837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1F325-4890-F9C3-E1E4-8E78FA9D85B1}"/>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EE89B3DD-123E-0726-75D5-E90D28AA0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407BCA5A-0765-797D-FAED-5E1AF2BBBAA0}"/>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Teste de expressões regulares</a:t>
            </a:r>
          </a:p>
        </p:txBody>
      </p:sp>
      <p:sp>
        <p:nvSpPr>
          <p:cNvPr id="9" name="CaixaDeTexto 2">
            <a:extLst>
              <a:ext uri="{FF2B5EF4-FFF2-40B4-BE49-F238E27FC236}">
                <a16:creationId xmlns:a16="http://schemas.microsoft.com/office/drawing/2014/main" id="{DFB72A2B-533D-304C-4CE5-55F6C912118B}"/>
              </a:ext>
            </a:extLst>
          </p:cNvPr>
          <p:cNvSpPr txBox="1"/>
          <p:nvPr/>
        </p:nvSpPr>
        <p:spPr>
          <a:xfrm>
            <a:off x="3462302" y="2406770"/>
            <a:ext cx="6811758" cy="1569660"/>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3200" b="1" dirty="0">
                <a:latin typeface="Calibri" panose="020F0502020204030204" pitchFamily="34" charset="0"/>
                <a:cs typeface="Calibri" panose="020F0502020204030204" pitchFamily="34" charset="0"/>
              </a:rPr>
              <a:t>"NOTA 44230" extrai “(\d+)”</a:t>
            </a:r>
          </a:p>
          <a:p>
            <a:pPr algn="just"/>
            <a:endParaRPr lang="pt-BR" sz="3200" b="1" dirty="0">
              <a:latin typeface="Calibri" panose="020F0502020204030204" pitchFamily="34" charset="0"/>
              <a:cs typeface="Calibri" panose="020F0502020204030204" pitchFamily="34" charset="0"/>
            </a:endParaRPr>
          </a:p>
          <a:p>
            <a:pPr algn="just"/>
            <a:r>
              <a:rPr lang="pt-BR" sz="3200" b="1" dirty="0">
                <a:latin typeface="Calibri" panose="020F0502020204030204" pitchFamily="34" charset="0"/>
                <a:cs typeface="Calibri" panose="020F0502020204030204" pitchFamily="34" charset="0"/>
              </a:rPr>
              <a:t>Resultado: </a:t>
            </a:r>
            <a:r>
              <a:rPr lang="pt-BR" sz="3200" dirty="0">
                <a:latin typeface="Calibri" panose="020F0502020204030204" pitchFamily="34" charset="0"/>
                <a:cs typeface="Calibri" panose="020F0502020204030204" pitchFamily="34" charset="0"/>
              </a:rPr>
              <a:t>44230</a:t>
            </a:r>
          </a:p>
        </p:txBody>
      </p:sp>
      <p:sp>
        <p:nvSpPr>
          <p:cNvPr id="13" name="CaixaDeTexto 2">
            <a:extLst>
              <a:ext uri="{FF2B5EF4-FFF2-40B4-BE49-F238E27FC236}">
                <a16:creationId xmlns:a16="http://schemas.microsoft.com/office/drawing/2014/main" id="{294382CA-0437-F776-CA36-DF0550C3F0E2}"/>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6" name="Rounded Rectangle 32">
            <a:extLst>
              <a:ext uri="{FF2B5EF4-FFF2-40B4-BE49-F238E27FC236}">
                <a16:creationId xmlns:a16="http://schemas.microsoft.com/office/drawing/2014/main" id="{C4DB9765-859C-647F-01B6-14DE2C0CE518}"/>
              </a:ext>
            </a:extLst>
          </p:cNvPr>
          <p:cNvSpPr/>
          <p:nvPr/>
        </p:nvSpPr>
        <p:spPr>
          <a:xfrm>
            <a:off x="1845138" y="3014936"/>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250769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77A35-1ED5-9A7E-1A8B-DFE5B937E9B7}"/>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89D551A6-6997-C3D7-9825-BD870A594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937CA13B-2CEA-0F8E-33CD-B7316E005A57}"/>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Auditoria Contábil</a:t>
            </a:r>
          </a:p>
        </p:txBody>
      </p:sp>
      <p:sp>
        <p:nvSpPr>
          <p:cNvPr id="9" name="CaixaDeTexto 2">
            <a:extLst>
              <a:ext uri="{FF2B5EF4-FFF2-40B4-BE49-F238E27FC236}">
                <a16:creationId xmlns:a16="http://schemas.microsoft.com/office/drawing/2014/main" id="{91B2C53C-DF31-D354-89EE-8207C1C9DE75}"/>
              </a:ext>
            </a:extLst>
          </p:cNvPr>
          <p:cNvSpPr txBox="1"/>
          <p:nvPr/>
        </p:nvSpPr>
        <p:spPr>
          <a:xfrm>
            <a:off x="816125" y="1794698"/>
            <a:ext cx="6108698" cy="4154984"/>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O </a:t>
            </a:r>
            <a:r>
              <a:rPr lang="pt-BR" sz="2400" dirty="0" err="1">
                <a:latin typeface="Calibri" panose="020F0502020204030204" pitchFamily="34" charset="0"/>
                <a:cs typeface="Calibri" panose="020F0502020204030204" pitchFamily="34" charset="0"/>
              </a:rPr>
              <a:t>ContÁgil</a:t>
            </a:r>
            <a:r>
              <a:rPr lang="pt-BR" sz="2400" dirty="0">
                <a:latin typeface="Calibri" panose="020F0502020204030204" pitchFamily="34" charset="0"/>
                <a:cs typeface="Calibri" panose="020F0502020204030204" pitchFamily="34" charset="0"/>
              </a:rPr>
              <a:t> permite a importação de arquivos SPED, e facilita a análise das demonstrações contábeis (ECD) do contribuinte.</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O software </a:t>
            </a:r>
            <a:r>
              <a:rPr lang="pt-BR" sz="2400" dirty="0" err="1">
                <a:latin typeface="Calibri" panose="020F0502020204030204" pitchFamily="34" charset="0"/>
                <a:cs typeface="Calibri" panose="020F0502020204030204" pitchFamily="34" charset="0"/>
              </a:rPr>
              <a:t>ContAgil</a:t>
            </a:r>
            <a:r>
              <a:rPr lang="pt-BR" sz="2400" dirty="0">
                <a:latin typeface="Calibri" panose="020F0502020204030204" pitchFamily="34" charset="0"/>
                <a:cs typeface="Calibri" panose="020F0502020204030204" pitchFamily="34" charset="0"/>
              </a:rPr>
              <a:t>, </a:t>
            </a:r>
            <a:r>
              <a:rPr lang="pt-BR" sz="2400" b="1" dirty="0">
                <a:latin typeface="Calibri" panose="020F0502020204030204" pitchFamily="34" charset="0"/>
                <a:cs typeface="Calibri" panose="020F0502020204030204" pitchFamily="34" charset="0"/>
              </a:rPr>
              <a:t>aliado ao convênio do SPED</a:t>
            </a:r>
            <a:r>
              <a:rPr lang="pt-BR" sz="2400" dirty="0">
                <a:latin typeface="Calibri" panose="020F0502020204030204" pitchFamily="34" charset="0"/>
                <a:cs typeface="Calibri" panose="020F0502020204030204" pitchFamily="34" charset="0"/>
              </a:rPr>
              <a:t>, se torna uma poderosa ferramenta de auditoria contábil, possibilitando a verificação da DRE, balanço patrimonial, razão com contrapartidas, análise do plano de contas.</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p:txBody>
      </p:sp>
      <p:sp>
        <p:nvSpPr>
          <p:cNvPr id="13" name="CaixaDeTexto 2">
            <a:extLst>
              <a:ext uri="{FF2B5EF4-FFF2-40B4-BE49-F238E27FC236}">
                <a16:creationId xmlns:a16="http://schemas.microsoft.com/office/drawing/2014/main" id="{32C02E7C-5E0F-9F2D-0FC4-589AEAF26419}"/>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2" name="Parallelogram 30">
            <a:extLst>
              <a:ext uri="{FF2B5EF4-FFF2-40B4-BE49-F238E27FC236}">
                <a16:creationId xmlns:a16="http://schemas.microsoft.com/office/drawing/2014/main" id="{529F8E3C-EAEB-15FF-BB5A-F83F85940DE2}"/>
              </a:ext>
            </a:extLst>
          </p:cNvPr>
          <p:cNvSpPr/>
          <p:nvPr/>
        </p:nvSpPr>
        <p:spPr>
          <a:xfrm flipH="1">
            <a:off x="8785947" y="3002557"/>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382714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B740-8596-CA0F-01E8-4566C612804D}"/>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C7A33571-95A7-7746-A00E-6BABA10AF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A9DB2730-31E0-AB08-3AA5-53BEBC38CAC7}"/>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Auditoria Contábil</a:t>
            </a:r>
          </a:p>
        </p:txBody>
      </p:sp>
      <p:sp>
        <p:nvSpPr>
          <p:cNvPr id="9" name="CaixaDeTexto 2">
            <a:extLst>
              <a:ext uri="{FF2B5EF4-FFF2-40B4-BE49-F238E27FC236}">
                <a16:creationId xmlns:a16="http://schemas.microsoft.com/office/drawing/2014/main" id="{58CC929A-D62F-64C8-CFF9-384002B72A14}"/>
              </a:ext>
            </a:extLst>
          </p:cNvPr>
          <p:cNvSpPr txBox="1"/>
          <p:nvPr/>
        </p:nvSpPr>
        <p:spPr>
          <a:xfrm>
            <a:off x="3999274" y="1958601"/>
            <a:ext cx="6108698" cy="4154984"/>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Após aderir ao convênio SPED, poderão ser solicitados os seguintes arquivos:</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b="1" dirty="0">
                <a:latin typeface="Calibri" panose="020F0502020204030204" pitchFamily="34" charset="0"/>
                <a:cs typeface="Calibri" panose="020F0502020204030204" pitchFamily="34" charset="0"/>
              </a:rPr>
              <a:t>Dados agregados ECD: </a:t>
            </a:r>
            <a:r>
              <a:rPr lang="pt-BR" sz="2400" dirty="0">
                <a:latin typeface="Calibri" panose="020F0502020204030204" pitchFamily="34" charset="0"/>
                <a:cs typeface="Calibri" panose="020F0502020204030204" pitchFamily="34" charset="0"/>
              </a:rPr>
              <a:t>Informações resumidas das principais demonstrações contábeis. Não necessita procedimento fiscal aberto.</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b="1" dirty="0">
                <a:latin typeface="Calibri" panose="020F0502020204030204" pitchFamily="34" charset="0"/>
                <a:cs typeface="Calibri" panose="020F0502020204030204" pitchFamily="34" charset="0"/>
              </a:rPr>
              <a:t>ECD: </a:t>
            </a:r>
            <a:r>
              <a:rPr lang="pt-BR" sz="2400" dirty="0">
                <a:latin typeface="Calibri" panose="020F0502020204030204" pitchFamily="34" charset="0"/>
                <a:cs typeface="Calibri" panose="020F0502020204030204" pitchFamily="34" charset="0"/>
              </a:rPr>
              <a:t>Escrituração contábil completa. É necessário procedimento fiscal aberto.</a:t>
            </a:r>
          </a:p>
          <a:p>
            <a:pPr algn="just"/>
            <a:endParaRPr lang="pt-BR" sz="2400" dirty="0">
              <a:latin typeface="Calibri" panose="020F0502020204030204" pitchFamily="34" charset="0"/>
              <a:cs typeface="Calibri" panose="020F0502020204030204" pitchFamily="34" charset="0"/>
            </a:endParaRPr>
          </a:p>
        </p:txBody>
      </p:sp>
      <p:sp>
        <p:nvSpPr>
          <p:cNvPr id="13" name="CaixaDeTexto 2">
            <a:extLst>
              <a:ext uri="{FF2B5EF4-FFF2-40B4-BE49-F238E27FC236}">
                <a16:creationId xmlns:a16="http://schemas.microsoft.com/office/drawing/2014/main" id="{984908D5-F07D-F6C7-90C7-4F62EDD75697}"/>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2" name="Rounded Rectangle 10">
            <a:extLst>
              <a:ext uri="{FF2B5EF4-FFF2-40B4-BE49-F238E27FC236}">
                <a16:creationId xmlns:a16="http://schemas.microsoft.com/office/drawing/2014/main" id="{79D7FDA8-8F13-940D-ADC3-91B14EEBC0D4}"/>
              </a:ext>
            </a:extLst>
          </p:cNvPr>
          <p:cNvSpPr/>
          <p:nvPr/>
        </p:nvSpPr>
        <p:spPr>
          <a:xfrm>
            <a:off x="2208876" y="3133404"/>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253027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10100-6B95-1283-DEB9-DADDB210ED91}"/>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A432608C-B99D-9F12-1240-A2F6A09C5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8E727C48-8C1D-A793-4C97-DA86409AB060}"/>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Extratos Bancários</a:t>
            </a:r>
          </a:p>
        </p:txBody>
      </p:sp>
      <p:sp>
        <p:nvSpPr>
          <p:cNvPr id="9" name="CaixaDeTexto 2">
            <a:extLst>
              <a:ext uri="{FF2B5EF4-FFF2-40B4-BE49-F238E27FC236}">
                <a16:creationId xmlns:a16="http://schemas.microsoft.com/office/drawing/2014/main" id="{D1361AEB-A958-3E95-49FA-3263F757D01A}"/>
              </a:ext>
            </a:extLst>
          </p:cNvPr>
          <p:cNvSpPr txBox="1"/>
          <p:nvPr/>
        </p:nvSpPr>
        <p:spPr>
          <a:xfrm>
            <a:off x="988654" y="1794698"/>
            <a:ext cx="6576712" cy="4524315"/>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b="1" dirty="0">
                <a:latin typeface="Calibri" panose="020F0502020204030204" pitchFamily="34" charset="0"/>
                <a:cs typeface="Calibri" panose="020F0502020204030204" pitchFamily="34" charset="0"/>
              </a:rPr>
              <a:t>Formatos Padrão: </a:t>
            </a:r>
            <a:r>
              <a:rPr lang="pt-BR" sz="2400" dirty="0">
                <a:latin typeface="Calibri" panose="020F0502020204030204" pitchFamily="34" charset="0"/>
                <a:cs typeface="Calibri" panose="020F0502020204030204" pitchFamily="34" charset="0"/>
              </a:rPr>
              <a:t>Importação direta de arquivos padronizados como CC BACEN 3454/2010 e arquivos SIMBA.</a:t>
            </a:r>
          </a:p>
          <a:p>
            <a:pPr algn="just"/>
            <a:r>
              <a:rPr lang="pt-BR" sz="2400" dirty="0">
                <a:latin typeface="Calibri" panose="020F0502020204030204" pitchFamily="34" charset="0"/>
                <a:cs typeface="Calibri" panose="020F0502020204030204" pitchFamily="34" charset="0"/>
              </a:rPr>
              <a:t>      Ideal para processar dados recebidos via RMF           (Requisição de Movimentação Financeira).</a:t>
            </a:r>
          </a:p>
          <a:p>
            <a:pPr algn="just"/>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b="1" dirty="0">
                <a:latin typeface="Calibri" panose="020F0502020204030204" pitchFamily="34" charset="0"/>
                <a:cs typeface="Calibri" panose="020F0502020204030204" pitchFamily="34" charset="0"/>
              </a:rPr>
              <a:t>Reconhecimento Automático: </a:t>
            </a:r>
            <a:r>
              <a:rPr lang="pt-BR" sz="2400" dirty="0">
                <a:latin typeface="Calibri" panose="020F0502020204030204" pitchFamily="34" charset="0"/>
                <a:cs typeface="Calibri" panose="020F0502020204030204" pitchFamily="34" charset="0"/>
              </a:rPr>
              <a:t>Para arquivos não estruturados (PDF, Excel), o sistema tenta identificar padrões e colunas automaticamente. Útil para converter extratos PDF em dados analisáveis.</a:t>
            </a:r>
          </a:p>
          <a:p>
            <a:pPr algn="just"/>
            <a:endParaRPr lang="pt-BR" sz="2400" dirty="0">
              <a:latin typeface="Calibri" panose="020F0502020204030204" pitchFamily="34" charset="0"/>
              <a:cs typeface="Calibri" panose="020F0502020204030204" pitchFamily="34" charset="0"/>
            </a:endParaRPr>
          </a:p>
        </p:txBody>
      </p:sp>
      <p:sp>
        <p:nvSpPr>
          <p:cNvPr id="13" name="CaixaDeTexto 2">
            <a:extLst>
              <a:ext uri="{FF2B5EF4-FFF2-40B4-BE49-F238E27FC236}">
                <a16:creationId xmlns:a16="http://schemas.microsoft.com/office/drawing/2014/main" id="{B10B2FC0-1AE8-9DBF-F774-60F9EB4AA78F}"/>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5" name="Block Arc 11">
            <a:extLst>
              <a:ext uri="{FF2B5EF4-FFF2-40B4-BE49-F238E27FC236}">
                <a16:creationId xmlns:a16="http://schemas.microsoft.com/office/drawing/2014/main" id="{F78C1536-ABBF-5E64-95AB-5FE36AB7F50B}"/>
              </a:ext>
            </a:extLst>
          </p:cNvPr>
          <p:cNvSpPr/>
          <p:nvPr/>
        </p:nvSpPr>
        <p:spPr>
          <a:xfrm rot="10800000">
            <a:off x="9050385" y="3166987"/>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3828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E083C-B502-F2E3-D901-A74A324D03DF}"/>
            </a:ext>
          </a:extLst>
        </p:cNvPr>
        <p:cNvGrpSpPr/>
        <p:nvPr/>
      </p:nvGrpSpPr>
      <p:grpSpPr>
        <a:xfrm>
          <a:off x="0" y="0"/>
          <a:ext cx="0" cy="0"/>
          <a:chOff x="0" y="0"/>
          <a:chExt cx="0" cy="0"/>
        </a:xfrm>
      </p:grpSpPr>
      <p:pic>
        <p:nvPicPr>
          <p:cNvPr id="4" name="Imagem 3" descr="Texto&#10;&#10;O conteúdo gerado por IA pode estar incorreto.">
            <a:extLst>
              <a:ext uri="{FF2B5EF4-FFF2-40B4-BE49-F238E27FC236}">
                <a16:creationId xmlns:a16="http://schemas.microsoft.com/office/drawing/2014/main" id="{1A78350E-1FA8-2EF0-D916-5BBB42B6E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6" name="CaixaDeTexto 5">
            <a:extLst>
              <a:ext uri="{FF2B5EF4-FFF2-40B4-BE49-F238E27FC236}">
                <a16:creationId xmlns:a16="http://schemas.microsoft.com/office/drawing/2014/main" id="{BD2D31C4-CDF5-28D3-2899-47712B6FBD31}"/>
              </a:ext>
            </a:extLst>
          </p:cNvPr>
          <p:cNvSpPr txBox="1"/>
          <p:nvPr/>
        </p:nvSpPr>
        <p:spPr>
          <a:xfrm>
            <a:off x="5540188" y="1846709"/>
            <a:ext cx="5997388" cy="1077218"/>
          </a:xfrm>
          <a:prstGeom prst="rect">
            <a:avLst/>
          </a:prstGeom>
          <a:noFill/>
        </p:spPr>
        <p:txBody>
          <a:bodyPr wrap="square" rtlCol="0">
            <a:spAutoFit/>
          </a:bodyPr>
          <a:lstStyle/>
          <a:p>
            <a:r>
              <a:rPr lang="pt-BR" sz="3200" b="1" dirty="0">
                <a:solidFill>
                  <a:srgbClr val="1E71B9"/>
                </a:solidFill>
              </a:rPr>
              <a:t>Criação de malhas fiscais através do </a:t>
            </a:r>
            <a:r>
              <a:rPr lang="pt-BR" sz="3200" b="1" dirty="0" err="1">
                <a:solidFill>
                  <a:srgbClr val="1E71B9"/>
                </a:solidFill>
              </a:rPr>
              <a:t>ContÁgil</a:t>
            </a:r>
            <a:r>
              <a:rPr lang="pt-BR" sz="3200" b="1" dirty="0">
                <a:solidFill>
                  <a:srgbClr val="1E71B9"/>
                </a:solidFill>
              </a:rPr>
              <a:t> Lite </a:t>
            </a:r>
          </a:p>
        </p:txBody>
      </p:sp>
      <p:sp>
        <p:nvSpPr>
          <p:cNvPr id="7" name="CaixaDeTexto 6">
            <a:extLst>
              <a:ext uri="{FF2B5EF4-FFF2-40B4-BE49-F238E27FC236}">
                <a16:creationId xmlns:a16="http://schemas.microsoft.com/office/drawing/2014/main" id="{03DA29CD-6D92-3597-69B4-8281BA283E06}"/>
              </a:ext>
            </a:extLst>
          </p:cNvPr>
          <p:cNvSpPr txBox="1"/>
          <p:nvPr/>
        </p:nvSpPr>
        <p:spPr>
          <a:xfrm>
            <a:off x="6329082" y="4686034"/>
            <a:ext cx="5208494" cy="523220"/>
          </a:xfrm>
          <a:prstGeom prst="rect">
            <a:avLst/>
          </a:prstGeom>
          <a:noFill/>
        </p:spPr>
        <p:txBody>
          <a:bodyPr wrap="square" rtlCol="0">
            <a:spAutoFit/>
          </a:bodyPr>
          <a:lstStyle/>
          <a:p>
            <a:r>
              <a:rPr lang="pt-BR" sz="2800" b="1" dirty="0">
                <a:solidFill>
                  <a:srgbClr val="7CA33F"/>
                </a:solidFill>
              </a:rPr>
              <a:t>Daniel Moura de Albuquerque</a:t>
            </a:r>
          </a:p>
        </p:txBody>
      </p:sp>
    </p:spTree>
    <p:extLst>
      <p:ext uri="{BB962C8B-B14F-4D97-AF65-F5344CB8AC3E}">
        <p14:creationId xmlns:p14="http://schemas.microsoft.com/office/powerpoint/2010/main" val="503853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93F9-3BB7-58FC-C346-438263B123C9}"/>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3D2EADFA-74E9-956B-A432-DDD3D0B44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EA952528-0831-8287-71E5-811D37B1FE0A}"/>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Extratos Bancários</a:t>
            </a:r>
          </a:p>
        </p:txBody>
      </p:sp>
      <p:sp>
        <p:nvSpPr>
          <p:cNvPr id="13" name="CaixaDeTexto 2">
            <a:extLst>
              <a:ext uri="{FF2B5EF4-FFF2-40B4-BE49-F238E27FC236}">
                <a16:creationId xmlns:a16="http://schemas.microsoft.com/office/drawing/2014/main" id="{236D6034-ECBD-EFD7-3B04-ED3B03474BCC}"/>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2" name="Freeform 5">
            <a:extLst>
              <a:ext uri="{FF2B5EF4-FFF2-40B4-BE49-F238E27FC236}">
                <a16:creationId xmlns:a16="http://schemas.microsoft.com/office/drawing/2014/main" id="{4C65EF8C-DC91-2C60-058D-E5B533C11452}"/>
              </a:ext>
            </a:extLst>
          </p:cNvPr>
          <p:cNvSpPr/>
          <p:nvPr/>
        </p:nvSpPr>
        <p:spPr>
          <a:xfrm>
            <a:off x="914793" y="1194335"/>
            <a:ext cx="3269018" cy="4475983"/>
          </a:xfrm>
          <a:custGeom>
            <a:avLst/>
            <a:gdLst/>
            <a:ahLst/>
            <a:cxnLst/>
            <a:rect l="l" t="t" r="r" b="b"/>
            <a:pathLst>
              <a:path w="4849774" h="5972775">
                <a:moveTo>
                  <a:pt x="0" y="0"/>
                </a:moveTo>
                <a:lnTo>
                  <a:pt x="4849774" y="0"/>
                </a:lnTo>
                <a:lnTo>
                  <a:pt x="4849774" y="5972775"/>
                </a:lnTo>
                <a:lnTo>
                  <a:pt x="0" y="5972775"/>
                </a:lnTo>
                <a:lnTo>
                  <a:pt x="0" y="0"/>
                </a:lnTo>
                <a:close/>
              </a:path>
            </a:pathLst>
          </a:custGeom>
          <a:blipFill>
            <a:blip r:embed="rId3"/>
            <a:stretch>
              <a:fillRect/>
            </a:stretch>
          </a:blipFill>
        </p:spPr>
        <p:txBody>
          <a:bodyPr/>
          <a:lstStyle/>
          <a:p>
            <a:endParaRPr lang="pt-BR"/>
          </a:p>
        </p:txBody>
      </p:sp>
      <p:sp>
        <p:nvSpPr>
          <p:cNvPr id="6" name="Freeform 6">
            <a:extLst>
              <a:ext uri="{FF2B5EF4-FFF2-40B4-BE49-F238E27FC236}">
                <a16:creationId xmlns:a16="http://schemas.microsoft.com/office/drawing/2014/main" id="{A466FBA3-40EB-B835-6E23-97108C27C39E}"/>
              </a:ext>
            </a:extLst>
          </p:cNvPr>
          <p:cNvSpPr/>
          <p:nvPr/>
        </p:nvSpPr>
        <p:spPr>
          <a:xfrm>
            <a:off x="6672766" y="1194335"/>
            <a:ext cx="4438056" cy="4550857"/>
          </a:xfrm>
          <a:custGeom>
            <a:avLst/>
            <a:gdLst/>
            <a:ahLst/>
            <a:cxnLst/>
            <a:rect l="l" t="t" r="r" b="b"/>
            <a:pathLst>
              <a:path w="8438840" h="6206680">
                <a:moveTo>
                  <a:pt x="0" y="0"/>
                </a:moveTo>
                <a:lnTo>
                  <a:pt x="8438840" y="0"/>
                </a:lnTo>
                <a:lnTo>
                  <a:pt x="8438840" y="6206680"/>
                </a:lnTo>
                <a:lnTo>
                  <a:pt x="0" y="6206680"/>
                </a:lnTo>
                <a:lnTo>
                  <a:pt x="0" y="0"/>
                </a:lnTo>
                <a:close/>
              </a:path>
            </a:pathLst>
          </a:custGeom>
          <a:blipFill>
            <a:blip r:embed="rId4"/>
            <a:stretch>
              <a:fillRect t="-2142" b="-2142"/>
            </a:stretch>
          </a:blipFill>
        </p:spPr>
        <p:txBody>
          <a:bodyPr/>
          <a:lstStyle/>
          <a:p>
            <a:endParaRPr lang="pt-BR"/>
          </a:p>
        </p:txBody>
      </p:sp>
      <p:sp>
        <p:nvSpPr>
          <p:cNvPr id="7" name="Google Shape;4313;p17">
            <a:extLst>
              <a:ext uri="{FF2B5EF4-FFF2-40B4-BE49-F238E27FC236}">
                <a16:creationId xmlns:a16="http://schemas.microsoft.com/office/drawing/2014/main" id="{97FA2148-9FB5-54FA-E74C-FE0D0DF518A3}"/>
              </a:ext>
            </a:extLst>
          </p:cNvPr>
          <p:cNvSpPr/>
          <p:nvPr/>
        </p:nvSpPr>
        <p:spPr>
          <a:xfrm>
            <a:off x="4760685" y="2846382"/>
            <a:ext cx="1517100" cy="828600"/>
          </a:xfrm>
          <a:prstGeom prst="rightArrow">
            <a:avLst>
              <a:gd name="adj1" fmla="val 50000"/>
              <a:gd name="adj2" fmla="val 50000"/>
            </a:avLst>
          </a:prstGeom>
          <a:ln>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428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ED1E2-51C1-DFC8-B415-EE4070C3B375}"/>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89DB692C-4036-1854-D78D-69DE4A29D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920FD62F-F918-064C-1A2E-56274BD56003}"/>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Grafos de relacionamento</a:t>
            </a:r>
          </a:p>
        </p:txBody>
      </p:sp>
      <p:sp>
        <p:nvSpPr>
          <p:cNvPr id="9" name="CaixaDeTexto 2">
            <a:extLst>
              <a:ext uri="{FF2B5EF4-FFF2-40B4-BE49-F238E27FC236}">
                <a16:creationId xmlns:a16="http://schemas.microsoft.com/office/drawing/2014/main" id="{A40C704A-9227-0DF8-08B6-3888C8FC3E6F}"/>
              </a:ext>
            </a:extLst>
          </p:cNvPr>
          <p:cNvSpPr txBox="1"/>
          <p:nvPr/>
        </p:nvSpPr>
        <p:spPr>
          <a:xfrm>
            <a:off x="3395425" y="1610032"/>
            <a:ext cx="6108698" cy="4524315"/>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Representação visual do relacionamento entre as bases de dados do usuário, podendo trazer informações sobre sócios da empresa, clientes (tomadores de serviços).</a:t>
            </a:r>
          </a:p>
          <a:p>
            <a:pPr algn="just"/>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Utilizado por fiscos estaduais e RFB para identificação de fraudes, ocultação de patrimônio.</a:t>
            </a:r>
          </a:p>
          <a:p>
            <a:pPr algn="just"/>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Para os municípios, pode ser útil para desenquadramento do simples nacional, desenquadramento do MEI.</a:t>
            </a:r>
          </a:p>
        </p:txBody>
      </p:sp>
      <p:sp>
        <p:nvSpPr>
          <p:cNvPr id="13" name="CaixaDeTexto 2">
            <a:extLst>
              <a:ext uri="{FF2B5EF4-FFF2-40B4-BE49-F238E27FC236}">
                <a16:creationId xmlns:a16="http://schemas.microsoft.com/office/drawing/2014/main" id="{B3EE3A23-A0BD-64DD-904C-84D6F8B7B345}"/>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2" name="Rounded Rectangle 10">
            <a:extLst>
              <a:ext uri="{FF2B5EF4-FFF2-40B4-BE49-F238E27FC236}">
                <a16:creationId xmlns:a16="http://schemas.microsoft.com/office/drawing/2014/main" id="{DD0414B8-0012-8979-96F9-AC3B137D3C29}"/>
              </a:ext>
            </a:extLst>
          </p:cNvPr>
          <p:cNvSpPr/>
          <p:nvPr/>
        </p:nvSpPr>
        <p:spPr>
          <a:xfrm>
            <a:off x="2208876" y="3133404"/>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68554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9EC2D-0BDB-188A-96B9-DBBA607C838B}"/>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AE4D272F-6B42-37BB-FEEE-0425C9388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6E6076C8-7D18-9CDA-546B-71F9CC1151EA}"/>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Grafos de relacionamento</a:t>
            </a:r>
          </a:p>
        </p:txBody>
      </p:sp>
      <p:sp>
        <p:nvSpPr>
          <p:cNvPr id="13" name="CaixaDeTexto 2">
            <a:extLst>
              <a:ext uri="{FF2B5EF4-FFF2-40B4-BE49-F238E27FC236}">
                <a16:creationId xmlns:a16="http://schemas.microsoft.com/office/drawing/2014/main" id="{595A10BC-B497-1F56-5840-68A6214C3EB5}"/>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FC5A1450-AAF2-3491-BE9D-BCFC1910B400}"/>
              </a:ext>
            </a:extLst>
          </p:cNvPr>
          <p:cNvSpPr/>
          <p:nvPr/>
        </p:nvSpPr>
        <p:spPr>
          <a:xfrm>
            <a:off x="2513413" y="2034855"/>
            <a:ext cx="7165173" cy="3596954"/>
          </a:xfrm>
          <a:custGeom>
            <a:avLst/>
            <a:gdLst/>
            <a:ahLst/>
            <a:cxnLst/>
            <a:rect l="l" t="t" r="r" b="b"/>
            <a:pathLst>
              <a:path w="10155787" h="4633925">
                <a:moveTo>
                  <a:pt x="0" y="0"/>
                </a:moveTo>
                <a:lnTo>
                  <a:pt x="10155788" y="0"/>
                </a:lnTo>
                <a:lnTo>
                  <a:pt x="10155788" y="4633925"/>
                </a:lnTo>
                <a:lnTo>
                  <a:pt x="0" y="4633925"/>
                </a:lnTo>
                <a:lnTo>
                  <a:pt x="0" y="0"/>
                </a:lnTo>
                <a:close/>
              </a:path>
            </a:pathLst>
          </a:custGeom>
          <a:blipFill>
            <a:blip r:embed="rId3"/>
            <a:stretch>
              <a:fillRect/>
            </a:stretch>
          </a:blipFill>
        </p:spPr>
        <p:txBody>
          <a:bodyPr/>
          <a:lstStyle/>
          <a:p>
            <a:endParaRPr lang="pt-BR"/>
          </a:p>
        </p:txBody>
      </p:sp>
    </p:spTree>
    <p:extLst>
      <p:ext uri="{BB962C8B-B14F-4D97-AF65-F5344CB8AC3E}">
        <p14:creationId xmlns:p14="http://schemas.microsoft.com/office/powerpoint/2010/main" val="704557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AFB1A-0743-5D7B-C9BA-160E729E38A8}"/>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C9590EE5-6DD0-7C3B-B199-BF580DB4F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668AB683-CA50-FDAA-1F68-5F352B186215}"/>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Modelos de documentos</a:t>
            </a:r>
          </a:p>
        </p:txBody>
      </p:sp>
      <p:sp>
        <p:nvSpPr>
          <p:cNvPr id="9" name="CaixaDeTexto 2">
            <a:extLst>
              <a:ext uri="{FF2B5EF4-FFF2-40B4-BE49-F238E27FC236}">
                <a16:creationId xmlns:a16="http://schemas.microsoft.com/office/drawing/2014/main" id="{198088FA-8486-E097-033C-0CBC6DBF0DAA}"/>
              </a:ext>
            </a:extLst>
          </p:cNvPr>
          <p:cNvSpPr txBox="1"/>
          <p:nvPr/>
        </p:nvSpPr>
        <p:spPr>
          <a:xfrm>
            <a:off x="988654" y="1794698"/>
            <a:ext cx="6576712" cy="3416320"/>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Permite a criação de um leiaute de documento que possa ser utilizado para diversos contribuintes. Exemplos: modelos de intimação, notificação, termos de início e encerramento de fiscalização, autos de infração, etc.</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Os modelos criados no </a:t>
            </a:r>
            <a:r>
              <a:rPr lang="pt-BR" sz="2400" dirty="0" err="1">
                <a:latin typeface="Calibri" panose="020F0502020204030204" pitchFamily="34" charset="0"/>
                <a:cs typeface="Calibri" panose="020F0502020204030204" pitchFamily="34" charset="0"/>
              </a:rPr>
              <a:t>Contagil</a:t>
            </a:r>
            <a:r>
              <a:rPr lang="pt-BR" sz="2400" dirty="0">
                <a:latin typeface="Calibri" panose="020F0502020204030204" pitchFamily="34" charset="0"/>
                <a:cs typeface="Calibri" panose="020F0502020204030204" pitchFamily="34" charset="0"/>
              </a:rPr>
              <a:t> podem exportados para serem utilizados por outros usuários.</a:t>
            </a:r>
          </a:p>
        </p:txBody>
      </p:sp>
      <p:sp>
        <p:nvSpPr>
          <p:cNvPr id="13" name="CaixaDeTexto 2">
            <a:extLst>
              <a:ext uri="{FF2B5EF4-FFF2-40B4-BE49-F238E27FC236}">
                <a16:creationId xmlns:a16="http://schemas.microsoft.com/office/drawing/2014/main" id="{98A57470-D970-0542-6CBE-B1A0C46846E5}"/>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2" name="Right Triangle 17">
            <a:extLst>
              <a:ext uri="{FF2B5EF4-FFF2-40B4-BE49-F238E27FC236}">
                <a16:creationId xmlns:a16="http://schemas.microsoft.com/office/drawing/2014/main" id="{9A16E51D-8343-5004-A75F-26D70317BFCE}"/>
              </a:ext>
            </a:extLst>
          </p:cNvPr>
          <p:cNvSpPr/>
          <p:nvPr/>
        </p:nvSpPr>
        <p:spPr>
          <a:xfrm>
            <a:off x="9286878" y="2972958"/>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40349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788EF-FD27-939F-A854-BB68561055B7}"/>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1E53446F-57F2-128C-0FCD-17CC33FDE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51F80BEF-C299-80EB-FC9B-656B6A9EF9E9}"/>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Modelos de documentos</a:t>
            </a:r>
          </a:p>
        </p:txBody>
      </p:sp>
      <p:sp>
        <p:nvSpPr>
          <p:cNvPr id="9" name="CaixaDeTexto 2">
            <a:extLst>
              <a:ext uri="{FF2B5EF4-FFF2-40B4-BE49-F238E27FC236}">
                <a16:creationId xmlns:a16="http://schemas.microsoft.com/office/drawing/2014/main" id="{D1A61F68-1F7E-0332-51D4-82CCD54337D4}"/>
              </a:ext>
            </a:extLst>
          </p:cNvPr>
          <p:cNvSpPr txBox="1"/>
          <p:nvPr/>
        </p:nvSpPr>
        <p:spPr>
          <a:xfrm>
            <a:off x="3050368" y="2475852"/>
            <a:ext cx="6576712" cy="1569660"/>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A partir de um modelo específico, podem ser gerados documentos </a:t>
            </a:r>
            <a:r>
              <a:rPr lang="pt-BR" sz="2400" b="1" dirty="0">
                <a:latin typeface="Calibri" panose="020F0502020204030204" pitchFamily="34" charset="0"/>
                <a:cs typeface="Calibri" panose="020F0502020204030204" pitchFamily="34" charset="0"/>
              </a:rPr>
              <a:t>individualmente ou em lote</a:t>
            </a:r>
            <a:r>
              <a:rPr lang="pt-BR" sz="2400" dirty="0">
                <a:latin typeface="Calibri" panose="020F0502020204030204" pitchFamily="34" charset="0"/>
                <a:cs typeface="Calibri" panose="020F0502020204030204" pitchFamily="34" charset="0"/>
              </a:rPr>
              <a:t> (com base em uma planilha de contribuintes).</a:t>
            </a:r>
          </a:p>
        </p:txBody>
      </p:sp>
      <p:sp>
        <p:nvSpPr>
          <p:cNvPr id="13" name="CaixaDeTexto 2">
            <a:extLst>
              <a:ext uri="{FF2B5EF4-FFF2-40B4-BE49-F238E27FC236}">
                <a16:creationId xmlns:a16="http://schemas.microsoft.com/office/drawing/2014/main" id="{CABA4D45-B489-085A-6D77-2D37847E70BC}"/>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2" name="Right Triangle 17">
            <a:extLst>
              <a:ext uri="{FF2B5EF4-FFF2-40B4-BE49-F238E27FC236}">
                <a16:creationId xmlns:a16="http://schemas.microsoft.com/office/drawing/2014/main" id="{D2D95D20-3B56-C5CB-E417-9E9074829A26}"/>
              </a:ext>
            </a:extLst>
          </p:cNvPr>
          <p:cNvSpPr/>
          <p:nvPr/>
        </p:nvSpPr>
        <p:spPr>
          <a:xfrm>
            <a:off x="1479972" y="2748693"/>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21038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883E8-E4A3-647A-60DC-638E0E8F6AD6}"/>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8FEE6311-B4A3-0C83-5F54-6DCF4CF01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1A9E3D71-5AEE-E85B-26ED-C66A987558BA}"/>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Criação de scripts</a:t>
            </a:r>
          </a:p>
        </p:txBody>
      </p:sp>
      <p:sp>
        <p:nvSpPr>
          <p:cNvPr id="9" name="CaixaDeTexto 2">
            <a:extLst>
              <a:ext uri="{FF2B5EF4-FFF2-40B4-BE49-F238E27FC236}">
                <a16:creationId xmlns:a16="http://schemas.microsoft.com/office/drawing/2014/main" id="{1B767690-A9FF-61A4-015F-AA20085F9179}"/>
              </a:ext>
            </a:extLst>
          </p:cNvPr>
          <p:cNvSpPr txBox="1"/>
          <p:nvPr/>
        </p:nvSpPr>
        <p:spPr>
          <a:xfrm>
            <a:off x="2681171" y="1610032"/>
            <a:ext cx="6576712" cy="4524315"/>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Além das funções nativas, o </a:t>
            </a:r>
            <a:r>
              <a:rPr lang="pt-BR" sz="2400" dirty="0" err="1">
                <a:latin typeface="Calibri" panose="020F0502020204030204" pitchFamily="34" charset="0"/>
                <a:cs typeface="Calibri" panose="020F0502020204030204" pitchFamily="34" charset="0"/>
              </a:rPr>
              <a:t>ContÁgil</a:t>
            </a:r>
            <a:r>
              <a:rPr lang="pt-BR" sz="2400" dirty="0">
                <a:latin typeface="Calibri" panose="020F0502020204030204" pitchFamily="34" charset="0"/>
                <a:cs typeface="Calibri" panose="020F0502020204030204" pitchFamily="34" charset="0"/>
              </a:rPr>
              <a:t> Lite permite que os usuários criem seus próprios scripts para executar tarefas específicas mais avançadas. </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400" dirty="0">
                <a:latin typeface="Calibri" panose="020F0502020204030204" pitchFamily="34" charset="0"/>
                <a:cs typeface="Calibri" panose="020F0502020204030204" pitchFamily="34" charset="0"/>
              </a:rPr>
              <a:t>Através dos scripts, o usuário pode criar ferramentas que façam cruzamento de dados com base em arquivos, busca de dados em arquivos específicos, extração de dados em sites na internet, aplicar métodos estatísticos sobre uma base de dados.</a:t>
            </a:r>
          </a:p>
          <a:p>
            <a:pPr marL="342900" indent="-342900" algn="just">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p:txBody>
      </p:sp>
      <p:sp>
        <p:nvSpPr>
          <p:cNvPr id="13" name="CaixaDeTexto 2">
            <a:extLst>
              <a:ext uri="{FF2B5EF4-FFF2-40B4-BE49-F238E27FC236}">
                <a16:creationId xmlns:a16="http://schemas.microsoft.com/office/drawing/2014/main" id="{EB3D2EBD-18BE-6612-94BA-0A6276851F6E}"/>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5" name="Oval 21">
            <a:extLst>
              <a:ext uri="{FF2B5EF4-FFF2-40B4-BE49-F238E27FC236}">
                <a16:creationId xmlns:a16="http://schemas.microsoft.com/office/drawing/2014/main" id="{7A29D04A-0598-FB20-3924-AECAE5EC76BB}"/>
              </a:ext>
            </a:extLst>
          </p:cNvPr>
          <p:cNvSpPr>
            <a:spLocks noChangeAspect="1"/>
          </p:cNvSpPr>
          <p:nvPr/>
        </p:nvSpPr>
        <p:spPr>
          <a:xfrm>
            <a:off x="1255652" y="3186955"/>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221935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046-197F-FAED-6217-9F742AD8E418}"/>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637C2C32-9C98-8F4D-5F97-E790AD1D0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2B751E8D-7820-DE7B-9C19-03C85DD92381}"/>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Criação de scripts</a:t>
            </a:r>
          </a:p>
        </p:txBody>
      </p:sp>
      <p:sp>
        <p:nvSpPr>
          <p:cNvPr id="13" name="CaixaDeTexto 2">
            <a:extLst>
              <a:ext uri="{FF2B5EF4-FFF2-40B4-BE49-F238E27FC236}">
                <a16:creationId xmlns:a16="http://schemas.microsoft.com/office/drawing/2014/main" id="{B409C2DE-B1A9-7FCF-5ED1-7F60D0DAF1CB}"/>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
        <p:nvSpPr>
          <p:cNvPr id="2" name="Freeform 3">
            <a:extLst>
              <a:ext uri="{FF2B5EF4-FFF2-40B4-BE49-F238E27FC236}">
                <a16:creationId xmlns:a16="http://schemas.microsoft.com/office/drawing/2014/main" id="{FE48E601-9A80-450D-223D-5FE3CA6F9FAB}"/>
              </a:ext>
            </a:extLst>
          </p:cNvPr>
          <p:cNvSpPr/>
          <p:nvPr/>
        </p:nvSpPr>
        <p:spPr>
          <a:xfrm>
            <a:off x="970469" y="1137299"/>
            <a:ext cx="3875339" cy="4648398"/>
          </a:xfrm>
          <a:custGeom>
            <a:avLst/>
            <a:gdLst/>
            <a:ahLst/>
            <a:cxnLst/>
            <a:rect l="l" t="t" r="r" b="b"/>
            <a:pathLst>
              <a:path w="6951136" h="6951136">
                <a:moveTo>
                  <a:pt x="0" y="0"/>
                </a:moveTo>
                <a:lnTo>
                  <a:pt x="6951136" y="0"/>
                </a:lnTo>
                <a:lnTo>
                  <a:pt x="6951136" y="6951136"/>
                </a:lnTo>
                <a:lnTo>
                  <a:pt x="0" y="69511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w="114300" cap="sq">
            <a:solidFill>
              <a:srgbClr val="000000"/>
            </a:solidFill>
            <a:prstDash val="solid"/>
            <a:miter/>
          </a:ln>
        </p:spPr>
        <p:txBody>
          <a:bodyPr/>
          <a:lstStyle/>
          <a:p>
            <a:endParaRPr lang="pt-BR" sz="2400"/>
          </a:p>
        </p:txBody>
      </p:sp>
      <p:sp>
        <p:nvSpPr>
          <p:cNvPr id="5" name="Freeform 5">
            <a:extLst>
              <a:ext uri="{FF2B5EF4-FFF2-40B4-BE49-F238E27FC236}">
                <a16:creationId xmlns:a16="http://schemas.microsoft.com/office/drawing/2014/main" id="{D7CF4D49-16FF-B10F-5D35-874734632D31}"/>
              </a:ext>
            </a:extLst>
          </p:cNvPr>
          <p:cNvSpPr/>
          <p:nvPr/>
        </p:nvSpPr>
        <p:spPr>
          <a:xfrm>
            <a:off x="6405930" y="1171955"/>
            <a:ext cx="3875339" cy="4648398"/>
          </a:xfrm>
          <a:custGeom>
            <a:avLst/>
            <a:gdLst/>
            <a:ahLst/>
            <a:cxnLst/>
            <a:rect l="l" t="t" r="r" b="b"/>
            <a:pathLst>
              <a:path w="6951136" h="6951136">
                <a:moveTo>
                  <a:pt x="0" y="0"/>
                </a:moveTo>
                <a:lnTo>
                  <a:pt x="6951136" y="0"/>
                </a:lnTo>
                <a:lnTo>
                  <a:pt x="6951136" y="6951136"/>
                </a:lnTo>
                <a:lnTo>
                  <a:pt x="0" y="69511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w="114300" cap="sq">
            <a:solidFill>
              <a:srgbClr val="000000"/>
            </a:solidFill>
            <a:prstDash val="solid"/>
            <a:miter/>
          </a:ln>
        </p:spPr>
        <p:txBody>
          <a:bodyPr/>
          <a:lstStyle/>
          <a:p>
            <a:endParaRPr lang="pt-BR" sz="2400"/>
          </a:p>
        </p:txBody>
      </p:sp>
      <p:sp>
        <p:nvSpPr>
          <p:cNvPr id="6" name="TextBox 6">
            <a:extLst>
              <a:ext uri="{FF2B5EF4-FFF2-40B4-BE49-F238E27FC236}">
                <a16:creationId xmlns:a16="http://schemas.microsoft.com/office/drawing/2014/main" id="{1D3DA099-8948-CF38-FB16-A4CDE026128B}"/>
              </a:ext>
            </a:extLst>
          </p:cNvPr>
          <p:cNvSpPr txBox="1"/>
          <p:nvPr/>
        </p:nvSpPr>
        <p:spPr>
          <a:xfrm>
            <a:off x="1239529" y="2389667"/>
            <a:ext cx="3172672" cy="2578013"/>
          </a:xfrm>
          <a:prstGeom prst="rect">
            <a:avLst/>
          </a:prstGeom>
        </p:spPr>
        <p:txBody>
          <a:bodyPr wrap="square" lIns="0" tIns="0" rIns="0" bIns="0" rtlCol="0" anchor="t">
            <a:spAutoFit/>
          </a:bodyPr>
          <a:lstStyle/>
          <a:p>
            <a:pPr algn="just">
              <a:lnSpc>
                <a:spcPts val="2900"/>
              </a:lnSpc>
            </a:pPr>
            <a:r>
              <a:rPr lang="en-US" sz="2000" dirty="0" err="1">
                <a:solidFill>
                  <a:srgbClr val="000000"/>
                </a:solidFill>
                <a:ea typeface="Poppins"/>
                <a:cs typeface="Poppins"/>
                <a:sym typeface="Poppins"/>
              </a:rPr>
              <a:t>Não</a:t>
            </a:r>
            <a:r>
              <a:rPr lang="en-US" sz="2000" dirty="0">
                <a:solidFill>
                  <a:srgbClr val="000000"/>
                </a:solidFill>
                <a:ea typeface="Poppins"/>
                <a:cs typeface="Poppins"/>
                <a:sym typeface="Poppins"/>
              </a:rPr>
              <a:t> </a:t>
            </a:r>
            <a:r>
              <a:rPr lang="en-US" sz="2000" dirty="0" err="1">
                <a:solidFill>
                  <a:srgbClr val="000000"/>
                </a:solidFill>
                <a:ea typeface="Poppins"/>
                <a:cs typeface="Poppins"/>
                <a:sym typeface="Poppins"/>
              </a:rPr>
              <a:t>requer</a:t>
            </a:r>
            <a:r>
              <a:rPr lang="en-US" sz="2000" dirty="0">
                <a:solidFill>
                  <a:srgbClr val="000000"/>
                </a:solidFill>
                <a:ea typeface="Poppins"/>
                <a:cs typeface="Poppins"/>
                <a:sym typeface="Poppins"/>
              </a:rPr>
              <a:t> </a:t>
            </a:r>
            <a:r>
              <a:rPr lang="en-US" sz="2000" dirty="0" err="1">
                <a:solidFill>
                  <a:srgbClr val="000000"/>
                </a:solidFill>
                <a:ea typeface="Poppins"/>
                <a:cs typeface="Poppins"/>
                <a:sym typeface="Poppins"/>
              </a:rPr>
              <a:t>conhecimentos</a:t>
            </a:r>
            <a:r>
              <a:rPr lang="en-US" sz="2000" dirty="0">
                <a:solidFill>
                  <a:srgbClr val="000000"/>
                </a:solidFill>
                <a:ea typeface="Poppins"/>
                <a:cs typeface="Poppins"/>
                <a:sym typeface="Poppins"/>
              </a:rPr>
              <a:t> </a:t>
            </a:r>
            <a:r>
              <a:rPr lang="en-US" sz="2000" dirty="0" err="1">
                <a:solidFill>
                  <a:srgbClr val="000000"/>
                </a:solidFill>
                <a:ea typeface="Poppins"/>
                <a:cs typeface="Poppins"/>
                <a:sym typeface="Poppins"/>
              </a:rPr>
              <a:t>em</a:t>
            </a:r>
            <a:r>
              <a:rPr lang="en-US" sz="2000" dirty="0">
                <a:solidFill>
                  <a:srgbClr val="000000"/>
                </a:solidFill>
                <a:ea typeface="Poppins"/>
                <a:cs typeface="Poppins"/>
                <a:sym typeface="Poppins"/>
              </a:rPr>
              <a:t> </a:t>
            </a:r>
            <a:r>
              <a:rPr lang="en-US" sz="2000" dirty="0" err="1">
                <a:solidFill>
                  <a:srgbClr val="000000"/>
                </a:solidFill>
                <a:ea typeface="Poppins"/>
                <a:cs typeface="Poppins"/>
                <a:sym typeface="Poppins"/>
              </a:rPr>
              <a:t>linguagem</a:t>
            </a:r>
            <a:r>
              <a:rPr lang="en-US" sz="2000" dirty="0">
                <a:solidFill>
                  <a:srgbClr val="000000"/>
                </a:solidFill>
                <a:ea typeface="Poppins"/>
                <a:cs typeface="Poppins"/>
                <a:sym typeface="Poppins"/>
              </a:rPr>
              <a:t> de </a:t>
            </a:r>
            <a:r>
              <a:rPr lang="en-US" sz="2000" dirty="0" err="1">
                <a:solidFill>
                  <a:srgbClr val="000000"/>
                </a:solidFill>
                <a:ea typeface="Poppins"/>
                <a:cs typeface="Poppins"/>
                <a:sym typeface="Poppins"/>
              </a:rPr>
              <a:t>programação</a:t>
            </a:r>
            <a:r>
              <a:rPr lang="en-US" sz="2000" dirty="0">
                <a:solidFill>
                  <a:srgbClr val="000000"/>
                </a:solidFill>
                <a:ea typeface="Poppins"/>
                <a:cs typeface="Poppins"/>
                <a:sym typeface="Poppins"/>
              </a:rPr>
              <a:t>. Ferramenta </a:t>
            </a:r>
            <a:r>
              <a:rPr lang="en-US" sz="2000" dirty="0" err="1">
                <a:solidFill>
                  <a:srgbClr val="000000"/>
                </a:solidFill>
                <a:ea typeface="Poppins"/>
                <a:cs typeface="Poppins"/>
                <a:sym typeface="Poppins"/>
              </a:rPr>
              <a:t>possibilita</a:t>
            </a:r>
            <a:r>
              <a:rPr lang="en-US" sz="2000" dirty="0">
                <a:solidFill>
                  <a:srgbClr val="000000"/>
                </a:solidFill>
                <a:ea typeface="Poppins"/>
                <a:cs typeface="Poppins"/>
                <a:sym typeface="Poppins"/>
              </a:rPr>
              <a:t> a </a:t>
            </a:r>
            <a:r>
              <a:rPr lang="en-US" sz="2000" dirty="0" err="1">
                <a:solidFill>
                  <a:srgbClr val="000000"/>
                </a:solidFill>
                <a:ea typeface="Poppins"/>
                <a:cs typeface="Poppins"/>
                <a:sym typeface="Poppins"/>
              </a:rPr>
              <a:t>construção</a:t>
            </a:r>
            <a:r>
              <a:rPr lang="en-US" sz="2000" dirty="0">
                <a:solidFill>
                  <a:srgbClr val="000000"/>
                </a:solidFill>
                <a:ea typeface="Poppins"/>
                <a:cs typeface="Poppins"/>
                <a:sym typeface="Poppins"/>
              </a:rPr>
              <a:t> de </a:t>
            </a:r>
            <a:r>
              <a:rPr lang="en-US" sz="2000" dirty="0" err="1">
                <a:solidFill>
                  <a:srgbClr val="000000"/>
                </a:solidFill>
                <a:ea typeface="Poppins"/>
                <a:cs typeface="Poppins"/>
                <a:sym typeface="Poppins"/>
              </a:rPr>
              <a:t>rotinas</a:t>
            </a:r>
            <a:r>
              <a:rPr lang="en-US" sz="2000" dirty="0">
                <a:solidFill>
                  <a:srgbClr val="000000"/>
                </a:solidFill>
                <a:ea typeface="Poppins"/>
                <a:cs typeface="Poppins"/>
                <a:sym typeface="Poppins"/>
              </a:rPr>
              <a:t> </a:t>
            </a:r>
            <a:r>
              <a:rPr lang="en-US" sz="2000" dirty="0" err="1">
                <a:solidFill>
                  <a:srgbClr val="000000"/>
                </a:solidFill>
                <a:ea typeface="Poppins"/>
                <a:cs typeface="Poppins"/>
                <a:sym typeface="Poppins"/>
              </a:rPr>
              <a:t>através</a:t>
            </a:r>
            <a:r>
              <a:rPr lang="en-US" sz="2000" dirty="0">
                <a:solidFill>
                  <a:srgbClr val="000000"/>
                </a:solidFill>
                <a:ea typeface="Poppins"/>
                <a:cs typeface="Poppins"/>
                <a:sym typeface="Poppins"/>
              </a:rPr>
              <a:t> do </a:t>
            </a:r>
            <a:r>
              <a:rPr lang="en-US" sz="2000" dirty="0" err="1">
                <a:solidFill>
                  <a:srgbClr val="000000"/>
                </a:solidFill>
                <a:ea typeface="Poppins"/>
                <a:cs typeface="Poppins"/>
                <a:sym typeface="Poppins"/>
              </a:rPr>
              <a:t>método</a:t>
            </a:r>
            <a:r>
              <a:rPr lang="en-US" sz="2000" dirty="0">
                <a:solidFill>
                  <a:srgbClr val="000000"/>
                </a:solidFill>
                <a:ea typeface="Poppins"/>
                <a:cs typeface="Poppins"/>
                <a:sym typeface="Poppins"/>
              </a:rPr>
              <a:t> de </a:t>
            </a:r>
            <a:r>
              <a:rPr lang="en-US" sz="2000" dirty="0" err="1">
                <a:solidFill>
                  <a:srgbClr val="000000"/>
                </a:solidFill>
                <a:ea typeface="Poppins"/>
                <a:cs typeface="Poppins"/>
                <a:sym typeface="Poppins"/>
              </a:rPr>
              <a:t>arrasta</a:t>
            </a:r>
            <a:r>
              <a:rPr lang="en-US" sz="2000" dirty="0">
                <a:solidFill>
                  <a:srgbClr val="000000"/>
                </a:solidFill>
                <a:ea typeface="Poppins"/>
                <a:cs typeface="Poppins"/>
                <a:sym typeface="Poppins"/>
              </a:rPr>
              <a:t> e </a:t>
            </a:r>
            <a:r>
              <a:rPr lang="en-US" sz="2000" dirty="0" err="1">
                <a:solidFill>
                  <a:srgbClr val="000000"/>
                </a:solidFill>
                <a:ea typeface="Poppins"/>
                <a:cs typeface="Poppins"/>
                <a:sym typeface="Poppins"/>
              </a:rPr>
              <a:t>solta</a:t>
            </a:r>
            <a:r>
              <a:rPr lang="en-US" sz="2000" dirty="0">
                <a:solidFill>
                  <a:srgbClr val="000000"/>
                </a:solidFill>
                <a:ea typeface="Poppins"/>
                <a:cs typeface="Poppins"/>
                <a:sym typeface="Poppins"/>
              </a:rPr>
              <a:t> </a:t>
            </a:r>
            <a:r>
              <a:rPr lang="en-US" sz="2000" dirty="0" err="1">
                <a:solidFill>
                  <a:srgbClr val="000000"/>
                </a:solidFill>
                <a:ea typeface="Poppins"/>
                <a:cs typeface="Poppins"/>
                <a:sym typeface="Poppins"/>
              </a:rPr>
              <a:t>dentro</a:t>
            </a:r>
            <a:r>
              <a:rPr lang="en-US" sz="2000" dirty="0">
                <a:solidFill>
                  <a:srgbClr val="000000"/>
                </a:solidFill>
                <a:ea typeface="Poppins"/>
                <a:cs typeface="Poppins"/>
                <a:sym typeface="Poppins"/>
              </a:rPr>
              <a:t> do </a:t>
            </a:r>
            <a:r>
              <a:rPr lang="en-US" sz="2000" dirty="0" err="1">
                <a:solidFill>
                  <a:srgbClr val="000000"/>
                </a:solidFill>
                <a:ea typeface="Poppins"/>
                <a:cs typeface="Poppins"/>
                <a:sym typeface="Poppins"/>
              </a:rPr>
              <a:t>fluxo</a:t>
            </a:r>
            <a:r>
              <a:rPr lang="en-US" sz="2000" dirty="0">
                <a:solidFill>
                  <a:srgbClr val="000000"/>
                </a:solidFill>
                <a:ea typeface="Poppins"/>
                <a:cs typeface="Poppins"/>
                <a:sym typeface="Poppins"/>
              </a:rPr>
              <a:t> do </a:t>
            </a:r>
            <a:r>
              <a:rPr lang="en-US" sz="2000" dirty="0" err="1">
                <a:solidFill>
                  <a:srgbClr val="000000"/>
                </a:solidFill>
                <a:ea typeface="Poppins"/>
                <a:cs typeface="Poppins"/>
                <a:sym typeface="Poppins"/>
              </a:rPr>
              <a:t>programa</a:t>
            </a:r>
            <a:r>
              <a:rPr lang="en-US" sz="2000" dirty="0">
                <a:solidFill>
                  <a:srgbClr val="000000"/>
                </a:solidFill>
                <a:ea typeface="Poppins"/>
                <a:cs typeface="Poppins"/>
                <a:sym typeface="Poppins"/>
              </a:rPr>
              <a:t>.</a:t>
            </a:r>
          </a:p>
        </p:txBody>
      </p:sp>
      <p:sp>
        <p:nvSpPr>
          <p:cNvPr id="7" name="TextBox 7">
            <a:extLst>
              <a:ext uri="{FF2B5EF4-FFF2-40B4-BE49-F238E27FC236}">
                <a16:creationId xmlns:a16="http://schemas.microsoft.com/office/drawing/2014/main" id="{98E38E4D-45A1-CBA7-ABA0-99D521D13D7E}"/>
              </a:ext>
            </a:extLst>
          </p:cNvPr>
          <p:cNvSpPr txBox="1"/>
          <p:nvPr/>
        </p:nvSpPr>
        <p:spPr>
          <a:xfrm>
            <a:off x="1645967" y="1474077"/>
            <a:ext cx="1987260" cy="389017"/>
          </a:xfrm>
          <a:prstGeom prst="rect">
            <a:avLst/>
          </a:prstGeom>
        </p:spPr>
        <p:txBody>
          <a:bodyPr wrap="square" lIns="0" tIns="0" rIns="0" bIns="0" rtlCol="0" anchor="t">
            <a:spAutoFit/>
          </a:bodyPr>
          <a:lstStyle/>
          <a:p>
            <a:pPr algn="ctr">
              <a:lnSpc>
                <a:spcPts val="3215"/>
              </a:lnSpc>
            </a:pPr>
            <a:r>
              <a:rPr lang="en-US" sz="2400" b="1" dirty="0">
                <a:solidFill>
                  <a:srgbClr val="000000"/>
                </a:solidFill>
                <a:ea typeface="Poppins Bold"/>
                <a:cs typeface="Poppins Bold"/>
                <a:sym typeface="Poppins Bold"/>
              </a:rPr>
              <a:t>Script visual</a:t>
            </a:r>
          </a:p>
        </p:txBody>
      </p:sp>
      <p:sp>
        <p:nvSpPr>
          <p:cNvPr id="8" name="TextBox 8">
            <a:extLst>
              <a:ext uri="{FF2B5EF4-FFF2-40B4-BE49-F238E27FC236}">
                <a16:creationId xmlns:a16="http://schemas.microsoft.com/office/drawing/2014/main" id="{D23B9108-234D-57E7-6A44-7C386AF915E5}"/>
              </a:ext>
            </a:extLst>
          </p:cNvPr>
          <p:cNvSpPr txBox="1"/>
          <p:nvPr/>
        </p:nvSpPr>
        <p:spPr>
          <a:xfrm>
            <a:off x="6833112" y="2506143"/>
            <a:ext cx="3048403" cy="1834220"/>
          </a:xfrm>
          <a:prstGeom prst="rect">
            <a:avLst/>
          </a:prstGeom>
        </p:spPr>
        <p:txBody>
          <a:bodyPr wrap="square" lIns="0" tIns="0" rIns="0" bIns="0" rtlCol="0" anchor="t">
            <a:spAutoFit/>
          </a:bodyPr>
          <a:lstStyle/>
          <a:p>
            <a:pPr algn="just">
              <a:lnSpc>
                <a:spcPts val="2931"/>
              </a:lnSpc>
            </a:pPr>
            <a:r>
              <a:rPr lang="en-US" sz="2000" dirty="0">
                <a:solidFill>
                  <a:srgbClr val="231F20"/>
                </a:solidFill>
                <a:ea typeface="Poppins"/>
                <a:cs typeface="Poppins"/>
                <a:sym typeface="Poppins"/>
              </a:rPr>
              <a:t>Para </a:t>
            </a:r>
            <a:r>
              <a:rPr lang="en-US" sz="2000" dirty="0" err="1">
                <a:solidFill>
                  <a:srgbClr val="231F20"/>
                </a:solidFill>
                <a:ea typeface="Poppins"/>
                <a:cs typeface="Poppins"/>
                <a:sym typeface="Poppins"/>
              </a:rPr>
              <a:t>usuários</a:t>
            </a:r>
            <a:r>
              <a:rPr lang="en-US" sz="2000" dirty="0">
                <a:solidFill>
                  <a:srgbClr val="231F20"/>
                </a:solidFill>
                <a:ea typeface="Poppins"/>
                <a:cs typeface="Poppins"/>
                <a:sym typeface="Poppins"/>
              </a:rPr>
              <a:t> </a:t>
            </a:r>
            <a:r>
              <a:rPr lang="en-US" sz="2000" dirty="0" err="1">
                <a:solidFill>
                  <a:srgbClr val="231F20"/>
                </a:solidFill>
                <a:ea typeface="Poppins"/>
                <a:cs typeface="Poppins"/>
                <a:sym typeface="Poppins"/>
              </a:rPr>
              <a:t>que</a:t>
            </a:r>
            <a:r>
              <a:rPr lang="en-US" sz="2000" dirty="0">
                <a:solidFill>
                  <a:srgbClr val="231F20"/>
                </a:solidFill>
                <a:ea typeface="Poppins"/>
                <a:cs typeface="Poppins"/>
                <a:sym typeface="Poppins"/>
              </a:rPr>
              <a:t> </a:t>
            </a:r>
            <a:r>
              <a:rPr lang="en-US" sz="2000" dirty="0" err="1">
                <a:solidFill>
                  <a:srgbClr val="231F20"/>
                </a:solidFill>
                <a:ea typeface="Poppins"/>
                <a:cs typeface="Poppins"/>
                <a:sym typeface="Poppins"/>
              </a:rPr>
              <a:t>possuem</a:t>
            </a:r>
            <a:r>
              <a:rPr lang="en-US" sz="2000" dirty="0">
                <a:solidFill>
                  <a:srgbClr val="231F20"/>
                </a:solidFill>
                <a:ea typeface="Poppins"/>
                <a:cs typeface="Poppins"/>
                <a:sym typeface="Poppins"/>
              </a:rPr>
              <a:t> </a:t>
            </a:r>
            <a:r>
              <a:rPr lang="en-US" sz="2000" dirty="0" err="1">
                <a:solidFill>
                  <a:srgbClr val="231F20"/>
                </a:solidFill>
                <a:ea typeface="Poppins"/>
                <a:cs typeface="Poppins"/>
                <a:sym typeface="Poppins"/>
              </a:rPr>
              <a:t>conhecimento</a:t>
            </a:r>
            <a:r>
              <a:rPr lang="en-US" sz="2000" dirty="0">
                <a:solidFill>
                  <a:srgbClr val="231F20"/>
                </a:solidFill>
                <a:ea typeface="Poppins"/>
                <a:cs typeface="Poppins"/>
                <a:sym typeface="Poppins"/>
              </a:rPr>
              <a:t> </a:t>
            </a:r>
            <a:r>
              <a:rPr lang="en-US" sz="2000" dirty="0" err="1">
                <a:solidFill>
                  <a:srgbClr val="231F20"/>
                </a:solidFill>
                <a:ea typeface="Poppins"/>
                <a:cs typeface="Poppins"/>
                <a:sym typeface="Poppins"/>
              </a:rPr>
              <a:t>em</a:t>
            </a:r>
            <a:r>
              <a:rPr lang="en-US" sz="2000" dirty="0">
                <a:solidFill>
                  <a:srgbClr val="231F20"/>
                </a:solidFill>
                <a:ea typeface="Poppins"/>
                <a:cs typeface="Poppins"/>
                <a:sym typeface="Poppins"/>
              </a:rPr>
              <a:t> </a:t>
            </a:r>
            <a:r>
              <a:rPr lang="en-US" sz="2000" dirty="0" err="1">
                <a:solidFill>
                  <a:srgbClr val="231F20"/>
                </a:solidFill>
                <a:ea typeface="Poppins"/>
                <a:cs typeface="Poppins"/>
                <a:sym typeface="Poppins"/>
              </a:rPr>
              <a:t>linguagem</a:t>
            </a:r>
            <a:r>
              <a:rPr lang="en-US" sz="2000" dirty="0">
                <a:solidFill>
                  <a:srgbClr val="231F20"/>
                </a:solidFill>
                <a:ea typeface="Poppins"/>
                <a:cs typeface="Poppins"/>
                <a:sym typeface="Poppins"/>
              </a:rPr>
              <a:t> de </a:t>
            </a:r>
            <a:r>
              <a:rPr lang="en-US" sz="2000" dirty="0" err="1">
                <a:solidFill>
                  <a:srgbClr val="231F20"/>
                </a:solidFill>
                <a:ea typeface="Poppins"/>
                <a:cs typeface="Poppins"/>
                <a:sym typeface="Poppins"/>
              </a:rPr>
              <a:t>programação</a:t>
            </a:r>
            <a:r>
              <a:rPr lang="en-US" sz="2000" dirty="0">
                <a:solidFill>
                  <a:srgbClr val="231F20"/>
                </a:solidFill>
                <a:ea typeface="Poppins"/>
                <a:cs typeface="Poppins"/>
                <a:sym typeface="Poppins"/>
              </a:rPr>
              <a:t>. </a:t>
            </a:r>
            <a:r>
              <a:rPr lang="en-US" sz="2000" dirty="0" err="1">
                <a:solidFill>
                  <a:srgbClr val="231F20"/>
                </a:solidFill>
                <a:ea typeface="Poppins"/>
                <a:cs typeface="Poppins"/>
                <a:sym typeface="Poppins"/>
              </a:rPr>
              <a:t>Permite</a:t>
            </a:r>
            <a:r>
              <a:rPr lang="en-US" sz="2000" dirty="0">
                <a:solidFill>
                  <a:srgbClr val="231F20"/>
                </a:solidFill>
                <a:ea typeface="Poppins"/>
                <a:cs typeface="Poppins"/>
                <a:sym typeface="Poppins"/>
              </a:rPr>
              <a:t> </a:t>
            </a:r>
            <a:r>
              <a:rPr lang="en-US" sz="2000" dirty="0" err="1">
                <a:solidFill>
                  <a:srgbClr val="231F20"/>
                </a:solidFill>
                <a:ea typeface="Poppins"/>
                <a:cs typeface="Poppins"/>
                <a:sym typeface="Poppins"/>
              </a:rPr>
              <a:t>utilização</a:t>
            </a:r>
            <a:r>
              <a:rPr lang="en-US" sz="2000" dirty="0">
                <a:solidFill>
                  <a:srgbClr val="231F20"/>
                </a:solidFill>
                <a:ea typeface="Poppins"/>
                <a:cs typeface="Poppins"/>
                <a:sym typeface="Poppins"/>
              </a:rPr>
              <a:t> de </a:t>
            </a:r>
            <a:r>
              <a:rPr lang="en-US" sz="2000" dirty="0" err="1">
                <a:solidFill>
                  <a:srgbClr val="231F20"/>
                </a:solidFill>
                <a:ea typeface="Poppins"/>
                <a:cs typeface="Poppins"/>
                <a:sym typeface="Poppins"/>
              </a:rPr>
              <a:t>javascript</a:t>
            </a:r>
            <a:r>
              <a:rPr lang="en-US" sz="2000" dirty="0">
                <a:solidFill>
                  <a:srgbClr val="231F20"/>
                </a:solidFill>
                <a:ea typeface="Poppins"/>
                <a:cs typeface="Poppins"/>
                <a:sym typeface="Poppins"/>
              </a:rPr>
              <a:t>, python, groovy.</a:t>
            </a:r>
          </a:p>
        </p:txBody>
      </p:sp>
      <p:sp>
        <p:nvSpPr>
          <p:cNvPr id="10" name="TextBox 9">
            <a:extLst>
              <a:ext uri="{FF2B5EF4-FFF2-40B4-BE49-F238E27FC236}">
                <a16:creationId xmlns:a16="http://schemas.microsoft.com/office/drawing/2014/main" id="{DD4D5090-C94A-CDB1-AD92-0FD35564FE12}"/>
              </a:ext>
            </a:extLst>
          </p:cNvPr>
          <p:cNvSpPr txBox="1"/>
          <p:nvPr/>
        </p:nvSpPr>
        <p:spPr>
          <a:xfrm>
            <a:off x="7283315" y="1589720"/>
            <a:ext cx="2296736" cy="398635"/>
          </a:xfrm>
          <a:prstGeom prst="rect">
            <a:avLst/>
          </a:prstGeom>
        </p:spPr>
        <p:txBody>
          <a:bodyPr wrap="square" lIns="0" tIns="0" rIns="0" bIns="0" rtlCol="0" anchor="t">
            <a:spAutoFit/>
          </a:bodyPr>
          <a:lstStyle/>
          <a:p>
            <a:pPr algn="ctr">
              <a:lnSpc>
                <a:spcPts val="3255"/>
              </a:lnSpc>
            </a:pPr>
            <a:r>
              <a:rPr lang="en-US" sz="2400" b="1" dirty="0">
                <a:solidFill>
                  <a:srgbClr val="231F20"/>
                </a:solidFill>
                <a:ea typeface="Poppins Bold"/>
                <a:cs typeface="Poppins Bold"/>
                <a:sym typeface="Poppins Bold"/>
              </a:rPr>
              <a:t>Script </a:t>
            </a:r>
            <a:r>
              <a:rPr lang="en-US" sz="2400" b="1" dirty="0" err="1">
                <a:solidFill>
                  <a:srgbClr val="231F20"/>
                </a:solidFill>
                <a:ea typeface="Poppins Bold"/>
                <a:cs typeface="Poppins Bold"/>
                <a:sym typeface="Poppins Bold"/>
              </a:rPr>
              <a:t>comum</a:t>
            </a:r>
            <a:endParaRPr lang="en-US" sz="2400" b="1" dirty="0">
              <a:solidFill>
                <a:srgbClr val="231F20"/>
              </a:solidFill>
              <a:ea typeface="Poppins Bold"/>
              <a:cs typeface="Poppins Bold"/>
              <a:sym typeface="Poppins Bold"/>
            </a:endParaRPr>
          </a:p>
        </p:txBody>
      </p:sp>
    </p:spTree>
    <p:extLst>
      <p:ext uri="{BB962C8B-B14F-4D97-AF65-F5344CB8AC3E}">
        <p14:creationId xmlns:p14="http://schemas.microsoft.com/office/powerpoint/2010/main" val="33946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53679-378F-61B1-6C0C-50FD32E1791A}"/>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4BD2AAED-55C4-3CE5-9924-B5F96C4C8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4" name="CaixaDeTexto 3">
            <a:extLst>
              <a:ext uri="{FF2B5EF4-FFF2-40B4-BE49-F238E27FC236}">
                <a16:creationId xmlns:a16="http://schemas.microsoft.com/office/drawing/2014/main" id="{F0E1936E-D6BB-2BBB-63D7-7418A3C6FF75}"/>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Criação de scripts</a:t>
            </a:r>
          </a:p>
        </p:txBody>
      </p:sp>
      <p:sp>
        <p:nvSpPr>
          <p:cNvPr id="13" name="CaixaDeTexto 2">
            <a:extLst>
              <a:ext uri="{FF2B5EF4-FFF2-40B4-BE49-F238E27FC236}">
                <a16:creationId xmlns:a16="http://schemas.microsoft.com/office/drawing/2014/main" id="{734077EB-4E03-B533-8C62-558AAE0FB447}"/>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pic>
        <p:nvPicPr>
          <p:cNvPr id="9" name="Imagem 8">
            <a:extLst>
              <a:ext uri="{FF2B5EF4-FFF2-40B4-BE49-F238E27FC236}">
                <a16:creationId xmlns:a16="http://schemas.microsoft.com/office/drawing/2014/main" id="{78E2963F-4B15-C28C-17BA-A6685A787AC0}"/>
              </a:ext>
            </a:extLst>
          </p:cNvPr>
          <p:cNvPicPr>
            <a:picLocks noChangeAspect="1"/>
          </p:cNvPicPr>
          <p:nvPr/>
        </p:nvPicPr>
        <p:blipFill>
          <a:blip r:embed="rId3"/>
          <a:stretch>
            <a:fillRect/>
          </a:stretch>
        </p:blipFill>
        <p:spPr>
          <a:xfrm>
            <a:off x="1111683" y="1499488"/>
            <a:ext cx="10009517" cy="4745403"/>
          </a:xfrm>
          <a:prstGeom prst="rect">
            <a:avLst/>
          </a:prstGeom>
        </p:spPr>
      </p:pic>
    </p:spTree>
    <p:extLst>
      <p:ext uri="{BB962C8B-B14F-4D97-AF65-F5344CB8AC3E}">
        <p14:creationId xmlns:p14="http://schemas.microsoft.com/office/powerpoint/2010/main" val="168922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93E8-FC76-101D-1357-058DA89154E9}"/>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A941A92F-9CFD-FE05-0595-19B3E204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0362BEC7-4916-0275-930D-6757631F9455}"/>
              </a:ext>
            </a:extLst>
          </p:cNvPr>
          <p:cNvSpPr txBox="1"/>
          <p:nvPr/>
        </p:nvSpPr>
        <p:spPr>
          <a:xfrm>
            <a:off x="367553" y="304780"/>
            <a:ext cx="11497779" cy="584775"/>
          </a:xfrm>
          <a:prstGeom prst="rect">
            <a:avLst/>
          </a:prstGeom>
          <a:noFill/>
        </p:spPr>
        <p:txBody>
          <a:bodyPr wrap="square" rtlCol="0">
            <a:spAutoFit/>
          </a:bodyPr>
          <a:lstStyle/>
          <a:p>
            <a:r>
              <a:rPr lang="pt-BR" sz="3200" b="1" dirty="0" err="1">
                <a:solidFill>
                  <a:srgbClr val="1E71B9"/>
                </a:solidFill>
              </a:rPr>
              <a:t>Contagil</a:t>
            </a:r>
            <a:endParaRPr lang="pt-BR" sz="3200" b="1" dirty="0">
              <a:solidFill>
                <a:srgbClr val="1E71B9"/>
              </a:solidFill>
            </a:endParaRPr>
          </a:p>
        </p:txBody>
      </p:sp>
      <p:sp>
        <p:nvSpPr>
          <p:cNvPr id="11" name="CaixaDeTexto 2">
            <a:extLst>
              <a:ext uri="{FF2B5EF4-FFF2-40B4-BE49-F238E27FC236}">
                <a16:creationId xmlns:a16="http://schemas.microsoft.com/office/drawing/2014/main" id="{1B43DF89-95F3-D56E-8515-3172246BCC91}"/>
              </a:ext>
            </a:extLst>
          </p:cNvPr>
          <p:cNvSpPr txBox="1"/>
          <p:nvPr/>
        </p:nvSpPr>
        <p:spPr>
          <a:xfrm>
            <a:off x="1255198" y="2149544"/>
            <a:ext cx="10290805" cy="3276282"/>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nSpc>
                <a:spcPct val="150000"/>
              </a:lnSpc>
              <a:buFont typeface="Arial" panose="020B0604020202020204" pitchFamily="34" charset="0"/>
              <a:buChar char="•"/>
            </a:pPr>
            <a:r>
              <a:rPr lang="pt-BR" sz="2000" b="1" dirty="0">
                <a:latin typeface="Calibri" panose="020F0502020204030204" pitchFamily="34" charset="0"/>
                <a:cs typeface="Calibri" panose="020F0502020204030204" pitchFamily="34" charset="0"/>
              </a:rPr>
              <a:t>Cruzamento de DIMP X PGDASD X NF</a:t>
            </a:r>
          </a:p>
          <a:p>
            <a:pPr marL="342900" indent="-342900">
              <a:lnSpc>
                <a:spcPct val="150000"/>
              </a:lnSpc>
              <a:buFont typeface="Arial" panose="020B0604020202020204" pitchFamily="34" charset="0"/>
              <a:buChar char="•"/>
            </a:pPr>
            <a:r>
              <a:rPr lang="pt-BR" sz="2000" b="1" dirty="0">
                <a:latin typeface="Calibri" panose="020F0502020204030204" pitchFamily="34" charset="0"/>
                <a:cs typeface="Calibri" panose="020F0502020204030204" pitchFamily="34" charset="0"/>
              </a:rPr>
              <a:t>Arquivo DTE para notificação em lote – débitos transferidos do SN</a:t>
            </a:r>
          </a:p>
          <a:p>
            <a:pPr marL="342900" indent="-342900">
              <a:lnSpc>
                <a:spcPct val="150000"/>
              </a:lnSpc>
              <a:buFont typeface="Arial" panose="020B0604020202020204" pitchFamily="34" charset="0"/>
              <a:buChar char="•"/>
            </a:pPr>
            <a:r>
              <a:rPr lang="pt-BR" sz="2000" b="1" dirty="0">
                <a:latin typeface="Calibri" panose="020F0502020204030204" pitchFamily="34" charset="0"/>
                <a:cs typeface="Calibri" panose="020F0502020204030204" pitchFamily="34" charset="0"/>
              </a:rPr>
              <a:t>Assinatura digital de documentos em lote</a:t>
            </a:r>
          </a:p>
          <a:p>
            <a:pPr marL="342900" indent="-342900">
              <a:lnSpc>
                <a:spcPct val="150000"/>
              </a:lnSpc>
              <a:buFont typeface="Arial" panose="020B0604020202020204" pitchFamily="34" charset="0"/>
              <a:buChar char="•"/>
            </a:pPr>
            <a:r>
              <a:rPr lang="pt-BR" sz="2000" b="1" dirty="0">
                <a:latin typeface="Calibri" panose="020F0502020204030204" pitchFamily="34" charset="0"/>
                <a:cs typeface="Calibri" panose="020F0502020204030204" pitchFamily="34" charset="0"/>
              </a:rPr>
              <a:t>Concatenação de vários PDF e assinatura do arquivo final</a:t>
            </a:r>
          </a:p>
          <a:p>
            <a:pPr marL="342900" indent="-342900">
              <a:lnSpc>
                <a:spcPct val="150000"/>
              </a:lnSpc>
              <a:buFont typeface="Arial" panose="020B0604020202020204" pitchFamily="34" charset="0"/>
              <a:buChar char="•"/>
            </a:pPr>
            <a:r>
              <a:rPr lang="pt-BR" sz="2000" b="1" dirty="0">
                <a:latin typeface="Calibri" panose="020F0502020204030204" pitchFamily="34" charset="0"/>
                <a:cs typeface="Calibri" panose="020F0502020204030204" pitchFamily="34" charset="0"/>
              </a:rPr>
              <a:t>Criação de base de relacionamentos para Grafo</a:t>
            </a:r>
          </a:p>
          <a:p>
            <a:pPr marL="342900" indent="-342900">
              <a:lnSpc>
                <a:spcPct val="150000"/>
              </a:lnSpc>
              <a:buFont typeface="Arial" panose="020B0604020202020204" pitchFamily="34" charset="0"/>
              <a:buChar char="•"/>
            </a:pPr>
            <a:r>
              <a:rPr lang="pt-BR" sz="2000" b="1" dirty="0">
                <a:latin typeface="Calibri" panose="020F0502020204030204" pitchFamily="34" charset="0"/>
                <a:cs typeface="Calibri" panose="020F0502020204030204" pitchFamily="34" charset="0"/>
              </a:rPr>
              <a:t>Integração para consulta de CNPJ - API</a:t>
            </a:r>
          </a:p>
          <a:p>
            <a:pPr marL="342900" indent="-342900">
              <a:lnSpc>
                <a:spcPct val="150000"/>
              </a:lnSpc>
              <a:buFont typeface="Arial" panose="020B0604020202020204" pitchFamily="34" charset="0"/>
              <a:buChar char="•"/>
            </a:pPr>
            <a:endParaRPr lang="pt-BR" sz="2000" b="1" dirty="0">
              <a:latin typeface="Calibri" panose="020F0502020204030204" pitchFamily="34" charset="0"/>
              <a:cs typeface="Calibri" panose="020F0502020204030204" pitchFamily="34" charset="0"/>
            </a:endParaRPr>
          </a:p>
        </p:txBody>
      </p:sp>
      <p:sp>
        <p:nvSpPr>
          <p:cNvPr id="12" name="CaixaDeTexto 1">
            <a:extLst>
              <a:ext uri="{FF2B5EF4-FFF2-40B4-BE49-F238E27FC236}">
                <a16:creationId xmlns:a16="http://schemas.microsoft.com/office/drawing/2014/main" id="{2B84066C-4B51-EB6E-A0CE-8754E7E5B3B8}"/>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Exemplos de scripts</a:t>
            </a:r>
          </a:p>
        </p:txBody>
      </p:sp>
    </p:spTree>
    <p:extLst>
      <p:ext uri="{BB962C8B-B14F-4D97-AF65-F5344CB8AC3E}">
        <p14:creationId xmlns:p14="http://schemas.microsoft.com/office/powerpoint/2010/main" val="177986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D74B-430E-3EFB-C7C8-E9A2E50F5860}"/>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644F4723-CBEB-E783-CCF1-03550C5B9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57D95984-F8A9-7A56-B6B5-0358D682C39D}"/>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Obrigado!</a:t>
            </a:r>
          </a:p>
        </p:txBody>
      </p:sp>
      <p:sp>
        <p:nvSpPr>
          <p:cNvPr id="11" name="CaixaDeTexto 2">
            <a:extLst>
              <a:ext uri="{FF2B5EF4-FFF2-40B4-BE49-F238E27FC236}">
                <a16:creationId xmlns:a16="http://schemas.microsoft.com/office/drawing/2014/main" id="{329FB81A-DC65-A761-EC7D-B499CE7ECD4D}"/>
              </a:ext>
            </a:extLst>
          </p:cNvPr>
          <p:cNvSpPr txBox="1"/>
          <p:nvPr/>
        </p:nvSpPr>
        <p:spPr>
          <a:xfrm>
            <a:off x="1023188" y="2726965"/>
            <a:ext cx="10290805" cy="1429622"/>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50000"/>
              </a:lnSpc>
            </a:pPr>
            <a:r>
              <a:rPr lang="pt-BR" sz="2000" b="1" dirty="0">
                <a:latin typeface="Calibri" panose="020F0502020204030204" pitchFamily="34" charset="0"/>
                <a:cs typeface="Calibri" panose="020F0502020204030204" pitchFamily="34" charset="0"/>
              </a:rPr>
              <a:t>Daniel Moura de Albuquerque</a:t>
            </a:r>
          </a:p>
          <a:p>
            <a:pPr>
              <a:lnSpc>
                <a:spcPct val="150000"/>
              </a:lnSpc>
            </a:pPr>
            <a:r>
              <a:rPr lang="pt-BR" sz="2000" b="1" dirty="0">
                <a:latin typeface="Calibri" panose="020F0502020204030204" pitchFamily="34" charset="0"/>
                <a:cs typeface="Calibri" panose="020F0502020204030204" pitchFamily="34" charset="0"/>
              </a:rPr>
              <a:t>E-mail</a:t>
            </a:r>
            <a:r>
              <a:rPr lang="pt-BR" sz="2000" b="1">
                <a:latin typeface="Calibri" panose="020F0502020204030204" pitchFamily="34" charset="0"/>
                <a:cs typeface="Calibri" panose="020F0502020204030204" pitchFamily="34" charset="0"/>
              </a:rPr>
              <a:t>: daniel.albuquerque</a:t>
            </a:r>
            <a:r>
              <a:rPr lang="pt-BR" sz="2000" b="1" dirty="0">
                <a:latin typeface="Calibri" panose="020F0502020204030204" pitchFamily="34" charset="0"/>
                <a:cs typeface="Calibri" panose="020F0502020204030204" pitchFamily="34" charset="0"/>
              </a:rPr>
              <a:t>@brusque.sc.gov.br</a:t>
            </a:r>
          </a:p>
          <a:p>
            <a:pPr marL="342900" indent="-342900">
              <a:lnSpc>
                <a:spcPct val="150000"/>
              </a:lnSpc>
              <a:buFont typeface="Arial" panose="020B0604020202020204" pitchFamily="34" charset="0"/>
              <a:buChar char="•"/>
            </a:pPr>
            <a:endParaRPr lang="pt-BR" sz="2000" b="1" dirty="0">
              <a:latin typeface="Calibri" panose="020F0502020204030204" pitchFamily="34" charset="0"/>
              <a:cs typeface="Calibri" panose="020F0502020204030204" pitchFamily="34" charset="0"/>
            </a:endParaRPr>
          </a:p>
        </p:txBody>
      </p:sp>
      <p:sp>
        <p:nvSpPr>
          <p:cNvPr id="3" name="CaixaDeTexto 1">
            <a:extLst>
              <a:ext uri="{FF2B5EF4-FFF2-40B4-BE49-F238E27FC236}">
                <a16:creationId xmlns:a16="http://schemas.microsoft.com/office/drawing/2014/main" id="{C8DBEB75-2740-5810-69ED-38FEEB00BCA2}"/>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Contato:</a:t>
            </a:r>
          </a:p>
        </p:txBody>
      </p:sp>
    </p:spTree>
    <p:extLst>
      <p:ext uri="{BB962C8B-B14F-4D97-AF65-F5344CB8AC3E}">
        <p14:creationId xmlns:p14="http://schemas.microsoft.com/office/powerpoint/2010/main" val="185585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80149DF7-DFB3-B8F2-AA7D-9D5BC446A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D6C5F768-B8BD-4D40-8DB2-54FA9CE6E471}"/>
              </a:ext>
            </a:extLst>
          </p:cNvPr>
          <p:cNvSpPr txBox="1"/>
          <p:nvPr/>
        </p:nvSpPr>
        <p:spPr>
          <a:xfrm>
            <a:off x="367553" y="304780"/>
            <a:ext cx="11497779" cy="584775"/>
          </a:xfrm>
          <a:prstGeom prst="rect">
            <a:avLst/>
          </a:prstGeom>
          <a:noFill/>
        </p:spPr>
        <p:txBody>
          <a:bodyPr wrap="square" rtlCol="0">
            <a:spAutoFit/>
          </a:bodyPr>
          <a:lstStyle/>
          <a:p>
            <a:r>
              <a:rPr lang="pt-BR" sz="3200" b="1" dirty="0" err="1">
                <a:solidFill>
                  <a:srgbClr val="1E71B9"/>
                </a:solidFill>
              </a:rPr>
              <a:t>Contagil</a:t>
            </a:r>
            <a:endParaRPr lang="pt-BR" sz="3200" b="1" dirty="0">
              <a:solidFill>
                <a:srgbClr val="1E71B9"/>
              </a:solidFill>
            </a:endParaRPr>
          </a:p>
        </p:txBody>
      </p:sp>
      <p:sp>
        <p:nvSpPr>
          <p:cNvPr id="11" name="CaixaDeTexto 2">
            <a:extLst>
              <a:ext uri="{FF2B5EF4-FFF2-40B4-BE49-F238E27FC236}">
                <a16:creationId xmlns:a16="http://schemas.microsoft.com/office/drawing/2014/main" id="{78269865-8990-41F4-97F2-7E82107225A8}"/>
              </a:ext>
            </a:extLst>
          </p:cNvPr>
          <p:cNvSpPr txBox="1"/>
          <p:nvPr/>
        </p:nvSpPr>
        <p:spPr>
          <a:xfrm>
            <a:off x="1255200" y="1832873"/>
            <a:ext cx="10290805" cy="2199064"/>
          </a:xfrm>
          <a:prstGeom prst="rect">
            <a:avLst/>
          </a:prstGeom>
          <a:noFill/>
          <a:ln>
            <a:solidFill>
              <a:schemeClr val="accent3">
                <a:lumMod val="20000"/>
                <a:lumOff val="80000"/>
              </a:schemeClr>
            </a:solidFill>
          </a:ln>
          <a:effectLst>
            <a:softEdge rad="31750"/>
          </a:effectLst>
        </p:spPr>
        <p:txBody>
          <a:bodyPr wrap="square" rtlCol="0">
            <a:spAutoFit/>
          </a:bodyPr>
          <a:lstStyle/>
          <a:p>
            <a:r>
              <a:rPr lang="pt-BR" sz="2000" b="1" dirty="0">
                <a:latin typeface="Calibri" panose="020F0502020204030204" pitchFamily="34" charset="0"/>
                <a:cs typeface="Calibri" panose="020F0502020204030204" pitchFamily="34" charset="0"/>
              </a:rPr>
              <a:t>Receita Média de Referência</a:t>
            </a:r>
          </a:p>
          <a:p>
            <a:pPr marL="800100" lvl="1" indent="-342900">
              <a:lnSpc>
                <a:spcPct val="150000"/>
              </a:lnSpc>
              <a:buFont typeface="Arial" panose="020B0604020202020204" pitchFamily="34" charset="0"/>
              <a:buChar char="•"/>
            </a:pPr>
            <a:r>
              <a:rPr lang="pt-BR" sz="2000" dirty="0">
                <a:latin typeface="Calibri" panose="020F0502020204030204" pitchFamily="34" charset="0"/>
                <a:cs typeface="Calibri" panose="020F0502020204030204" pitchFamily="34" charset="0"/>
              </a:rPr>
              <a:t>A receita média dos Municípios abrangerá o ISS e a cota-parte do ICMS. Para o cálculo, serão considerados os valores arrecadados entre 2019 e 2026, corrigidos pela variação nominal.</a:t>
            </a:r>
          </a:p>
          <a:p>
            <a:pPr lvl="1">
              <a:lnSpc>
                <a:spcPct val="150000"/>
              </a:lnSpc>
            </a:pPr>
            <a:endParaRPr lang="pt-BR" sz="2000" dirty="0">
              <a:latin typeface="Calibri" panose="020F0502020204030204" pitchFamily="34" charset="0"/>
              <a:cs typeface="Calibri" panose="020F0502020204030204" pitchFamily="34" charset="0"/>
            </a:endParaRPr>
          </a:p>
        </p:txBody>
      </p:sp>
      <p:sp>
        <p:nvSpPr>
          <p:cNvPr id="12" name="CaixaDeTexto 1">
            <a:extLst>
              <a:ext uri="{FF2B5EF4-FFF2-40B4-BE49-F238E27FC236}">
                <a16:creationId xmlns:a16="http://schemas.microsoft.com/office/drawing/2014/main" id="{D6C5F768-B8BD-4D40-8DB2-54FA9CE6E471}"/>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Contexto: Reforma Tributária</a:t>
            </a:r>
          </a:p>
        </p:txBody>
      </p:sp>
      <p:sp>
        <p:nvSpPr>
          <p:cNvPr id="3" name="CaixaDeTexto 2">
            <a:extLst>
              <a:ext uri="{FF2B5EF4-FFF2-40B4-BE49-F238E27FC236}">
                <a16:creationId xmlns:a16="http://schemas.microsoft.com/office/drawing/2014/main" id="{3627CE94-73C0-2D4A-E536-6E14B086F144}"/>
              </a:ext>
            </a:extLst>
          </p:cNvPr>
          <p:cNvSpPr txBox="1"/>
          <p:nvPr/>
        </p:nvSpPr>
        <p:spPr>
          <a:xfrm>
            <a:off x="1255199" y="3875723"/>
            <a:ext cx="10290805" cy="1737399"/>
          </a:xfrm>
          <a:prstGeom prst="rect">
            <a:avLst/>
          </a:prstGeom>
          <a:noFill/>
          <a:ln>
            <a:solidFill>
              <a:schemeClr val="accent3">
                <a:lumMod val="20000"/>
                <a:lumOff val="80000"/>
              </a:schemeClr>
            </a:solidFill>
          </a:ln>
          <a:effectLst>
            <a:softEdge rad="31750"/>
          </a:effectLst>
        </p:spPr>
        <p:txBody>
          <a:bodyPr wrap="square" rtlCol="0">
            <a:spAutoFit/>
          </a:bodyPr>
          <a:lstStyle/>
          <a:p>
            <a:r>
              <a:rPr lang="pt-BR" sz="2000" b="1" dirty="0">
                <a:latin typeface="Calibri" panose="020F0502020204030204" pitchFamily="34" charset="0"/>
                <a:cs typeface="Calibri" panose="020F0502020204030204" pitchFamily="34" charset="0"/>
              </a:rPr>
              <a:t>Lei Complementar 214/2025</a:t>
            </a:r>
          </a:p>
          <a:p>
            <a:pPr marL="800100" lvl="1" indent="-342900">
              <a:lnSpc>
                <a:spcPct val="150000"/>
              </a:lnSpc>
              <a:buFont typeface="Arial" panose="020B0604020202020204" pitchFamily="34" charset="0"/>
              <a:buChar char="•"/>
            </a:pPr>
            <a:r>
              <a:rPr lang="pt-BR" sz="2000" dirty="0">
                <a:latin typeface="Calibri" panose="020F0502020204030204" pitchFamily="34" charset="0"/>
                <a:cs typeface="Calibri" panose="020F0502020204030204" pitchFamily="34" charset="0"/>
              </a:rPr>
              <a:t>O cruzamento de dados e o monitoramento fiscal não excluem a espontaneidade do sujeito passivo. Ferramentas como o </a:t>
            </a:r>
            <a:r>
              <a:rPr lang="pt-BR" sz="2000" dirty="0" err="1">
                <a:latin typeface="Calibri" panose="020F0502020204030204" pitchFamily="34" charset="0"/>
                <a:cs typeface="Calibri" panose="020F0502020204030204" pitchFamily="34" charset="0"/>
              </a:rPr>
              <a:t>ContÁgil</a:t>
            </a:r>
            <a:r>
              <a:rPr lang="pt-BR" sz="2000" dirty="0">
                <a:latin typeface="Calibri" panose="020F0502020204030204" pitchFamily="34" charset="0"/>
                <a:cs typeface="Calibri" panose="020F0502020204030204" pitchFamily="34" charset="0"/>
              </a:rPr>
              <a:t> são essenciais para um monitoramento eficaz.</a:t>
            </a:r>
          </a:p>
        </p:txBody>
      </p:sp>
    </p:spTree>
    <p:extLst>
      <p:ext uri="{BB962C8B-B14F-4D97-AF65-F5344CB8AC3E}">
        <p14:creationId xmlns:p14="http://schemas.microsoft.com/office/powerpoint/2010/main" val="225624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20B86-F58A-B557-3A93-35907C3E0B82}"/>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F3CD75F7-2659-F9B7-34C4-DD6CD4B5A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63407231-02C4-8A7C-612F-CBB58D624782}"/>
              </a:ext>
            </a:extLst>
          </p:cNvPr>
          <p:cNvSpPr txBox="1"/>
          <p:nvPr/>
        </p:nvSpPr>
        <p:spPr>
          <a:xfrm>
            <a:off x="367553" y="304780"/>
            <a:ext cx="11497779" cy="584775"/>
          </a:xfrm>
          <a:prstGeom prst="rect">
            <a:avLst/>
          </a:prstGeom>
          <a:noFill/>
        </p:spPr>
        <p:txBody>
          <a:bodyPr wrap="square" rtlCol="0">
            <a:spAutoFit/>
          </a:bodyPr>
          <a:lstStyle/>
          <a:p>
            <a:r>
              <a:rPr lang="pt-BR" sz="3200" b="1" dirty="0" err="1">
                <a:solidFill>
                  <a:srgbClr val="1E71B9"/>
                </a:solidFill>
              </a:rPr>
              <a:t>Contagil</a:t>
            </a:r>
            <a:endParaRPr lang="pt-BR" sz="3200" b="1" dirty="0">
              <a:solidFill>
                <a:srgbClr val="1E71B9"/>
              </a:solidFill>
            </a:endParaRPr>
          </a:p>
        </p:txBody>
      </p:sp>
      <p:sp>
        <p:nvSpPr>
          <p:cNvPr id="11" name="CaixaDeTexto 2">
            <a:extLst>
              <a:ext uri="{FF2B5EF4-FFF2-40B4-BE49-F238E27FC236}">
                <a16:creationId xmlns:a16="http://schemas.microsoft.com/office/drawing/2014/main" id="{E17E2FF2-196D-DAD0-E518-F0946DACAA73}"/>
              </a:ext>
            </a:extLst>
          </p:cNvPr>
          <p:cNvSpPr txBox="1"/>
          <p:nvPr/>
        </p:nvSpPr>
        <p:spPr>
          <a:xfrm>
            <a:off x="1177562" y="2149544"/>
            <a:ext cx="10290805" cy="3122393"/>
          </a:xfrm>
          <a:prstGeom prst="rect">
            <a:avLst/>
          </a:prstGeom>
          <a:noFill/>
          <a:ln>
            <a:solidFill>
              <a:schemeClr val="accent3">
                <a:lumMod val="20000"/>
                <a:lumOff val="80000"/>
              </a:schemeClr>
            </a:solidFill>
          </a:ln>
          <a:effectLst>
            <a:softEdge rad="31750"/>
          </a:effectLst>
        </p:spPr>
        <p:txBody>
          <a:bodyPr wrap="square" rtlCol="0">
            <a:spAutoFit/>
          </a:bodyPr>
          <a:lstStyle/>
          <a:p>
            <a:r>
              <a:rPr lang="pt-BR" sz="2000" b="1" dirty="0">
                <a:latin typeface="Calibri" panose="020F0502020204030204" pitchFamily="34" charset="0"/>
                <a:cs typeface="Calibri" panose="020F0502020204030204" pitchFamily="34" charset="0"/>
              </a:rPr>
              <a:t>Nota técnica CTAT Nº 08/2025 - Aplicabilidade do </a:t>
            </a:r>
            <a:r>
              <a:rPr lang="pt-BR" sz="2000" b="1" dirty="0" err="1">
                <a:latin typeface="Calibri" panose="020F0502020204030204" pitchFamily="34" charset="0"/>
                <a:cs typeface="Calibri" panose="020F0502020204030204" pitchFamily="34" charset="0"/>
              </a:rPr>
              <a:t>Contágil</a:t>
            </a:r>
            <a:r>
              <a:rPr lang="pt-BR" sz="2000" b="1" dirty="0">
                <a:latin typeface="Calibri" panose="020F0502020204030204" pitchFamily="34" charset="0"/>
                <a:cs typeface="Calibri" panose="020F0502020204030204" pitchFamily="34" charset="0"/>
              </a:rPr>
              <a:t> Lite nas administrações tributárias</a:t>
            </a:r>
          </a:p>
          <a:p>
            <a:pPr marL="800100" lvl="1" indent="-342900">
              <a:lnSpc>
                <a:spcPct val="150000"/>
              </a:lnSpc>
              <a:buFont typeface="Arial" panose="020B0604020202020204" pitchFamily="34" charset="0"/>
              <a:buChar char="•"/>
            </a:pPr>
            <a:r>
              <a:rPr lang="pt-BR" sz="2000" dirty="0">
                <a:latin typeface="Calibri" panose="020F0502020204030204" pitchFamily="34" charset="0"/>
                <a:cs typeface="Calibri" panose="020F0502020204030204" pitchFamily="34" charset="0"/>
              </a:rPr>
              <a:t>Orientações técnicas sobre a utilização do </a:t>
            </a:r>
            <a:r>
              <a:rPr lang="pt-BR" sz="2000" dirty="0" err="1">
                <a:latin typeface="Calibri" panose="020F0502020204030204" pitchFamily="34" charset="0"/>
                <a:cs typeface="Calibri" panose="020F0502020204030204" pitchFamily="34" charset="0"/>
              </a:rPr>
              <a:t>ContÁgil</a:t>
            </a:r>
            <a:r>
              <a:rPr lang="pt-BR" sz="2000" dirty="0">
                <a:latin typeface="Calibri" panose="020F0502020204030204" pitchFamily="34" charset="0"/>
                <a:cs typeface="Calibri" panose="020F0502020204030204" pitchFamily="34" charset="0"/>
              </a:rPr>
              <a:t> Lite como ferramenta de auditoria contábil tributária pelos Municípios, com foco na detecção de omissões de receita a partir da análise de dados fiscais e contábeis estruturados.</a:t>
            </a:r>
          </a:p>
          <a:p>
            <a:pPr lvl="1">
              <a:lnSpc>
                <a:spcPct val="150000"/>
              </a:lnSpc>
            </a:pPr>
            <a:endParaRPr lang="pt-BR" sz="2000" dirty="0">
              <a:latin typeface="Calibri" panose="020F0502020204030204" pitchFamily="34" charset="0"/>
              <a:cs typeface="Calibri" panose="020F0502020204030204" pitchFamily="34" charset="0"/>
            </a:endParaRPr>
          </a:p>
          <a:p>
            <a:pPr lvl="1">
              <a:lnSpc>
                <a:spcPct val="150000"/>
              </a:lnSpc>
            </a:pPr>
            <a:r>
              <a:rPr lang="pt-BR" sz="2000" b="1" dirty="0">
                <a:latin typeface="Calibri" panose="020F0502020204030204" pitchFamily="34" charset="0"/>
                <a:cs typeface="Calibri" panose="020F0502020204030204" pitchFamily="34" charset="0"/>
              </a:rPr>
              <a:t>Elaboração:</a:t>
            </a:r>
            <a:r>
              <a:rPr lang="pt-BR" sz="2000" dirty="0">
                <a:latin typeface="Calibri" panose="020F0502020204030204" pitchFamily="34" charset="0"/>
                <a:cs typeface="Calibri" panose="020F0502020204030204" pitchFamily="34" charset="0"/>
              </a:rPr>
              <a:t> Eduardo Ramos Loureiro - Gerente de Fiscalização e Administração Tributária - Aracruz/ES</a:t>
            </a:r>
          </a:p>
        </p:txBody>
      </p:sp>
      <p:sp>
        <p:nvSpPr>
          <p:cNvPr id="12" name="CaixaDeTexto 1">
            <a:extLst>
              <a:ext uri="{FF2B5EF4-FFF2-40B4-BE49-F238E27FC236}">
                <a16:creationId xmlns:a16="http://schemas.microsoft.com/office/drawing/2014/main" id="{31FEC720-4DC2-26AD-5810-80ABB087B68F}"/>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Contexto: Reforma Tributária</a:t>
            </a:r>
          </a:p>
        </p:txBody>
      </p:sp>
    </p:spTree>
    <p:extLst>
      <p:ext uri="{BB962C8B-B14F-4D97-AF65-F5344CB8AC3E}">
        <p14:creationId xmlns:p14="http://schemas.microsoft.com/office/powerpoint/2010/main" val="128919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Padrão do plano de fundo&#10;&#10;O conteúdo gerado por IA pode estar incorreto.">
            <a:extLst>
              <a:ext uri="{FF2B5EF4-FFF2-40B4-BE49-F238E27FC236}">
                <a16:creationId xmlns:a16="http://schemas.microsoft.com/office/drawing/2014/main" id="{D45EBC0E-6D88-080F-D3CF-C85103E05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3" name="CaixaDeTexto 2">
            <a:extLst>
              <a:ext uri="{FF2B5EF4-FFF2-40B4-BE49-F238E27FC236}">
                <a16:creationId xmlns:a16="http://schemas.microsoft.com/office/drawing/2014/main" id="{27035FFD-A786-C57D-A576-3C7DCEC880E6}"/>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O que é o </a:t>
            </a:r>
            <a:r>
              <a:rPr lang="pt-BR" sz="3200" b="1" dirty="0" err="1">
                <a:solidFill>
                  <a:srgbClr val="1E71B9"/>
                </a:solidFill>
              </a:rPr>
              <a:t>ContAgil</a:t>
            </a:r>
            <a:r>
              <a:rPr lang="pt-BR" sz="3200" b="1" dirty="0">
                <a:solidFill>
                  <a:srgbClr val="1E71B9"/>
                </a:solidFill>
              </a:rPr>
              <a:t>?</a:t>
            </a:r>
          </a:p>
        </p:txBody>
      </p:sp>
      <p:sp>
        <p:nvSpPr>
          <p:cNvPr id="4" name="CaixaDeTexto 1">
            <a:extLst>
              <a:ext uri="{FF2B5EF4-FFF2-40B4-BE49-F238E27FC236}">
                <a16:creationId xmlns:a16="http://schemas.microsoft.com/office/drawing/2014/main" id="{C61AC549-CD25-9371-9F6F-42813D19B926}"/>
              </a:ext>
            </a:extLst>
          </p:cNvPr>
          <p:cNvSpPr txBox="1"/>
          <p:nvPr/>
        </p:nvSpPr>
        <p:spPr>
          <a:xfrm>
            <a:off x="4722125" y="1343320"/>
            <a:ext cx="6591868" cy="461665"/>
          </a:xfrm>
          <a:prstGeom prst="rect">
            <a:avLst/>
          </a:prstGeom>
          <a:noFill/>
        </p:spPr>
        <p:txBody>
          <a:bodyPr wrap="square" rtlCol="0">
            <a:spAutoFit/>
          </a:bodyPr>
          <a:lstStyle/>
          <a:p>
            <a:r>
              <a:rPr lang="pt-BR" sz="2400" b="1" dirty="0" err="1">
                <a:solidFill>
                  <a:srgbClr val="2B9FD9"/>
                </a:solidFill>
              </a:rPr>
              <a:t>ContAgil</a:t>
            </a:r>
            <a:endParaRPr lang="pt-BR" sz="2400" b="1" dirty="0">
              <a:solidFill>
                <a:srgbClr val="2B9FD9"/>
              </a:solidFill>
            </a:endParaRPr>
          </a:p>
        </p:txBody>
      </p:sp>
      <p:sp>
        <p:nvSpPr>
          <p:cNvPr id="9" name="CaixaDeTexto 2">
            <a:extLst>
              <a:ext uri="{FF2B5EF4-FFF2-40B4-BE49-F238E27FC236}">
                <a16:creationId xmlns:a16="http://schemas.microsoft.com/office/drawing/2014/main" id="{78269865-8990-41F4-97F2-7E82107225A8}"/>
              </a:ext>
            </a:extLst>
          </p:cNvPr>
          <p:cNvSpPr txBox="1"/>
          <p:nvPr/>
        </p:nvSpPr>
        <p:spPr>
          <a:xfrm>
            <a:off x="4722125" y="2458688"/>
            <a:ext cx="6823881" cy="2339102"/>
          </a:xfrm>
          <a:prstGeom prst="rect">
            <a:avLst/>
          </a:prstGeom>
          <a:noFill/>
          <a:ln>
            <a:solidFill>
              <a:schemeClr val="accent3">
                <a:lumMod val="20000"/>
                <a:lumOff val="80000"/>
              </a:schemeClr>
            </a:solidFill>
          </a:ln>
          <a:effectLst>
            <a:softEdge rad="31750"/>
          </a:effectLst>
        </p:spPr>
        <p:txBody>
          <a:bodyPr wrap="square" rtlCol="0">
            <a:spAutoFit/>
          </a:bodyPr>
          <a:lstStyle/>
          <a:p>
            <a:r>
              <a:rPr lang="pt-BR" dirty="0"/>
              <a:t>Software desenvolvido pela </a:t>
            </a:r>
            <a:r>
              <a:rPr lang="pt-BR" b="1" dirty="0"/>
              <a:t>Receita Federal</a:t>
            </a:r>
            <a:r>
              <a:rPr lang="pt-BR" dirty="0"/>
              <a:t> com o objetivo de facilitar a análise de dados e agilizar a atividade de auditoria fiscal e contábil.</a:t>
            </a:r>
          </a:p>
          <a:p>
            <a:endParaRPr lang="pt-BR" sz="2000" dirty="0">
              <a:solidFill>
                <a:schemeClr val="bg2">
                  <a:lumMod val="50000"/>
                </a:schemeClr>
              </a:solidFill>
              <a:latin typeface="Calibri" panose="020F0502020204030204" pitchFamily="34" charset="0"/>
              <a:cs typeface="Calibri" panose="020F0502020204030204" pitchFamily="34" charset="0"/>
            </a:endParaRPr>
          </a:p>
          <a:p>
            <a:r>
              <a:rPr lang="pt-BR" dirty="0"/>
              <a:t>Permite a manipulação de fontes de dados heterogêneas.</a:t>
            </a:r>
          </a:p>
          <a:p>
            <a:endParaRPr lang="pt-BR" dirty="0"/>
          </a:p>
          <a:p>
            <a:r>
              <a:rPr lang="pt-BR" dirty="0"/>
              <a:t>Suporta diversos formatos: TXT, CSV, XML, PDF, XLSX.</a:t>
            </a:r>
          </a:p>
          <a:p>
            <a:endParaRPr lang="pt-BR" dirty="0"/>
          </a:p>
          <a:p>
            <a:r>
              <a:rPr lang="pt-BR" dirty="0"/>
              <a:t>Focado em agilidade e inteligência fiscal.</a:t>
            </a:r>
          </a:p>
        </p:txBody>
      </p:sp>
      <p:grpSp>
        <p:nvGrpSpPr>
          <p:cNvPr id="12" name="Group 11">
            <a:extLst>
              <a:ext uri="{FF2B5EF4-FFF2-40B4-BE49-F238E27FC236}">
                <a16:creationId xmlns:a16="http://schemas.microsoft.com/office/drawing/2014/main" id="{F92604C4-E8D4-4428-A1A0-612A2BD37715}"/>
              </a:ext>
            </a:extLst>
          </p:cNvPr>
          <p:cNvGrpSpPr/>
          <p:nvPr/>
        </p:nvGrpSpPr>
        <p:grpSpPr>
          <a:xfrm rot="21411753">
            <a:off x="651640" y="1644811"/>
            <a:ext cx="3732044" cy="4591397"/>
            <a:chOff x="395536" y="1793041"/>
            <a:chExt cx="3170093" cy="3929395"/>
          </a:xfrm>
          <a:solidFill>
            <a:schemeClr val="accent1"/>
          </a:solidFill>
        </p:grpSpPr>
        <p:sp>
          <p:nvSpPr>
            <p:cNvPr id="14" name="Freeform 13">
              <a:extLst>
                <a:ext uri="{FF2B5EF4-FFF2-40B4-BE49-F238E27FC236}">
                  <a16:creationId xmlns:a16="http://schemas.microsoft.com/office/drawing/2014/main" id="{2CE3A842-4A3C-4D3D-BC21-FD215DE5588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1">
                <a:solidFill>
                  <a:srgbClr val="004D5D"/>
                </a:solidFill>
              </a:endParaRPr>
            </a:p>
          </p:txBody>
        </p:sp>
        <p:sp>
          <p:nvSpPr>
            <p:cNvPr id="15" name="Oval 14">
              <a:extLst>
                <a:ext uri="{FF2B5EF4-FFF2-40B4-BE49-F238E27FC236}">
                  <a16:creationId xmlns:a16="http://schemas.microsoft.com/office/drawing/2014/main" id="{EA9141AB-E643-439D-9BB6-7D59F48972EA}"/>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1">
                <a:solidFill>
                  <a:srgbClr val="004D5D"/>
                </a:solidFill>
              </a:endParaRPr>
            </a:p>
          </p:txBody>
        </p:sp>
      </p:grpSp>
    </p:spTree>
    <p:extLst>
      <p:ext uri="{BB962C8B-B14F-4D97-AF65-F5344CB8AC3E}">
        <p14:creationId xmlns:p14="http://schemas.microsoft.com/office/powerpoint/2010/main" val="236531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E535-1831-DBBB-B8DD-54341D827A62}"/>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2D649470-EA7D-CDEC-B668-DB6343349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869E825E-28A1-4E10-C777-246B5504101F}"/>
              </a:ext>
            </a:extLst>
          </p:cNvPr>
          <p:cNvSpPr txBox="1"/>
          <p:nvPr/>
        </p:nvSpPr>
        <p:spPr>
          <a:xfrm>
            <a:off x="367553" y="304780"/>
            <a:ext cx="11497779" cy="584775"/>
          </a:xfrm>
          <a:prstGeom prst="rect">
            <a:avLst/>
          </a:prstGeom>
          <a:noFill/>
        </p:spPr>
        <p:txBody>
          <a:bodyPr wrap="square" rtlCol="0">
            <a:spAutoFit/>
          </a:bodyPr>
          <a:lstStyle/>
          <a:p>
            <a:r>
              <a:rPr lang="pt-BR" sz="3200" b="1" dirty="0" err="1">
                <a:solidFill>
                  <a:srgbClr val="1E71B9"/>
                </a:solidFill>
              </a:rPr>
              <a:t>ContAgil</a:t>
            </a:r>
            <a:endParaRPr lang="pt-BR" sz="3200" b="1" dirty="0">
              <a:solidFill>
                <a:srgbClr val="1E71B9"/>
              </a:solidFill>
            </a:endParaRPr>
          </a:p>
        </p:txBody>
      </p:sp>
      <p:sp>
        <p:nvSpPr>
          <p:cNvPr id="12" name="CaixaDeTexto 1">
            <a:extLst>
              <a:ext uri="{FF2B5EF4-FFF2-40B4-BE49-F238E27FC236}">
                <a16:creationId xmlns:a16="http://schemas.microsoft.com/office/drawing/2014/main" id="{3B793F3E-BC07-E85E-9BA5-EC821F92AA21}"/>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Principais vantagens</a:t>
            </a:r>
          </a:p>
        </p:txBody>
      </p:sp>
      <p:sp>
        <p:nvSpPr>
          <p:cNvPr id="5" name="CaixaDeTexto 4">
            <a:extLst>
              <a:ext uri="{FF2B5EF4-FFF2-40B4-BE49-F238E27FC236}">
                <a16:creationId xmlns:a16="http://schemas.microsoft.com/office/drawing/2014/main" id="{4C5A9069-9E7B-C308-206A-4E2EDF2FD9CD}"/>
              </a:ext>
            </a:extLst>
          </p:cNvPr>
          <p:cNvSpPr txBox="1"/>
          <p:nvPr/>
        </p:nvSpPr>
        <p:spPr>
          <a:xfrm>
            <a:off x="-912244" y="3045926"/>
            <a:ext cx="6094562" cy="369332"/>
          </a:xfrm>
          <a:prstGeom prst="rect">
            <a:avLst/>
          </a:prstGeom>
          <a:noFill/>
        </p:spPr>
        <p:txBody>
          <a:bodyPr wrap="square">
            <a:spAutoFit/>
          </a:bodyPr>
          <a:lstStyle/>
          <a:p>
            <a:pPr algn="ctr">
              <a:spcAft>
                <a:spcPts val="1125"/>
              </a:spcAft>
              <a:buNone/>
            </a:pPr>
            <a:r>
              <a:rPr lang="pt-BR" b="1" i="0" dirty="0">
                <a:solidFill>
                  <a:schemeClr val="accent1"/>
                </a:solidFill>
                <a:effectLst/>
                <a:latin typeface="Merriweather" panose="00000500000000000000" pitchFamily="2" charset="0"/>
              </a:rPr>
              <a:t>Automação</a:t>
            </a:r>
          </a:p>
        </p:txBody>
      </p:sp>
      <p:sp>
        <p:nvSpPr>
          <p:cNvPr id="7" name="CaixaDeTexto 6">
            <a:extLst>
              <a:ext uri="{FF2B5EF4-FFF2-40B4-BE49-F238E27FC236}">
                <a16:creationId xmlns:a16="http://schemas.microsoft.com/office/drawing/2014/main" id="{B803176D-606E-838C-2138-3B2AF0F7F43E}"/>
              </a:ext>
            </a:extLst>
          </p:cNvPr>
          <p:cNvSpPr txBox="1"/>
          <p:nvPr/>
        </p:nvSpPr>
        <p:spPr>
          <a:xfrm>
            <a:off x="819856" y="3501522"/>
            <a:ext cx="3014932" cy="1477328"/>
          </a:xfrm>
          <a:prstGeom prst="rect">
            <a:avLst/>
          </a:prstGeom>
          <a:noFill/>
        </p:spPr>
        <p:txBody>
          <a:bodyPr wrap="square">
            <a:spAutoFit/>
          </a:bodyPr>
          <a:lstStyle/>
          <a:p>
            <a:pPr algn="just"/>
            <a:r>
              <a:rPr lang="pt-BR" b="0" i="0" dirty="0">
                <a:effectLst/>
                <a:latin typeface="DM Sans" pitchFamily="2" charset="0"/>
              </a:rPr>
              <a:t>Elimina tarefas repetitivas manuais, automatizando o cruzamento de grandes volumes de informações fiscais.</a:t>
            </a:r>
            <a:endParaRPr lang="pt-BR" dirty="0"/>
          </a:p>
        </p:txBody>
      </p:sp>
      <p:sp>
        <p:nvSpPr>
          <p:cNvPr id="8" name="CaixaDeTexto 7">
            <a:extLst>
              <a:ext uri="{FF2B5EF4-FFF2-40B4-BE49-F238E27FC236}">
                <a16:creationId xmlns:a16="http://schemas.microsoft.com/office/drawing/2014/main" id="{724D4553-66D7-67F1-42C7-EAABCF09764E}"/>
              </a:ext>
            </a:extLst>
          </p:cNvPr>
          <p:cNvSpPr txBox="1"/>
          <p:nvPr/>
        </p:nvSpPr>
        <p:spPr>
          <a:xfrm>
            <a:off x="2958192" y="2959662"/>
            <a:ext cx="6094562" cy="369332"/>
          </a:xfrm>
          <a:prstGeom prst="rect">
            <a:avLst/>
          </a:prstGeom>
          <a:noFill/>
        </p:spPr>
        <p:txBody>
          <a:bodyPr wrap="square">
            <a:spAutoFit/>
          </a:bodyPr>
          <a:lstStyle/>
          <a:p>
            <a:pPr algn="ctr">
              <a:spcAft>
                <a:spcPts val="1125"/>
              </a:spcAft>
              <a:buNone/>
            </a:pPr>
            <a:r>
              <a:rPr lang="pt-BR" b="1" i="0" dirty="0">
                <a:solidFill>
                  <a:schemeClr val="accent1"/>
                </a:solidFill>
                <a:effectLst/>
                <a:latin typeface="Merriweather" panose="00000500000000000000" pitchFamily="2" charset="0"/>
              </a:rPr>
              <a:t>Eficiência</a:t>
            </a:r>
          </a:p>
        </p:txBody>
      </p:sp>
      <p:sp>
        <p:nvSpPr>
          <p:cNvPr id="9" name="CaixaDeTexto 8">
            <a:extLst>
              <a:ext uri="{FF2B5EF4-FFF2-40B4-BE49-F238E27FC236}">
                <a16:creationId xmlns:a16="http://schemas.microsoft.com/office/drawing/2014/main" id="{D704383E-5124-D47D-8586-6FDA2B17A162}"/>
              </a:ext>
            </a:extLst>
          </p:cNvPr>
          <p:cNvSpPr txBox="1"/>
          <p:nvPr/>
        </p:nvSpPr>
        <p:spPr>
          <a:xfrm>
            <a:off x="4690292" y="3415258"/>
            <a:ext cx="2564522" cy="2031325"/>
          </a:xfrm>
          <a:prstGeom prst="rect">
            <a:avLst/>
          </a:prstGeom>
          <a:noFill/>
        </p:spPr>
        <p:txBody>
          <a:bodyPr wrap="square">
            <a:spAutoFit/>
          </a:bodyPr>
          <a:lstStyle/>
          <a:p>
            <a:pPr algn="just"/>
            <a:r>
              <a:rPr lang="pt-BR" b="0" i="0" dirty="0">
                <a:effectLst/>
                <a:latin typeface="DM Sans" pitchFamily="2" charset="0"/>
              </a:rPr>
              <a:t>Maior rapidez no processamento e na importação de arquivos, minimizando erros humanos e </a:t>
            </a:r>
            <a:r>
              <a:rPr lang="pt-BR" sz="1600" b="0" i="0" dirty="0">
                <a:effectLst/>
                <a:latin typeface="DM Sans" pitchFamily="2" charset="0"/>
              </a:rPr>
              <a:t>otimizando</a:t>
            </a:r>
            <a:r>
              <a:rPr lang="pt-BR" b="0" i="0" dirty="0">
                <a:effectLst/>
                <a:latin typeface="DM Sans" pitchFamily="2" charset="0"/>
              </a:rPr>
              <a:t> o tempo do auditor.</a:t>
            </a:r>
            <a:endParaRPr lang="pt-BR" dirty="0"/>
          </a:p>
        </p:txBody>
      </p:sp>
      <p:sp>
        <p:nvSpPr>
          <p:cNvPr id="10" name="CaixaDeTexto 9">
            <a:extLst>
              <a:ext uri="{FF2B5EF4-FFF2-40B4-BE49-F238E27FC236}">
                <a16:creationId xmlns:a16="http://schemas.microsoft.com/office/drawing/2014/main" id="{D52754F6-CE76-7386-F4CE-6FE10AF1C6DB}"/>
              </a:ext>
            </a:extLst>
          </p:cNvPr>
          <p:cNvSpPr txBox="1"/>
          <p:nvPr/>
        </p:nvSpPr>
        <p:spPr>
          <a:xfrm>
            <a:off x="6561211" y="2971816"/>
            <a:ext cx="6094562" cy="369332"/>
          </a:xfrm>
          <a:prstGeom prst="rect">
            <a:avLst/>
          </a:prstGeom>
          <a:noFill/>
        </p:spPr>
        <p:txBody>
          <a:bodyPr wrap="square">
            <a:spAutoFit/>
          </a:bodyPr>
          <a:lstStyle/>
          <a:p>
            <a:pPr algn="ctr">
              <a:spcAft>
                <a:spcPts val="1125"/>
              </a:spcAft>
              <a:buNone/>
            </a:pPr>
            <a:r>
              <a:rPr lang="pt-BR" b="1" i="0" dirty="0">
                <a:solidFill>
                  <a:schemeClr val="accent1"/>
                </a:solidFill>
                <a:effectLst/>
                <a:latin typeface="Merriweather" panose="00000500000000000000" pitchFamily="2" charset="0"/>
              </a:rPr>
              <a:t>Flexibilidade</a:t>
            </a:r>
          </a:p>
        </p:txBody>
      </p:sp>
      <p:sp>
        <p:nvSpPr>
          <p:cNvPr id="13" name="CaixaDeTexto 12">
            <a:extLst>
              <a:ext uri="{FF2B5EF4-FFF2-40B4-BE49-F238E27FC236}">
                <a16:creationId xmlns:a16="http://schemas.microsoft.com/office/drawing/2014/main" id="{F622F5D7-D0CB-BC56-D0B4-9192D6D8671D}"/>
              </a:ext>
            </a:extLst>
          </p:cNvPr>
          <p:cNvSpPr txBox="1"/>
          <p:nvPr/>
        </p:nvSpPr>
        <p:spPr>
          <a:xfrm>
            <a:off x="8293311" y="3427412"/>
            <a:ext cx="3014932" cy="1477328"/>
          </a:xfrm>
          <a:prstGeom prst="rect">
            <a:avLst/>
          </a:prstGeom>
          <a:noFill/>
        </p:spPr>
        <p:txBody>
          <a:bodyPr wrap="square">
            <a:spAutoFit/>
          </a:bodyPr>
          <a:lstStyle/>
          <a:p>
            <a:pPr algn="just"/>
            <a:r>
              <a:rPr lang="pt-BR" b="0" i="0" dirty="0">
                <a:effectLst/>
                <a:latin typeface="DM Sans" pitchFamily="2" charset="0"/>
              </a:rPr>
              <a:t>Atende desde pequenos municípios com pouca estrutura até grandes centros com equipes de TI dedicadas.</a:t>
            </a:r>
            <a:endParaRPr lang="pt-BR" dirty="0"/>
          </a:p>
        </p:txBody>
      </p:sp>
      <p:sp>
        <p:nvSpPr>
          <p:cNvPr id="14" name="Donut 24">
            <a:extLst>
              <a:ext uri="{FF2B5EF4-FFF2-40B4-BE49-F238E27FC236}">
                <a16:creationId xmlns:a16="http://schemas.microsoft.com/office/drawing/2014/main" id="{CAA0F13E-1ECF-5913-E7EC-D1B31114BA5D}"/>
              </a:ext>
            </a:extLst>
          </p:cNvPr>
          <p:cNvSpPr/>
          <p:nvPr/>
        </p:nvSpPr>
        <p:spPr>
          <a:xfrm>
            <a:off x="5696719" y="2250863"/>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solidFill>
                <a:schemeClr val="tx1"/>
              </a:solidFill>
            </a:endParaRPr>
          </a:p>
        </p:txBody>
      </p:sp>
      <p:sp>
        <p:nvSpPr>
          <p:cNvPr id="15" name="Trapezoid 13">
            <a:extLst>
              <a:ext uri="{FF2B5EF4-FFF2-40B4-BE49-F238E27FC236}">
                <a16:creationId xmlns:a16="http://schemas.microsoft.com/office/drawing/2014/main" id="{B131A898-A136-0AAE-5ECF-5CC887A2BC1B}"/>
              </a:ext>
            </a:extLst>
          </p:cNvPr>
          <p:cNvSpPr/>
          <p:nvPr/>
        </p:nvSpPr>
        <p:spPr>
          <a:xfrm>
            <a:off x="1870115" y="242538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8" name="Freeform 71">
            <a:extLst>
              <a:ext uri="{FF2B5EF4-FFF2-40B4-BE49-F238E27FC236}">
                <a16:creationId xmlns:a16="http://schemas.microsoft.com/office/drawing/2014/main" id="{8B529D2D-0A3E-EFA5-F562-AC0A03E8C17D}"/>
              </a:ext>
            </a:extLst>
          </p:cNvPr>
          <p:cNvSpPr/>
          <p:nvPr/>
        </p:nvSpPr>
        <p:spPr>
          <a:xfrm>
            <a:off x="9357563" y="2284853"/>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402449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72A5B706-3237-D1EE-DD95-E98FCB292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4" name="CaixaDeTexto 3">
            <a:extLst>
              <a:ext uri="{FF2B5EF4-FFF2-40B4-BE49-F238E27FC236}">
                <a16:creationId xmlns:a16="http://schemas.microsoft.com/office/drawing/2014/main" id="{8987D111-927A-747F-8314-359BB4C804EC}"/>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Conceito de projetos</a:t>
            </a:r>
          </a:p>
        </p:txBody>
      </p:sp>
      <p:sp>
        <p:nvSpPr>
          <p:cNvPr id="5" name="CaixaDeTexto 1">
            <a:extLst>
              <a:ext uri="{FF2B5EF4-FFF2-40B4-BE49-F238E27FC236}">
                <a16:creationId xmlns:a16="http://schemas.microsoft.com/office/drawing/2014/main" id="{155E33AE-338D-A787-49BA-AFF909FD8FDA}"/>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Projetos</a:t>
            </a:r>
          </a:p>
        </p:txBody>
      </p:sp>
      <p:sp>
        <p:nvSpPr>
          <p:cNvPr id="9" name="CaixaDeTexto 2">
            <a:extLst>
              <a:ext uri="{FF2B5EF4-FFF2-40B4-BE49-F238E27FC236}">
                <a16:creationId xmlns:a16="http://schemas.microsoft.com/office/drawing/2014/main" id="{78269865-8990-41F4-97F2-7E82107225A8}"/>
              </a:ext>
            </a:extLst>
          </p:cNvPr>
          <p:cNvSpPr txBox="1"/>
          <p:nvPr/>
        </p:nvSpPr>
        <p:spPr>
          <a:xfrm>
            <a:off x="5112650" y="2023373"/>
            <a:ext cx="6823881" cy="3170099"/>
          </a:xfrm>
          <a:prstGeom prst="rect">
            <a:avLst/>
          </a:prstGeom>
          <a:noFill/>
          <a:ln>
            <a:solidFill>
              <a:schemeClr val="accent3">
                <a:lumMod val="20000"/>
                <a:lumOff val="80000"/>
              </a:schemeClr>
            </a:solidFill>
          </a:ln>
          <a:effectLst>
            <a:softEdge rad="31750"/>
          </a:effectLst>
        </p:spPr>
        <p:txBody>
          <a:bodyPr wrap="square" rtlCol="0">
            <a:spAutoFit/>
          </a:bodyPr>
          <a:lstStyle/>
          <a:p>
            <a:r>
              <a:rPr lang="pt-BR" sz="2000" dirty="0">
                <a:latin typeface="Calibri" panose="020F0502020204030204" pitchFamily="34" charset="0"/>
                <a:cs typeface="Calibri" panose="020F0502020204030204" pitchFamily="34" charset="0"/>
              </a:rPr>
              <a:t>Projetos funcionam como "pastas de trabalho" organizadas.</a:t>
            </a:r>
          </a:p>
          <a:p>
            <a:endParaRPr lang="pt-BR" sz="2000" dirty="0">
              <a:latin typeface="Calibri" panose="020F0502020204030204" pitchFamily="34" charset="0"/>
              <a:cs typeface="Calibri" panose="020F0502020204030204" pitchFamily="34" charset="0"/>
            </a:endParaRPr>
          </a:p>
          <a:p>
            <a:r>
              <a:rPr lang="pt-BR" sz="2000" b="1" dirty="0">
                <a:latin typeface="Calibri" panose="020F0502020204030204" pitchFamily="34" charset="0"/>
                <a:cs typeface="Calibri" panose="020F0502020204030204" pitchFamily="34" charset="0"/>
              </a:rPr>
              <a:t>Finalidade:</a:t>
            </a:r>
            <a:r>
              <a:rPr lang="pt-BR" sz="2000" dirty="0">
                <a:latin typeface="Calibri" panose="020F0502020204030204" pitchFamily="34" charset="0"/>
                <a:cs typeface="Calibri" panose="020F0502020204030204" pitchFamily="34" charset="0"/>
              </a:rPr>
              <a:t> Separar arquivos de uma fiscalização específica ou de uma malha fiscal.</a:t>
            </a:r>
          </a:p>
          <a:p>
            <a:endParaRPr lang="pt-BR" sz="2000" dirty="0">
              <a:latin typeface="Calibri" panose="020F0502020204030204" pitchFamily="34" charset="0"/>
              <a:cs typeface="Calibri" panose="020F0502020204030204" pitchFamily="34" charset="0"/>
            </a:endParaRPr>
          </a:p>
          <a:p>
            <a:pPr algn="just"/>
            <a:r>
              <a:rPr lang="pt-BR" sz="2000" b="1" dirty="0">
                <a:latin typeface="Calibri" panose="020F0502020204030204" pitchFamily="34" charset="0"/>
                <a:cs typeface="Calibri" panose="020F0502020204030204" pitchFamily="34" charset="0"/>
              </a:rPr>
              <a:t>Organização:</a:t>
            </a:r>
            <a:r>
              <a:rPr lang="pt-BR" sz="2000" dirty="0">
                <a:latin typeface="Calibri" panose="020F0502020204030204" pitchFamily="34" charset="0"/>
                <a:cs typeface="Calibri" panose="020F0502020204030204" pitchFamily="34" charset="0"/>
              </a:rPr>
              <a:t> Mantém os dados isolados e estruturados por contribuinte ou operação.</a:t>
            </a:r>
          </a:p>
          <a:p>
            <a:endParaRPr lang="pt-BR" sz="2000" dirty="0">
              <a:latin typeface="Calibri" panose="020F0502020204030204" pitchFamily="34" charset="0"/>
              <a:cs typeface="Calibri" panose="020F0502020204030204" pitchFamily="34" charset="0"/>
            </a:endParaRPr>
          </a:p>
          <a:p>
            <a:r>
              <a:rPr lang="pt-BR" sz="2000" b="1" dirty="0">
                <a:latin typeface="Calibri" panose="020F0502020204030204" pitchFamily="34" charset="0"/>
                <a:cs typeface="Calibri" panose="020F0502020204030204" pitchFamily="34" charset="0"/>
              </a:rPr>
              <a:t>Modo Genérico: </a:t>
            </a:r>
            <a:r>
              <a:rPr lang="pt-BR" sz="2000" dirty="0">
                <a:latin typeface="Calibri" panose="020F0502020204030204" pitchFamily="34" charset="0"/>
                <a:cs typeface="Calibri" panose="020F0502020204030204" pitchFamily="34" charset="0"/>
              </a:rPr>
              <a:t>É possível abrir o </a:t>
            </a:r>
            <a:r>
              <a:rPr lang="pt-BR" sz="2000" dirty="0" err="1">
                <a:latin typeface="Calibri" panose="020F0502020204030204" pitchFamily="34" charset="0"/>
                <a:cs typeface="Calibri" panose="020F0502020204030204" pitchFamily="34" charset="0"/>
              </a:rPr>
              <a:t>ContÁgil</a:t>
            </a:r>
            <a:r>
              <a:rPr lang="pt-BR" sz="2000" dirty="0">
                <a:latin typeface="Calibri" panose="020F0502020204030204" pitchFamily="34" charset="0"/>
                <a:cs typeface="Calibri" panose="020F0502020204030204" pitchFamily="34" charset="0"/>
              </a:rPr>
              <a:t> "sem projeto" para tarefas rápidas e genéricas.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p:blipFill>
        <p:spPr>
          <a:xfrm>
            <a:off x="874448" y="2466285"/>
            <a:ext cx="3656610" cy="2582480"/>
          </a:xfrm>
          <a:prstGeom prst="rect">
            <a:avLst/>
          </a:prstGeom>
        </p:spPr>
      </p:pic>
      <p:sp>
        <p:nvSpPr>
          <p:cNvPr id="13" name="CaixaDeTexto 2">
            <a:extLst>
              <a:ext uri="{FF2B5EF4-FFF2-40B4-BE49-F238E27FC236}">
                <a16:creationId xmlns:a16="http://schemas.microsoft.com/office/drawing/2014/main" id="{78269865-8990-41F4-97F2-7E82107225A8}"/>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774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DA4AA-EC21-87EC-3D90-54B2325787A7}"/>
            </a:ext>
          </a:extLst>
        </p:cNvPr>
        <p:cNvGrpSpPr/>
        <p:nvPr/>
      </p:nvGrpSpPr>
      <p:grpSpPr>
        <a:xfrm>
          <a:off x="0" y="0"/>
          <a:ext cx="0" cy="0"/>
          <a:chOff x="0" y="0"/>
          <a:chExt cx="0" cy="0"/>
        </a:xfrm>
      </p:grpSpPr>
      <p:pic>
        <p:nvPicPr>
          <p:cNvPr id="3" name="Imagem 2" descr="Padrão do plano de fundo&#10;&#10;O conteúdo gerado por IA pode estar incorreto.">
            <a:extLst>
              <a:ext uri="{FF2B5EF4-FFF2-40B4-BE49-F238E27FC236}">
                <a16:creationId xmlns:a16="http://schemas.microsoft.com/office/drawing/2014/main" id="{2A9B9F47-B53D-9E77-87ED-E6912CA6C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4" name="CaixaDeTexto 3">
            <a:extLst>
              <a:ext uri="{FF2B5EF4-FFF2-40B4-BE49-F238E27FC236}">
                <a16:creationId xmlns:a16="http://schemas.microsoft.com/office/drawing/2014/main" id="{1858B9A0-2635-B002-E6B7-3AAFA87ECF80}"/>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Conceito de projetos</a:t>
            </a:r>
          </a:p>
        </p:txBody>
      </p:sp>
      <p:sp>
        <p:nvSpPr>
          <p:cNvPr id="5" name="CaixaDeTexto 1">
            <a:extLst>
              <a:ext uri="{FF2B5EF4-FFF2-40B4-BE49-F238E27FC236}">
                <a16:creationId xmlns:a16="http://schemas.microsoft.com/office/drawing/2014/main" id="{DE96BDAB-1233-8179-BF2F-5BF560DAC444}"/>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Projetos</a:t>
            </a:r>
          </a:p>
        </p:txBody>
      </p:sp>
      <p:sp>
        <p:nvSpPr>
          <p:cNvPr id="9" name="CaixaDeTexto 2">
            <a:extLst>
              <a:ext uri="{FF2B5EF4-FFF2-40B4-BE49-F238E27FC236}">
                <a16:creationId xmlns:a16="http://schemas.microsoft.com/office/drawing/2014/main" id="{B2EA56EA-A39A-F279-31C2-367AFB0B976D}"/>
              </a:ext>
            </a:extLst>
          </p:cNvPr>
          <p:cNvSpPr txBox="1"/>
          <p:nvPr/>
        </p:nvSpPr>
        <p:spPr>
          <a:xfrm>
            <a:off x="599597" y="2273250"/>
            <a:ext cx="6823881" cy="2308324"/>
          </a:xfrm>
          <a:prstGeom prst="rect">
            <a:avLst/>
          </a:prstGeom>
          <a:noFill/>
          <a:ln>
            <a:solidFill>
              <a:schemeClr val="accent3">
                <a:lumMod val="20000"/>
                <a:lumOff val="80000"/>
              </a:schemeClr>
            </a:solidFill>
          </a:ln>
          <a:effectLst>
            <a:softEdge rad="31750"/>
          </a:effectLst>
        </p:spPr>
        <p:txBody>
          <a:bodyPr wrap="square" rtlCol="0">
            <a:spAutoFit/>
          </a:bodyPr>
          <a:lstStyle/>
          <a:p>
            <a:r>
              <a:rPr lang="pt-BR" b="1" dirty="0"/>
              <a:t>Novo projeto: </a:t>
            </a:r>
            <a:r>
              <a:rPr lang="pt-BR" dirty="0"/>
              <a:t>Cria um novo projeto sem dados.</a:t>
            </a:r>
          </a:p>
          <a:p>
            <a:endParaRPr lang="pt-BR" b="1" dirty="0"/>
          </a:p>
          <a:p>
            <a:pPr algn="just"/>
            <a:r>
              <a:rPr lang="pt-BR" b="1" dirty="0"/>
              <a:t>Abrir projeto: </a:t>
            </a:r>
            <a:r>
              <a:rPr lang="pt-BR" dirty="0"/>
              <a:t>Abre um projeto previamente </a:t>
            </a:r>
            <a:r>
              <a:rPr lang="pt-BR" dirty="0" err="1"/>
              <a:t>criado,carregando</a:t>
            </a:r>
            <a:r>
              <a:rPr lang="pt-BR" dirty="0"/>
              <a:t> os arquivos importados dentro do projeto.</a:t>
            </a:r>
          </a:p>
          <a:p>
            <a:endParaRPr lang="pt-BR" b="1" dirty="0"/>
          </a:p>
          <a:p>
            <a:r>
              <a:rPr lang="pt-BR" b="1" dirty="0"/>
              <a:t>Abrir </a:t>
            </a:r>
            <a:r>
              <a:rPr lang="pt-BR" b="1" dirty="0" err="1"/>
              <a:t>contágil</a:t>
            </a:r>
            <a:r>
              <a:rPr lang="pt-BR" b="1" dirty="0"/>
              <a:t> sem projeto: </a:t>
            </a:r>
            <a:r>
              <a:rPr lang="pt-BR" dirty="0"/>
              <a:t>Utilizado quando não </a:t>
            </a:r>
            <a:r>
              <a:rPr lang="pt-BR" dirty="0" err="1"/>
              <a:t>hánecessidade</a:t>
            </a:r>
            <a:r>
              <a:rPr lang="pt-BR" dirty="0"/>
              <a:t> de utilização em uma fiscalização ou malha específica, ou para utilizar apenas funções genéricas do </a:t>
            </a:r>
            <a:r>
              <a:rPr lang="pt-BR" dirty="0" err="1"/>
              <a:t>Contágil</a:t>
            </a:r>
            <a:r>
              <a:rPr lang="pt-BR" dirty="0"/>
              <a:t>.</a:t>
            </a:r>
            <a:endParaRPr lang="pt-BR" sz="2000" dirty="0">
              <a:latin typeface="Calibri" panose="020F0502020204030204" pitchFamily="34" charset="0"/>
              <a:cs typeface="Calibri" panose="020F0502020204030204" pitchFamily="34" charset="0"/>
            </a:endParaRPr>
          </a:p>
        </p:txBody>
      </p:sp>
      <p:sp>
        <p:nvSpPr>
          <p:cNvPr id="13" name="CaixaDeTexto 2">
            <a:extLst>
              <a:ext uri="{FF2B5EF4-FFF2-40B4-BE49-F238E27FC236}">
                <a16:creationId xmlns:a16="http://schemas.microsoft.com/office/drawing/2014/main" id="{02DA559F-28DF-2570-5743-484797346E45}"/>
              </a:ext>
            </a:extLst>
          </p:cNvPr>
          <p:cNvSpPr txBox="1"/>
          <p:nvPr/>
        </p:nvSpPr>
        <p:spPr>
          <a:xfrm>
            <a:off x="783996" y="5631809"/>
            <a:ext cx="3711203" cy="307777"/>
          </a:xfrm>
          <a:prstGeom prst="rect">
            <a:avLst/>
          </a:prstGeom>
          <a:noFill/>
          <a:ln>
            <a:solidFill>
              <a:schemeClr val="accent3">
                <a:lumMod val="20000"/>
                <a:lumOff val="80000"/>
              </a:schemeClr>
            </a:solidFill>
          </a:ln>
          <a:effectLst>
            <a:softEdge rad="31750"/>
          </a:effectLst>
        </p:spPr>
        <p:txBody>
          <a:bodyPr wrap="square" rtlCol="0">
            <a:spAutoFit/>
          </a:bodyPr>
          <a:lstStyle/>
          <a:p>
            <a:endParaRPr lang="pt-BR" sz="1400" dirty="0">
              <a:latin typeface="Calibri" panose="020F0502020204030204" pitchFamily="34" charset="0"/>
              <a:cs typeface="Calibri" panose="020F0502020204030204" pitchFamily="34" charset="0"/>
            </a:endParaRPr>
          </a:p>
        </p:txBody>
      </p:sp>
      <p:pic>
        <p:nvPicPr>
          <p:cNvPr id="10" name="Imagem 9">
            <a:extLst>
              <a:ext uri="{FF2B5EF4-FFF2-40B4-BE49-F238E27FC236}">
                <a16:creationId xmlns:a16="http://schemas.microsoft.com/office/drawing/2014/main" id="{79B2FE04-8314-2D6E-B9AE-B8454086655B}"/>
              </a:ext>
            </a:extLst>
          </p:cNvPr>
          <p:cNvPicPr>
            <a:picLocks noChangeAspect="1"/>
          </p:cNvPicPr>
          <p:nvPr/>
        </p:nvPicPr>
        <p:blipFill>
          <a:blip r:embed="rId3"/>
          <a:stretch>
            <a:fillRect/>
          </a:stretch>
        </p:blipFill>
        <p:spPr>
          <a:xfrm>
            <a:off x="7329051" y="1561381"/>
            <a:ext cx="4536281" cy="4214993"/>
          </a:xfrm>
          <a:prstGeom prst="rect">
            <a:avLst/>
          </a:prstGeom>
        </p:spPr>
      </p:pic>
    </p:spTree>
    <p:extLst>
      <p:ext uri="{BB962C8B-B14F-4D97-AF65-F5344CB8AC3E}">
        <p14:creationId xmlns:p14="http://schemas.microsoft.com/office/powerpoint/2010/main" val="360993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B2DF-9BB1-A66F-7E97-77B6AD184FD6}"/>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784A55DB-AA74-4CD4-93C8-6C634C9CE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0EA1BE53-348A-476D-21FE-3B8CA1DF1F30}"/>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Projetos</a:t>
            </a:r>
          </a:p>
        </p:txBody>
      </p:sp>
      <p:sp>
        <p:nvSpPr>
          <p:cNvPr id="11" name="CaixaDeTexto 2">
            <a:extLst>
              <a:ext uri="{FF2B5EF4-FFF2-40B4-BE49-F238E27FC236}">
                <a16:creationId xmlns:a16="http://schemas.microsoft.com/office/drawing/2014/main" id="{052756FC-A53B-971F-960E-94F787A433AA}"/>
              </a:ext>
            </a:extLst>
          </p:cNvPr>
          <p:cNvSpPr txBox="1"/>
          <p:nvPr/>
        </p:nvSpPr>
        <p:spPr>
          <a:xfrm>
            <a:off x="1023188" y="2290073"/>
            <a:ext cx="7758503" cy="1938992"/>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000" dirty="0"/>
              <a:t>⚠ Alguns tipos de dados exigem um projeto aberto.</a:t>
            </a:r>
          </a:p>
          <a:p>
            <a:pPr algn="just"/>
            <a:r>
              <a:rPr lang="pt-BR" sz="2000" dirty="0"/>
              <a:t>Exemplo: importação de dados genéricos (tabelas do usuário).</a:t>
            </a:r>
          </a:p>
          <a:p>
            <a:endParaRPr lang="pt-BR" sz="2000" b="1" dirty="0"/>
          </a:p>
          <a:p>
            <a:r>
              <a:rPr lang="pt-BR" sz="2000" b="1" dirty="0"/>
              <a:t>Contabilidades e extratos bancários: </a:t>
            </a:r>
            <a:r>
              <a:rPr lang="pt-BR" sz="2000" dirty="0"/>
              <a:t>podem ser importados sem um projeto, mas quando importados com projeto aberto, ficam vinculados ao projeto.</a:t>
            </a:r>
            <a:endParaRPr lang="pt-BR" sz="2000" dirty="0">
              <a:latin typeface="Calibri" panose="020F0502020204030204" pitchFamily="34" charset="0"/>
              <a:cs typeface="Calibri" panose="020F0502020204030204" pitchFamily="34" charset="0"/>
            </a:endParaRPr>
          </a:p>
        </p:txBody>
      </p:sp>
      <p:sp>
        <p:nvSpPr>
          <p:cNvPr id="12" name="CaixaDeTexto 1">
            <a:extLst>
              <a:ext uri="{FF2B5EF4-FFF2-40B4-BE49-F238E27FC236}">
                <a16:creationId xmlns:a16="http://schemas.microsoft.com/office/drawing/2014/main" id="{2E8DA34D-C309-A707-EBBE-62D21C3C7085}"/>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Observações</a:t>
            </a:r>
          </a:p>
        </p:txBody>
      </p:sp>
    </p:spTree>
    <p:extLst>
      <p:ext uri="{BB962C8B-B14F-4D97-AF65-F5344CB8AC3E}">
        <p14:creationId xmlns:p14="http://schemas.microsoft.com/office/powerpoint/2010/main" val="55349812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3">
              <a:lumMod val="20000"/>
              <a:lumOff val="80000"/>
            </a:schemeClr>
          </a:solidFill>
        </a:ln>
        <a:effectLst>
          <a:softEdge rad="31750"/>
        </a:effectLst>
      </a:spPr>
      <a:bodyPr wrap="square" rtlCol="0">
        <a:spAutoFit/>
      </a:bodyPr>
      <a:lstStyle>
        <a:defPPr algn="l">
          <a:lnSpc>
            <a:spcPct val="150000"/>
          </a:lnSpc>
          <a:defRPr sz="2000" dirty="0" err="1">
            <a:sym typeface="Poppins Bold"/>
          </a:defRPr>
        </a:defPPr>
      </a:lstStyle>
    </a:txDef>
  </a:objectDefaults>
  <a:extraClrSchemeLst/>
  <a:extLst>
    <a:ext uri="{05A4C25C-085E-4340-85A3-A5531E510DB2}">
      <thm15:themeFamily xmlns:thm15="http://schemas.microsoft.com/office/thememl/2012/main" name="Apresentação_BPAT" id="{51E8297B-4638-4069-8547-1CC68501B358}" vid="{53BAD34C-0D2B-4BBF-B3A4-AAF0A9938B8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3dbbe6-ab21-462b-9918-ef0a31d733dc" xsi:nil="true"/>
    <lcf76f155ced4ddcb4097134ff3c332f xmlns="e4077838-ffc9-4e55-8582-887b9c80ee8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C1D5E6508FB2A4C828CAAD8E19836BE" ma:contentTypeVersion="16" ma:contentTypeDescription="Crie um novo documento." ma:contentTypeScope="" ma:versionID="e3e7542b11ad4130d9075a73c2256c8c">
  <xsd:schema xmlns:xsd="http://www.w3.org/2001/XMLSchema" xmlns:xs="http://www.w3.org/2001/XMLSchema" xmlns:p="http://schemas.microsoft.com/office/2006/metadata/properties" xmlns:ns2="e4077838-ffc9-4e55-8582-887b9c80ee80" xmlns:ns3="f43dbbe6-ab21-462b-9918-ef0a31d733dc" targetNamespace="http://schemas.microsoft.com/office/2006/metadata/properties" ma:root="true" ma:fieldsID="56759abcf92420e83e8e658a702da609" ns2:_="" ns3:_="">
    <xsd:import namespace="e4077838-ffc9-4e55-8582-887b9c80ee80"/>
    <xsd:import namespace="f43dbbe6-ab21-462b-9918-ef0a31d733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7838-ffc9-4e55-8582-887b9c80ee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Marcações de imagem" ma:readOnly="false" ma:fieldId="{5cf76f15-5ced-4ddc-b409-7134ff3c332f}" ma:taxonomyMulti="true" ma:sspId="4ec4d449-cc40-4ed3-840b-478290d670b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dbbe6-ab21-462b-9918-ef0a31d733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ba609a7-3a86-4bb1-85bf-aca40552cd36}" ma:internalName="TaxCatchAll" ma:showField="CatchAllData" ma:web="f43dbbe6-ab21-462b-9918-ef0a31d733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329521-57CA-4E6A-9C80-541294769CF5}">
  <ds:schemaRefs>
    <ds:schemaRef ds:uri="http://schemas.openxmlformats.org/package/2006/metadata/core-properties"/>
    <ds:schemaRef ds:uri="http://purl.org/dc/terms/"/>
    <ds:schemaRef ds:uri="http://schemas.microsoft.com/office/2006/documentManagement/types"/>
    <ds:schemaRef ds:uri="e4077838-ffc9-4e55-8582-887b9c80ee80"/>
    <ds:schemaRef ds:uri="http://schemas.microsoft.com/office/2006/metadata/properties"/>
    <ds:schemaRef ds:uri="http://purl.org/dc/elements/1.1/"/>
    <ds:schemaRef ds:uri="http://purl.org/dc/dcmitype/"/>
    <ds:schemaRef ds:uri="http://schemas.microsoft.com/office/infopath/2007/PartnerControls"/>
    <ds:schemaRef ds:uri="f43dbbe6-ab21-462b-9918-ef0a31d733dc"/>
    <ds:schemaRef ds:uri="http://www.w3.org/XML/1998/namespace"/>
  </ds:schemaRefs>
</ds:datastoreItem>
</file>

<file path=customXml/itemProps2.xml><?xml version="1.0" encoding="utf-8"?>
<ds:datastoreItem xmlns:ds="http://schemas.openxmlformats.org/officeDocument/2006/customXml" ds:itemID="{4E4AE620-4835-4F53-B369-9EEE379534AB}">
  <ds:schemaRefs>
    <ds:schemaRef ds:uri="http://schemas.microsoft.com/sharepoint/v3/contenttype/forms"/>
  </ds:schemaRefs>
</ds:datastoreItem>
</file>

<file path=customXml/itemProps3.xml><?xml version="1.0" encoding="utf-8"?>
<ds:datastoreItem xmlns:ds="http://schemas.openxmlformats.org/officeDocument/2006/customXml" ds:itemID="{7AA3131F-3CDB-4EB4-9A5D-FCB772C15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077838-ffc9-4e55-8582-887b9c80ee80"/>
    <ds:schemaRef ds:uri="f43dbbe6-ab21-462b-9918-ef0a31d73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3027</TotalTime>
  <Words>1289</Words>
  <Application>Microsoft Office PowerPoint</Application>
  <PresentationFormat>Personalizar</PresentationFormat>
  <Paragraphs>144</Paragraphs>
  <Slides>29</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29</vt:i4>
      </vt:variant>
    </vt:vector>
  </HeadingPairs>
  <TitlesOfParts>
    <vt:vector size="38" baseType="lpstr">
      <vt:lpstr>맑은 고딕</vt:lpstr>
      <vt:lpstr>Arial</vt:lpstr>
      <vt:lpstr>Calibri</vt:lpstr>
      <vt:lpstr>Calibri Light</vt:lpstr>
      <vt:lpstr>DM Sans</vt:lpstr>
      <vt:lpstr>Merriweather</vt:lpstr>
      <vt:lpstr>Poppins</vt:lpstr>
      <vt:lpstr>Poppins Bold</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 Moura</dc:creator>
  <cp:lastModifiedBy>LUCIA HELENA FERNANDES DE OLIVEIRA PRUJA</cp:lastModifiedBy>
  <cp:revision>4</cp:revision>
  <dcterms:created xsi:type="dcterms:W3CDTF">2025-11-16T13:08:35Z</dcterms:created>
  <dcterms:modified xsi:type="dcterms:W3CDTF">2025-12-16T20:27:05Z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0x0101000C1D5E6508FB2A4C828CAAD8E19836BE</vt:lpwstr>
  </property>
</Properties>
</file>