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334" r:id="rId5"/>
    <p:sldId id="345" r:id="rId6"/>
    <p:sldId id="328" r:id="rId7"/>
    <p:sldId id="346" r:id="rId8"/>
    <p:sldId id="347" r:id="rId9"/>
    <p:sldId id="348" r:id="rId10"/>
    <p:sldId id="349" r:id="rId11"/>
    <p:sldId id="350" r:id="rId12"/>
    <p:sldId id="351" r:id="rId13"/>
    <p:sldId id="352" r:id="rId14"/>
    <p:sldId id="354" r:id="rId15"/>
    <p:sldId id="355" r:id="rId16"/>
    <p:sldId id="356" r:id="rId17"/>
    <p:sldId id="357" r:id="rId18"/>
    <p:sldId id="358" r:id="rId19"/>
    <p:sldId id="359" r:id="rId20"/>
    <p:sldId id="360" r:id="rId21"/>
    <p:sldId id="361" r:id="rId22"/>
    <p:sldId id="362" r:id="rId23"/>
    <p:sldId id="363" r:id="rId24"/>
    <p:sldId id="364" r:id="rId25"/>
    <p:sldId id="366" r:id="rId26"/>
    <p:sldId id="367" r:id="rId27"/>
    <p:sldId id="368" r:id="rId28"/>
    <p:sldId id="365" r:id="rId29"/>
    <p:sldId id="369" r:id="rId30"/>
    <p:sldId id="370" r:id="rId31"/>
    <p:sldId id="371" r:id="rId32"/>
    <p:sldId id="372" r:id="rId33"/>
    <p:sldId id="373" r:id="rId34"/>
    <p:sldId id="374" r:id="rId35"/>
    <p:sldId id="376" r:id="rId36"/>
    <p:sldId id="377" r:id="rId37"/>
    <p:sldId id="378" r:id="rId38"/>
    <p:sldId id="379" r:id="rId39"/>
    <p:sldId id="380" r:id="rId40"/>
    <p:sldId id="381" r:id="rId41"/>
    <p:sldId id="382" r:id="rId42"/>
    <p:sldId id="383" r:id="rId43"/>
    <p:sldId id="384" r:id="rId44"/>
  </p:sldIdLst>
  <p:sldSz cx="12192000" cy="68548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A33F"/>
    <a:srgbClr val="2B9FD9"/>
    <a:srgbClr val="1E71B9"/>
    <a:srgbClr val="3B9EDB"/>
    <a:srgbClr val="21BFC7"/>
    <a:srgbClr val="004D5D"/>
    <a:srgbClr val="0000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5" d="100"/>
          <a:sy n="115" d="100"/>
        </p:scale>
        <p:origin x="432" y="108"/>
      </p:cViewPr>
      <p:guideLst>
        <p:guide orient="horz" pos="2159"/>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843"/>
            <a:ext cx="9144000" cy="2386495"/>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524000" y="3600371"/>
            <a:ext cx="9144000" cy="165499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6526B566-C0D6-4B3D-93C8-DDC15F0AC65A}" type="datetimeFigureOut">
              <a:rPr lang="pt-BR" smtClean="0"/>
              <a:t>16/12/2025</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3120F3E7-5514-470A-8C30-F02FEEED1A2D}" type="slidenum">
              <a:rPr lang="pt-BR" smtClean="0"/>
              <a:t>‹nº›</a:t>
            </a:fld>
            <a:endParaRPr lang="pt-BR" dirty="0"/>
          </a:p>
        </p:txBody>
      </p:sp>
    </p:spTree>
    <p:extLst>
      <p:ext uri="{BB962C8B-B14F-4D97-AF65-F5344CB8AC3E}">
        <p14:creationId xmlns:p14="http://schemas.microsoft.com/office/powerpoint/2010/main" val="2932967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526B566-C0D6-4B3D-93C8-DDC15F0AC65A}" type="datetimeFigureOut">
              <a:rPr lang="pt-BR" smtClean="0"/>
              <a:t>16/12/2025</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3120F3E7-5514-470A-8C30-F02FEEED1A2D}" type="slidenum">
              <a:rPr lang="pt-BR" smtClean="0"/>
              <a:t>‹nº›</a:t>
            </a:fld>
            <a:endParaRPr lang="pt-BR" dirty="0"/>
          </a:p>
        </p:txBody>
      </p:sp>
    </p:spTree>
    <p:extLst>
      <p:ext uri="{BB962C8B-B14F-4D97-AF65-F5344CB8AC3E}">
        <p14:creationId xmlns:p14="http://schemas.microsoft.com/office/powerpoint/2010/main" val="1590477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4956"/>
            <a:ext cx="2628900" cy="5809147"/>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38200" y="364956"/>
            <a:ext cx="7734300" cy="5809147"/>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526B566-C0D6-4B3D-93C8-DDC15F0AC65A}" type="datetimeFigureOut">
              <a:rPr lang="pt-BR" smtClean="0"/>
              <a:t>16/12/2025</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3120F3E7-5514-470A-8C30-F02FEEED1A2D}" type="slidenum">
              <a:rPr lang="pt-BR" smtClean="0"/>
              <a:t>‹nº›</a:t>
            </a:fld>
            <a:endParaRPr lang="pt-BR" dirty="0"/>
          </a:p>
        </p:txBody>
      </p:sp>
    </p:spTree>
    <p:extLst>
      <p:ext uri="{BB962C8B-B14F-4D97-AF65-F5344CB8AC3E}">
        <p14:creationId xmlns:p14="http://schemas.microsoft.com/office/powerpoint/2010/main" val="1391110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526B566-C0D6-4B3D-93C8-DDC15F0AC65A}" type="datetimeFigureOut">
              <a:rPr lang="pt-BR" smtClean="0"/>
              <a:t>16/12/2025</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3120F3E7-5514-470A-8C30-F02FEEED1A2D}" type="slidenum">
              <a:rPr lang="pt-BR" smtClean="0"/>
              <a:t>‹nº›</a:t>
            </a:fld>
            <a:endParaRPr lang="pt-BR" dirty="0"/>
          </a:p>
        </p:txBody>
      </p:sp>
    </p:spTree>
    <p:extLst>
      <p:ext uri="{BB962C8B-B14F-4D97-AF65-F5344CB8AC3E}">
        <p14:creationId xmlns:p14="http://schemas.microsoft.com/office/powerpoint/2010/main" val="4159292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831850" y="1708947"/>
            <a:ext cx="10515600" cy="2851416"/>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831850" y="4587339"/>
            <a:ext cx="10515600" cy="149949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6526B566-C0D6-4B3D-93C8-DDC15F0AC65A}" type="datetimeFigureOut">
              <a:rPr lang="pt-BR" smtClean="0"/>
              <a:t>16/12/2025</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3120F3E7-5514-470A-8C30-F02FEEED1A2D}" type="slidenum">
              <a:rPr lang="pt-BR" smtClean="0"/>
              <a:t>‹nº›</a:t>
            </a:fld>
            <a:endParaRPr lang="pt-BR" dirty="0"/>
          </a:p>
        </p:txBody>
      </p:sp>
    </p:spTree>
    <p:extLst>
      <p:ext uri="{BB962C8B-B14F-4D97-AF65-F5344CB8AC3E}">
        <p14:creationId xmlns:p14="http://schemas.microsoft.com/office/powerpoint/2010/main" val="1580039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838200" y="1824780"/>
            <a:ext cx="5181600" cy="434932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72200" y="1824780"/>
            <a:ext cx="5181600" cy="434932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6526B566-C0D6-4B3D-93C8-DDC15F0AC65A}" type="datetimeFigureOut">
              <a:rPr lang="pt-BR" smtClean="0"/>
              <a:t>16/12/2025</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3120F3E7-5514-470A-8C30-F02FEEED1A2D}" type="slidenum">
              <a:rPr lang="pt-BR" smtClean="0"/>
              <a:t>‹nº›</a:t>
            </a:fld>
            <a:endParaRPr lang="pt-BR" dirty="0"/>
          </a:p>
        </p:txBody>
      </p:sp>
    </p:spTree>
    <p:extLst>
      <p:ext uri="{BB962C8B-B14F-4D97-AF65-F5344CB8AC3E}">
        <p14:creationId xmlns:p14="http://schemas.microsoft.com/office/powerpoint/2010/main" val="335885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839788" y="364957"/>
            <a:ext cx="10515600" cy="1324949"/>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39789" y="1680384"/>
            <a:ext cx="5157787" cy="82353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839789" y="2503915"/>
            <a:ext cx="5157787" cy="3682882"/>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172200" y="1680384"/>
            <a:ext cx="5183188" cy="82353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172200" y="2503915"/>
            <a:ext cx="5183188" cy="3682882"/>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6526B566-C0D6-4B3D-93C8-DDC15F0AC65A}" type="datetimeFigureOut">
              <a:rPr lang="pt-BR" smtClean="0"/>
              <a:t>16/12/2025</a:t>
            </a:fld>
            <a:endParaRPr lang="pt-BR" dirty="0"/>
          </a:p>
        </p:txBody>
      </p:sp>
      <p:sp>
        <p:nvSpPr>
          <p:cNvPr id="8" name="Footer Placeholder 7"/>
          <p:cNvSpPr>
            <a:spLocks noGrp="1"/>
          </p:cNvSpPr>
          <p:nvPr>
            <p:ph type="ftr" sz="quarter" idx="11"/>
          </p:nvPr>
        </p:nvSpPr>
        <p:spPr/>
        <p:txBody>
          <a:bodyPr/>
          <a:lstStyle/>
          <a:p>
            <a:endParaRPr lang="pt-BR" dirty="0"/>
          </a:p>
        </p:txBody>
      </p:sp>
      <p:sp>
        <p:nvSpPr>
          <p:cNvPr id="9" name="Slide Number Placeholder 8"/>
          <p:cNvSpPr>
            <a:spLocks noGrp="1"/>
          </p:cNvSpPr>
          <p:nvPr>
            <p:ph type="sldNum" sz="quarter" idx="12"/>
          </p:nvPr>
        </p:nvSpPr>
        <p:spPr/>
        <p:txBody>
          <a:bodyPr/>
          <a:lstStyle/>
          <a:p>
            <a:fld id="{3120F3E7-5514-470A-8C30-F02FEEED1A2D}" type="slidenum">
              <a:rPr lang="pt-BR" smtClean="0"/>
              <a:t>‹nº›</a:t>
            </a:fld>
            <a:endParaRPr lang="pt-BR" dirty="0"/>
          </a:p>
        </p:txBody>
      </p:sp>
    </p:spTree>
    <p:extLst>
      <p:ext uri="{BB962C8B-B14F-4D97-AF65-F5344CB8AC3E}">
        <p14:creationId xmlns:p14="http://schemas.microsoft.com/office/powerpoint/2010/main" val="964962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6526B566-C0D6-4B3D-93C8-DDC15F0AC65A}" type="datetimeFigureOut">
              <a:rPr lang="pt-BR" smtClean="0"/>
              <a:t>16/12/2025</a:t>
            </a:fld>
            <a:endParaRPr lang="pt-BR" dirty="0"/>
          </a:p>
        </p:txBody>
      </p:sp>
      <p:sp>
        <p:nvSpPr>
          <p:cNvPr id="4" name="Footer Placeholder 3"/>
          <p:cNvSpPr>
            <a:spLocks noGrp="1"/>
          </p:cNvSpPr>
          <p:nvPr>
            <p:ph type="ftr" sz="quarter" idx="11"/>
          </p:nvPr>
        </p:nvSpPr>
        <p:spPr/>
        <p:txBody>
          <a:bodyPr/>
          <a:lstStyle/>
          <a:p>
            <a:endParaRPr lang="pt-BR" dirty="0"/>
          </a:p>
        </p:txBody>
      </p:sp>
      <p:sp>
        <p:nvSpPr>
          <p:cNvPr id="5" name="Slide Number Placeholder 4"/>
          <p:cNvSpPr>
            <a:spLocks noGrp="1"/>
          </p:cNvSpPr>
          <p:nvPr>
            <p:ph type="sldNum" sz="quarter" idx="12"/>
          </p:nvPr>
        </p:nvSpPr>
        <p:spPr/>
        <p:txBody>
          <a:bodyPr/>
          <a:lstStyle/>
          <a:p>
            <a:fld id="{3120F3E7-5514-470A-8C30-F02FEEED1A2D}" type="slidenum">
              <a:rPr lang="pt-BR" smtClean="0"/>
              <a:t>‹nº›</a:t>
            </a:fld>
            <a:endParaRPr lang="pt-BR" dirty="0"/>
          </a:p>
        </p:txBody>
      </p:sp>
    </p:spTree>
    <p:extLst>
      <p:ext uri="{BB962C8B-B14F-4D97-AF65-F5344CB8AC3E}">
        <p14:creationId xmlns:p14="http://schemas.microsoft.com/office/powerpoint/2010/main" val="3321703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26B566-C0D6-4B3D-93C8-DDC15F0AC65A}" type="datetimeFigureOut">
              <a:rPr lang="pt-BR" smtClean="0"/>
              <a:t>16/12/2025</a:t>
            </a:fld>
            <a:endParaRPr lang="pt-BR" dirty="0"/>
          </a:p>
        </p:txBody>
      </p:sp>
      <p:sp>
        <p:nvSpPr>
          <p:cNvPr id="3" name="Footer Placeholder 2"/>
          <p:cNvSpPr>
            <a:spLocks noGrp="1"/>
          </p:cNvSpPr>
          <p:nvPr>
            <p:ph type="ftr" sz="quarter" idx="11"/>
          </p:nvPr>
        </p:nvSpPr>
        <p:spPr/>
        <p:txBody>
          <a:bodyPr/>
          <a:lstStyle/>
          <a:p>
            <a:endParaRPr lang="pt-BR" dirty="0"/>
          </a:p>
        </p:txBody>
      </p:sp>
      <p:sp>
        <p:nvSpPr>
          <p:cNvPr id="4" name="Slide Number Placeholder 3"/>
          <p:cNvSpPr>
            <a:spLocks noGrp="1"/>
          </p:cNvSpPr>
          <p:nvPr>
            <p:ph type="sldNum" sz="quarter" idx="12"/>
          </p:nvPr>
        </p:nvSpPr>
        <p:spPr/>
        <p:txBody>
          <a:bodyPr/>
          <a:lstStyle/>
          <a:p>
            <a:fld id="{3120F3E7-5514-470A-8C30-F02FEEED1A2D}" type="slidenum">
              <a:rPr lang="pt-BR" smtClean="0"/>
              <a:t>‹nº›</a:t>
            </a:fld>
            <a:endParaRPr lang="pt-BR" dirty="0"/>
          </a:p>
        </p:txBody>
      </p:sp>
    </p:spTree>
    <p:extLst>
      <p:ext uri="{BB962C8B-B14F-4D97-AF65-F5344CB8AC3E}">
        <p14:creationId xmlns:p14="http://schemas.microsoft.com/office/powerpoint/2010/main" val="1884939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9" y="456988"/>
            <a:ext cx="3932237" cy="1599459"/>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5183188" y="986968"/>
            <a:ext cx="6172200" cy="48713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39789" y="2056448"/>
            <a:ext cx="3932237" cy="38098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6526B566-C0D6-4B3D-93C8-DDC15F0AC65A}" type="datetimeFigureOut">
              <a:rPr lang="pt-BR" smtClean="0"/>
              <a:t>16/12/2025</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3120F3E7-5514-470A-8C30-F02FEEED1A2D}" type="slidenum">
              <a:rPr lang="pt-BR" smtClean="0"/>
              <a:t>‹nº›</a:t>
            </a:fld>
            <a:endParaRPr lang="pt-BR" dirty="0"/>
          </a:p>
        </p:txBody>
      </p:sp>
    </p:spTree>
    <p:extLst>
      <p:ext uri="{BB962C8B-B14F-4D97-AF65-F5344CB8AC3E}">
        <p14:creationId xmlns:p14="http://schemas.microsoft.com/office/powerpoint/2010/main" val="2078680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9" y="456988"/>
            <a:ext cx="3932237" cy="1599459"/>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5183188" y="986968"/>
            <a:ext cx="6172200" cy="487136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839789" y="2056448"/>
            <a:ext cx="3932237" cy="38098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6526B566-C0D6-4B3D-93C8-DDC15F0AC65A}" type="datetimeFigureOut">
              <a:rPr lang="pt-BR" smtClean="0"/>
              <a:t>16/12/2025</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3120F3E7-5514-470A-8C30-F02FEEED1A2D}" type="slidenum">
              <a:rPr lang="pt-BR" smtClean="0"/>
              <a:t>‹nº›</a:t>
            </a:fld>
            <a:endParaRPr lang="pt-BR" dirty="0"/>
          </a:p>
        </p:txBody>
      </p:sp>
    </p:spTree>
    <p:extLst>
      <p:ext uri="{BB962C8B-B14F-4D97-AF65-F5344CB8AC3E}">
        <p14:creationId xmlns:p14="http://schemas.microsoft.com/office/powerpoint/2010/main" val="1237621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4957"/>
            <a:ext cx="10515600" cy="1324949"/>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838200" y="1824780"/>
            <a:ext cx="10515600" cy="4349323"/>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38200" y="6353408"/>
            <a:ext cx="2743200" cy="364956"/>
          </a:xfrm>
          <a:prstGeom prst="rect">
            <a:avLst/>
          </a:prstGeom>
        </p:spPr>
        <p:txBody>
          <a:bodyPr vert="horz" lIns="91440" tIns="45720" rIns="91440" bIns="45720" rtlCol="0" anchor="ctr"/>
          <a:lstStyle>
            <a:lvl1pPr algn="l">
              <a:defRPr sz="1200">
                <a:solidFill>
                  <a:schemeClr val="tx1">
                    <a:tint val="75000"/>
                  </a:schemeClr>
                </a:solidFill>
              </a:defRPr>
            </a:lvl1pPr>
          </a:lstStyle>
          <a:p>
            <a:fld id="{6526B566-C0D6-4B3D-93C8-DDC15F0AC65A}" type="datetimeFigureOut">
              <a:rPr lang="pt-BR" smtClean="0"/>
              <a:t>16/12/2025</a:t>
            </a:fld>
            <a:endParaRPr lang="pt-BR" dirty="0"/>
          </a:p>
        </p:txBody>
      </p:sp>
      <p:sp>
        <p:nvSpPr>
          <p:cNvPr id="5" name="Footer Placeholder 4"/>
          <p:cNvSpPr>
            <a:spLocks noGrp="1"/>
          </p:cNvSpPr>
          <p:nvPr>
            <p:ph type="ftr" sz="quarter" idx="3"/>
          </p:nvPr>
        </p:nvSpPr>
        <p:spPr>
          <a:xfrm>
            <a:off x="4038600" y="6353408"/>
            <a:ext cx="4114800" cy="36495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6" name="Slide Number Placeholder 5"/>
          <p:cNvSpPr>
            <a:spLocks noGrp="1"/>
          </p:cNvSpPr>
          <p:nvPr>
            <p:ph type="sldNum" sz="quarter" idx="4"/>
          </p:nvPr>
        </p:nvSpPr>
        <p:spPr>
          <a:xfrm>
            <a:off x="8610600" y="6353408"/>
            <a:ext cx="2743200" cy="364956"/>
          </a:xfrm>
          <a:prstGeom prst="rect">
            <a:avLst/>
          </a:prstGeom>
        </p:spPr>
        <p:txBody>
          <a:bodyPr vert="horz" lIns="91440" tIns="45720" rIns="91440" bIns="45720" rtlCol="0" anchor="ctr"/>
          <a:lstStyle>
            <a:lvl1pPr algn="r">
              <a:defRPr sz="1200">
                <a:solidFill>
                  <a:schemeClr val="tx1">
                    <a:tint val="75000"/>
                  </a:schemeClr>
                </a:solidFill>
              </a:defRPr>
            </a:lvl1pPr>
          </a:lstStyle>
          <a:p>
            <a:fld id="{3120F3E7-5514-470A-8C30-F02FEEED1A2D}" type="slidenum">
              <a:rPr lang="pt-BR" smtClean="0"/>
              <a:t>‹nº›</a:t>
            </a:fld>
            <a:endParaRPr lang="pt-BR" dirty="0"/>
          </a:p>
        </p:txBody>
      </p:sp>
    </p:spTree>
    <p:extLst>
      <p:ext uri="{BB962C8B-B14F-4D97-AF65-F5344CB8AC3E}">
        <p14:creationId xmlns:p14="http://schemas.microsoft.com/office/powerpoint/2010/main" val="11140156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planalto.gov.br/ccivil_03/LEIS/LCP/Lcp56.htm#art2"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blumenau.sc.gov.br/cidadao"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mailto:gtm.sefaz@blumenau.sc.gov.br" TargetMode="Externa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hyperlink" Target="mailto:devonsantos@blumenau.sc.gov.b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Uma imagem contendo Padrão do plano de fundo&#10;&#10;O conteúdo gerado por IA pode estar incorreto.">
            <a:extLst>
              <a:ext uri="{FF2B5EF4-FFF2-40B4-BE49-F238E27FC236}">
                <a16:creationId xmlns:a16="http://schemas.microsoft.com/office/drawing/2014/main" id="{0CFDBAA9-896F-4875-A380-E8E0FA226F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 y="0"/>
            <a:ext cx="12186356" cy="6854825"/>
          </a:xfrm>
          <a:prstGeom prst="rect">
            <a:avLst/>
          </a:prstGeom>
        </p:spPr>
      </p:pic>
      <p:pic>
        <p:nvPicPr>
          <p:cNvPr id="5" name="Imagem 4" descr="Texto&#10;&#10;O conteúdo gerado por IA pode estar incorreto.">
            <a:extLst>
              <a:ext uri="{FF2B5EF4-FFF2-40B4-BE49-F238E27FC236}">
                <a16:creationId xmlns:a16="http://schemas.microsoft.com/office/drawing/2014/main" id="{DE709F1F-7F19-5610-350B-E6ECA3F082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 y="0"/>
            <a:ext cx="12186356" cy="6854825"/>
          </a:xfrm>
          <a:prstGeom prst="rect">
            <a:avLst/>
          </a:prstGeom>
        </p:spPr>
      </p:pic>
    </p:spTree>
    <p:extLst>
      <p:ext uri="{BB962C8B-B14F-4D97-AF65-F5344CB8AC3E}">
        <p14:creationId xmlns:p14="http://schemas.microsoft.com/office/powerpoint/2010/main" val="41849858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36C2C-3F6A-8780-A811-BD55C9840D12}"/>
            </a:ext>
          </a:extLst>
        </p:cNvPr>
        <p:cNvGrpSpPr/>
        <p:nvPr/>
      </p:nvGrpSpPr>
      <p:grpSpPr>
        <a:xfrm>
          <a:off x="0" y="0"/>
          <a:ext cx="0" cy="0"/>
          <a:chOff x="0" y="0"/>
          <a:chExt cx="0" cy="0"/>
        </a:xfrm>
      </p:grpSpPr>
      <p:pic>
        <p:nvPicPr>
          <p:cNvPr id="4" name="Imagem 3" descr="Padrão do plano de fundo&#10;&#10;O conteúdo gerado por IA pode estar incorreto.">
            <a:extLst>
              <a:ext uri="{FF2B5EF4-FFF2-40B4-BE49-F238E27FC236}">
                <a16:creationId xmlns:a16="http://schemas.microsoft.com/office/drawing/2014/main" id="{9386E366-B6D0-A7A8-D7B6-04C9530495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 y="0"/>
            <a:ext cx="12186356" cy="6854825"/>
          </a:xfrm>
          <a:prstGeom prst="rect">
            <a:avLst/>
          </a:prstGeom>
        </p:spPr>
      </p:pic>
      <p:sp>
        <p:nvSpPr>
          <p:cNvPr id="2" name="CaixaDeTexto 1">
            <a:extLst>
              <a:ext uri="{FF2B5EF4-FFF2-40B4-BE49-F238E27FC236}">
                <a16:creationId xmlns:a16="http://schemas.microsoft.com/office/drawing/2014/main" id="{2AAECC5F-9A4B-F247-5696-3B443A036B60}"/>
              </a:ext>
            </a:extLst>
          </p:cNvPr>
          <p:cNvSpPr txBox="1"/>
          <p:nvPr/>
        </p:nvSpPr>
        <p:spPr>
          <a:xfrm>
            <a:off x="375436" y="304780"/>
            <a:ext cx="11497779" cy="584775"/>
          </a:xfrm>
          <a:prstGeom prst="rect">
            <a:avLst/>
          </a:prstGeom>
          <a:noFill/>
        </p:spPr>
        <p:txBody>
          <a:bodyPr wrap="square" rtlCol="0">
            <a:spAutoFit/>
          </a:bodyPr>
          <a:lstStyle/>
          <a:p>
            <a:r>
              <a:rPr lang="pt-BR" sz="3200" b="1" dirty="0">
                <a:solidFill>
                  <a:srgbClr val="1E71B9"/>
                </a:solidFill>
              </a:rPr>
              <a:t>ISS-Fixo: entendimento e metodologias</a:t>
            </a:r>
          </a:p>
        </p:txBody>
      </p:sp>
      <p:sp>
        <p:nvSpPr>
          <p:cNvPr id="11" name="CaixaDeTexto 2">
            <a:extLst>
              <a:ext uri="{FF2B5EF4-FFF2-40B4-BE49-F238E27FC236}">
                <a16:creationId xmlns:a16="http://schemas.microsoft.com/office/drawing/2014/main" id="{4DF735E0-D0EC-816F-9496-89F556F39F5B}"/>
              </a:ext>
            </a:extLst>
          </p:cNvPr>
          <p:cNvSpPr txBox="1"/>
          <p:nvPr/>
        </p:nvSpPr>
        <p:spPr>
          <a:xfrm>
            <a:off x="225799" y="2149544"/>
            <a:ext cx="10801592" cy="3046988"/>
          </a:xfrm>
          <a:prstGeom prst="rect">
            <a:avLst/>
          </a:prstGeom>
          <a:noFill/>
          <a:ln>
            <a:solidFill>
              <a:schemeClr val="accent3">
                <a:lumMod val="20000"/>
                <a:lumOff val="80000"/>
              </a:schemeClr>
            </a:solidFill>
          </a:ln>
          <a:effectLst>
            <a:softEdge rad="31750"/>
          </a:effectLst>
        </p:spPr>
        <p:txBody>
          <a:bodyPr wrap="square" rtlCol="0">
            <a:spAutoFit/>
          </a:bodyPr>
          <a:lstStyle/>
          <a:p>
            <a:pPr marL="539750" algn="just"/>
            <a:r>
              <a:rPr lang="pt-BR" sz="2400" dirty="0">
                <a:ea typeface="Times New Roman" panose="02020603050405020304" pitchFamily="18" charset="0"/>
                <a:cs typeface="Mongolian Baiti" panose="03000500000000000000" pitchFamily="66" charset="0"/>
              </a:rPr>
              <a:t>“[...] a sociedade simples destina-se simplesmente à congregação de esforços para a realização de uma determinada atividade econômica (do que seria exemplo um consultório médico integrado por mais de um profissional), a sociedade empresária organiza a exploração de atividade econômica por meio da articulação dos fatores de produção, sendo o lucro o objeto social”.</a:t>
            </a:r>
          </a:p>
          <a:p>
            <a:pPr marL="539750" algn="just"/>
            <a:endParaRPr lang="pt-BR" sz="2400" dirty="0">
              <a:ea typeface="Times New Roman" panose="02020603050405020304" pitchFamily="18" charset="0"/>
              <a:cs typeface="Mongolian Baiti" panose="03000500000000000000" pitchFamily="66" charset="0"/>
            </a:endParaRPr>
          </a:p>
          <a:p>
            <a:pPr marL="539750" algn="just"/>
            <a:r>
              <a:rPr lang="pt-BR" sz="2400" dirty="0">
                <a:ea typeface="Times New Roman" panose="02020603050405020304" pitchFamily="18" charset="0"/>
                <a:cs typeface="Mongolian Baiti" panose="03000500000000000000" pitchFamily="66" charset="0"/>
              </a:rPr>
              <a:t>(SANTA CATARINA. Tribunal de Justiça. Apelação Cível n.º 2008.004814-5. Relator: Des. Pedro Manoel Abreu, julgado em 26/05/2009.)</a:t>
            </a:r>
          </a:p>
        </p:txBody>
      </p:sp>
      <p:sp>
        <p:nvSpPr>
          <p:cNvPr id="12" name="CaixaDeTexto 1">
            <a:extLst>
              <a:ext uri="{FF2B5EF4-FFF2-40B4-BE49-F238E27FC236}">
                <a16:creationId xmlns:a16="http://schemas.microsoft.com/office/drawing/2014/main" id="{B0545D92-3FD4-66C8-CDC8-893B7F0D8767}"/>
              </a:ext>
            </a:extLst>
          </p:cNvPr>
          <p:cNvSpPr txBox="1"/>
          <p:nvPr/>
        </p:nvSpPr>
        <p:spPr>
          <a:xfrm>
            <a:off x="819856" y="1288717"/>
            <a:ext cx="10494137" cy="461665"/>
          </a:xfrm>
          <a:prstGeom prst="rect">
            <a:avLst/>
          </a:prstGeom>
          <a:noFill/>
        </p:spPr>
        <p:txBody>
          <a:bodyPr wrap="square" rtlCol="0">
            <a:spAutoFit/>
          </a:bodyPr>
          <a:lstStyle/>
          <a:p>
            <a:r>
              <a:rPr lang="pt-BR" sz="2400" b="1" dirty="0">
                <a:solidFill>
                  <a:srgbClr val="2B9FD9"/>
                </a:solidFill>
              </a:rPr>
              <a:t>Sociedades empresárias e sociedades simples: desenvolvimento de seu objeto</a:t>
            </a:r>
          </a:p>
        </p:txBody>
      </p:sp>
    </p:spTree>
    <p:extLst>
      <p:ext uri="{BB962C8B-B14F-4D97-AF65-F5344CB8AC3E}">
        <p14:creationId xmlns:p14="http://schemas.microsoft.com/office/powerpoint/2010/main" val="878748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5D0D9-A6C8-7997-9536-A8AEF76DE362}"/>
            </a:ext>
          </a:extLst>
        </p:cNvPr>
        <p:cNvGrpSpPr/>
        <p:nvPr/>
      </p:nvGrpSpPr>
      <p:grpSpPr>
        <a:xfrm>
          <a:off x="0" y="0"/>
          <a:ext cx="0" cy="0"/>
          <a:chOff x="0" y="0"/>
          <a:chExt cx="0" cy="0"/>
        </a:xfrm>
      </p:grpSpPr>
      <p:pic>
        <p:nvPicPr>
          <p:cNvPr id="4" name="Imagem 3" descr="Padrão do plano de fundo&#10;&#10;O conteúdo gerado por IA pode estar incorreto.">
            <a:extLst>
              <a:ext uri="{FF2B5EF4-FFF2-40B4-BE49-F238E27FC236}">
                <a16:creationId xmlns:a16="http://schemas.microsoft.com/office/drawing/2014/main" id="{5B1FC025-D1FF-232B-06DB-A0DD4CFAD7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 y="0"/>
            <a:ext cx="12186356" cy="6854825"/>
          </a:xfrm>
          <a:prstGeom prst="rect">
            <a:avLst/>
          </a:prstGeom>
        </p:spPr>
      </p:pic>
      <p:sp>
        <p:nvSpPr>
          <p:cNvPr id="2" name="CaixaDeTexto 1">
            <a:extLst>
              <a:ext uri="{FF2B5EF4-FFF2-40B4-BE49-F238E27FC236}">
                <a16:creationId xmlns:a16="http://schemas.microsoft.com/office/drawing/2014/main" id="{E2E000EB-161D-5E1A-8051-CAA4F69A4C45}"/>
              </a:ext>
            </a:extLst>
          </p:cNvPr>
          <p:cNvSpPr txBox="1"/>
          <p:nvPr/>
        </p:nvSpPr>
        <p:spPr>
          <a:xfrm>
            <a:off x="375436" y="304780"/>
            <a:ext cx="11497779" cy="584775"/>
          </a:xfrm>
          <a:prstGeom prst="rect">
            <a:avLst/>
          </a:prstGeom>
          <a:noFill/>
        </p:spPr>
        <p:txBody>
          <a:bodyPr wrap="square" rtlCol="0">
            <a:spAutoFit/>
          </a:bodyPr>
          <a:lstStyle/>
          <a:p>
            <a:r>
              <a:rPr lang="pt-BR" sz="3200" b="1" dirty="0">
                <a:solidFill>
                  <a:srgbClr val="1E71B9"/>
                </a:solidFill>
              </a:rPr>
              <a:t>ISS-Fixo: entendimento e metodologias</a:t>
            </a:r>
          </a:p>
        </p:txBody>
      </p:sp>
      <p:sp>
        <p:nvSpPr>
          <p:cNvPr id="11" name="CaixaDeTexto 2">
            <a:extLst>
              <a:ext uri="{FF2B5EF4-FFF2-40B4-BE49-F238E27FC236}">
                <a16:creationId xmlns:a16="http://schemas.microsoft.com/office/drawing/2014/main" id="{02402E82-1639-7C02-BCEB-4FF8BB88C4A0}"/>
              </a:ext>
            </a:extLst>
          </p:cNvPr>
          <p:cNvSpPr txBox="1"/>
          <p:nvPr/>
        </p:nvSpPr>
        <p:spPr>
          <a:xfrm>
            <a:off x="819856" y="2348695"/>
            <a:ext cx="10494136" cy="1200329"/>
          </a:xfrm>
          <a:prstGeom prst="rect">
            <a:avLst/>
          </a:prstGeom>
          <a:noFill/>
          <a:ln>
            <a:solidFill>
              <a:schemeClr val="accent3">
                <a:lumMod val="20000"/>
                <a:lumOff val="80000"/>
              </a:schemeClr>
            </a:solidFill>
          </a:ln>
          <a:effectLst>
            <a:softEdge rad="31750"/>
          </a:effectLst>
        </p:spPr>
        <p:txBody>
          <a:bodyPr wrap="square" rtlCol="0">
            <a:spAutoFit/>
          </a:bodyPr>
          <a:lstStyle/>
          <a:p>
            <a:pPr algn="just"/>
            <a:r>
              <a:rPr lang="pt-BR" sz="2400" dirty="0">
                <a:ea typeface="Calibri" panose="020F0502020204030204" pitchFamily="34" charset="0"/>
                <a:cs typeface="Mongolian Baiti" panose="03000500000000000000" pitchFamily="66" charset="0"/>
              </a:rPr>
              <a:t>O ISS-Fixo é, em estreita síntese, um regime de tributação</a:t>
            </a:r>
            <a:r>
              <a:rPr lang="pt-BR" sz="2400" i="1" dirty="0">
                <a:ea typeface="Calibri" panose="020F0502020204030204" pitchFamily="34" charset="0"/>
                <a:cs typeface="Mongolian Baiti" panose="03000500000000000000" pitchFamily="66" charset="0"/>
              </a:rPr>
              <a:t> </a:t>
            </a:r>
            <a:r>
              <a:rPr lang="pt-BR" sz="2400" dirty="0">
                <a:ea typeface="Calibri" panose="020F0502020204030204" pitchFamily="34" charset="0"/>
                <a:cs typeface="Mongolian Baiti" panose="03000500000000000000" pitchFamily="66" charset="0"/>
              </a:rPr>
              <a:t>em que o Imposto Sobre Serviços de Qualquer Natureza (ISSQN) é definido por um valor mensal, fixado na legislação do ente, e lançado anualmente de ofício pela Autoridade Tributária.</a:t>
            </a:r>
            <a:endParaRPr lang="pt-BR" sz="2400" dirty="0">
              <a:cs typeface="Mongolian Baiti" panose="03000500000000000000" pitchFamily="66" charset="0"/>
            </a:endParaRPr>
          </a:p>
        </p:txBody>
      </p:sp>
      <p:sp>
        <p:nvSpPr>
          <p:cNvPr id="12" name="CaixaDeTexto 1">
            <a:extLst>
              <a:ext uri="{FF2B5EF4-FFF2-40B4-BE49-F238E27FC236}">
                <a16:creationId xmlns:a16="http://schemas.microsoft.com/office/drawing/2014/main" id="{36B077AE-936F-98F8-8E9A-0D9A95ADF4BC}"/>
              </a:ext>
            </a:extLst>
          </p:cNvPr>
          <p:cNvSpPr txBox="1"/>
          <p:nvPr/>
        </p:nvSpPr>
        <p:spPr>
          <a:xfrm>
            <a:off x="819856" y="1288717"/>
            <a:ext cx="10494137" cy="461665"/>
          </a:xfrm>
          <a:prstGeom prst="rect">
            <a:avLst/>
          </a:prstGeom>
          <a:noFill/>
        </p:spPr>
        <p:txBody>
          <a:bodyPr wrap="square" rtlCol="0">
            <a:spAutoFit/>
          </a:bodyPr>
          <a:lstStyle/>
          <a:p>
            <a:r>
              <a:rPr lang="pt-BR" sz="2400" b="1" dirty="0">
                <a:solidFill>
                  <a:srgbClr val="2B9FD9"/>
                </a:solidFill>
              </a:rPr>
              <a:t>ISS-Fixo: definição</a:t>
            </a:r>
          </a:p>
        </p:txBody>
      </p:sp>
    </p:spTree>
    <p:extLst>
      <p:ext uri="{BB962C8B-B14F-4D97-AF65-F5344CB8AC3E}">
        <p14:creationId xmlns:p14="http://schemas.microsoft.com/office/powerpoint/2010/main" val="3460383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3363-0D4B-0B2F-296D-56B83AF8ABB8}"/>
            </a:ext>
          </a:extLst>
        </p:cNvPr>
        <p:cNvGrpSpPr/>
        <p:nvPr/>
      </p:nvGrpSpPr>
      <p:grpSpPr>
        <a:xfrm>
          <a:off x="0" y="0"/>
          <a:ext cx="0" cy="0"/>
          <a:chOff x="0" y="0"/>
          <a:chExt cx="0" cy="0"/>
        </a:xfrm>
      </p:grpSpPr>
      <p:pic>
        <p:nvPicPr>
          <p:cNvPr id="4" name="Imagem 3" descr="Padrão do plano de fundo&#10;&#10;O conteúdo gerado por IA pode estar incorreto.">
            <a:extLst>
              <a:ext uri="{FF2B5EF4-FFF2-40B4-BE49-F238E27FC236}">
                <a16:creationId xmlns:a16="http://schemas.microsoft.com/office/drawing/2014/main" id="{3499A8B7-000D-4CAC-DA41-F632A1F578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 y="0"/>
            <a:ext cx="12186356" cy="6854825"/>
          </a:xfrm>
          <a:prstGeom prst="rect">
            <a:avLst/>
          </a:prstGeom>
        </p:spPr>
      </p:pic>
      <p:sp>
        <p:nvSpPr>
          <p:cNvPr id="2" name="CaixaDeTexto 1">
            <a:extLst>
              <a:ext uri="{FF2B5EF4-FFF2-40B4-BE49-F238E27FC236}">
                <a16:creationId xmlns:a16="http://schemas.microsoft.com/office/drawing/2014/main" id="{81A40974-5DA3-9355-6F21-FCD195C99453}"/>
              </a:ext>
            </a:extLst>
          </p:cNvPr>
          <p:cNvSpPr txBox="1"/>
          <p:nvPr/>
        </p:nvSpPr>
        <p:spPr>
          <a:xfrm>
            <a:off x="375436" y="304780"/>
            <a:ext cx="11497779" cy="584775"/>
          </a:xfrm>
          <a:prstGeom prst="rect">
            <a:avLst/>
          </a:prstGeom>
          <a:noFill/>
        </p:spPr>
        <p:txBody>
          <a:bodyPr wrap="square" rtlCol="0">
            <a:spAutoFit/>
          </a:bodyPr>
          <a:lstStyle/>
          <a:p>
            <a:r>
              <a:rPr lang="pt-BR" sz="3200" b="1" dirty="0">
                <a:solidFill>
                  <a:srgbClr val="1E71B9"/>
                </a:solidFill>
              </a:rPr>
              <a:t>ISS-Fixo: entendimento e metodologias</a:t>
            </a:r>
          </a:p>
        </p:txBody>
      </p:sp>
      <p:sp>
        <p:nvSpPr>
          <p:cNvPr id="11" name="CaixaDeTexto 2">
            <a:extLst>
              <a:ext uri="{FF2B5EF4-FFF2-40B4-BE49-F238E27FC236}">
                <a16:creationId xmlns:a16="http://schemas.microsoft.com/office/drawing/2014/main" id="{B002B59C-EEAF-D6BB-0151-0B4C0ECF1807}"/>
              </a:ext>
            </a:extLst>
          </p:cNvPr>
          <p:cNvSpPr txBox="1"/>
          <p:nvPr/>
        </p:nvSpPr>
        <p:spPr>
          <a:xfrm>
            <a:off x="819856" y="2242121"/>
            <a:ext cx="10494136" cy="3785652"/>
          </a:xfrm>
          <a:prstGeom prst="rect">
            <a:avLst/>
          </a:prstGeom>
          <a:noFill/>
          <a:ln>
            <a:solidFill>
              <a:schemeClr val="accent3">
                <a:lumMod val="20000"/>
                <a:lumOff val="80000"/>
              </a:schemeClr>
            </a:solidFill>
          </a:ln>
          <a:effectLst>
            <a:softEdge rad="31750"/>
          </a:effectLst>
        </p:spPr>
        <p:txBody>
          <a:bodyPr wrap="square" rtlCol="0">
            <a:spAutoFit/>
          </a:bodyPr>
          <a:lstStyle/>
          <a:p>
            <a:pPr algn="just"/>
            <a:r>
              <a:rPr lang="pt-BR" sz="2400" dirty="0">
                <a:cs typeface="Mongolian Baiti" panose="03000500000000000000" pitchFamily="66" charset="0"/>
              </a:rPr>
              <a:t>Decreto-Lei n.º 406 de 1968</a:t>
            </a:r>
          </a:p>
          <a:p>
            <a:pPr algn="just"/>
            <a:endParaRPr lang="pt-BR" sz="2400" dirty="0">
              <a:cs typeface="Mongolian Baiti" panose="03000500000000000000" pitchFamily="66" charset="0"/>
            </a:endParaRPr>
          </a:p>
          <a:p>
            <a:pPr algn="just"/>
            <a:r>
              <a:rPr lang="pt-BR" sz="2400" dirty="0">
                <a:cs typeface="Mongolian Baiti" panose="03000500000000000000" pitchFamily="66" charset="0"/>
              </a:rPr>
              <a:t>Art. 9º A base de cálculo do imposto é o preço do serviço.</a:t>
            </a:r>
          </a:p>
          <a:p>
            <a:pPr algn="just"/>
            <a:endParaRPr lang="pt-BR" sz="2400" dirty="0">
              <a:cs typeface="Mongolian Baiti" panose="03000500000000000000" pitchFamily="66" charset="0"/>
            </a:endParaRPr>
          </a:p>
          <a:p>
            <a:pPr algn="just"/>
            <a:r>
              <a:rPr lang="pt-BR" sz="2400" dirty="0">
                <a:cs typeface="Mongolian Baiti" panose="03000500000000000000" pitchFamily="66" charset="0"/>
              </a:rPr>
              <a:t>§ 1º Quando se tratar de prestação de serviços sob a forma de </a:t>
            </a:r>
            <a:r>
              <a:rPr lang="pt-BR" sz="2400" b="1" dirty="0">
                <a:cs typeface="Mongolian Baiti" panose="03000500000000000000" pitchFamily="66" charset="0"/>
              </a:rPr>
              <a:t>trabalho pessoal do próprio contribuinte</a:t>
            </a:r>
            <a:r>
              <a:rPr lang="pt-BR" sz="2400" dirty="0">
                <a:cs typeface="Mongolian Baiti" panose="03000500000000000000" pitchFamily="66" charset="0"/>
              </a:rPr>
              <a:t>, o imposto será calculado, por meio de alíquotas fixas ou variáveis, em função da natureza do serviço ou de outros fatores pertinentes, nestes </a:t>
            </a:r>
            <a:r>
              <a:rPr lang="pt-BR" sz="2400" b="1" dirty="0">
                <a:cs typeface="Mongolian Baiti" panose="03000500000000000000" pitchFamily="66" charset="0"/>
              </a:rPr>
              <a:t>não compreendida a importância paga a título de remuneração do próprio trabalho</a:t>
            </a:r>
            <a:r>
              <a:rPr lang="pt-BR" sz="2400" dirty="0">
                <a:cs typeface="Mongolian Baiti" panose="03000500000000000000" pitchFamily="66" charset="0"/>
              </a:rPr>
              <a:t>.</a:t>
            </a:r>
          </a:p>
          <a:p>
            <a:pPr algn="just"/>
            <a:r>
              <a:rPr lang="pt-BR" sz="2400" dirty="0">
                <a:cs typeface="Mongolian Baiti" panose="03000500000000000000" pitchFamily="66" charset="0"/>
              </a:rPr>
              <a:t>[...] (</a:t>
            </a:r>
            <a:r>
              <a:rPr lang="pt-BR" sz="2400" i="1" dirty="0">
                <a:cs typeface="Mongolian Baiti" panose="03000500000000000000" pitchFamily="66" charset="0"/>
              </a:rPr>
              <a:t>grifei</a:t>
            </a:r>
            <a:r>
              <a:rPr lang="pt-BR" sz="2400" dirty="0">
                <a:cs typeface="Mongolian Baiti" panose="03000500000000000000" pitchFamily="66" charset="0"/>
              </a:rPr>
              <a:t>)</a:t>
            </a:r>
          </a:p>
        </p:txBody>
      </p:sp>
      <p:sp>
        <p:nvSpPr>
          <p:cNvPr id="12" name="CaixaDeTexto 1">
            <a:extLst>
              <a:ext uri="{FF2B5EF4-FFF2-40B4-BE49-F238E27FC236}">
                <a16:creationId xmlns:a16="http://schemas.microsoft.com/office/drawing/2014/main" id="{430E60D1-7BC2-6A1D-A92A-E88985FF8561}"/>
              </a:ext>
            </a:extLst>
          </p:cNvPr>
          <p:cNvSpPr txBox="1"/>
          <p:nvPr/>
        </p:nvSpPr>
        <p:spPr>
          <a:xfrm>
            <a:off x="819856" y="1288717"/>
            <a:ext cx="10494137" cy="461665"/>
          </a:xfrm>
          <a:prstGeom prst="rect">
            <a:avLst/>
          </a:prstGeom>
          <a:noFill/>
        </p:spPr>
        <p:txBody>
          <a:bodyPr wrap="square" rtlCol="0">
            <a:spAutoFit/>
          </a:bodyPr>
          <a:lstStyle/>
          <a:p>
            <a:r>
              <a:rPr lang="pt-BR" sz="2400" b="1" dirty="0">
                <a:solidFill>
                  <a:srgbClr val="2B9FD9"/>
                </a:solidFill>
              </a:rPr>
              <a:t>ISS-Fixo: legislação nacional</a:t>
            </a:r>
          </a:p>
        </p:txBody>
      </p:sp>
    </p:spTree>
    <p:extLst>
      <p:ext uri="{BB962C8B-B14F-4D97-AF65-F5344CB8AC3E}">
        <p14:creationId xmlns:p14="http://schemas.microsoft.com/office/powerpoint/2010/main" val="1788890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F804A-A314-CEE8-DD85-AA2863504757}"/>
            </a:ext>
          </a:extLst>
        </p:cNvPr>
        <p:cNvGrpSpPr/>
        <p:nvPr/>
      </p:nvGrpSpPr>
      <p:grpSpPr>
        <a:xfrm>
          <a:off x="0" y="0"/>
          <a:ext cx="0" cy="0"/>
          <a:chOff x="0" y="0"/>
          <a:chExt cx="0" cy="0"/>
        </a:xfrm>
      </p:grpSpPr>
      <p:pic>
        <p:nvPicPr>
          <p:cNvPr id="4" name="Imagem 3" descr="Padrão do plano de fundo&#10;&#10;O conteúdo gerado por IA pode estar incorreto.">
            <a:extLst>
              <a:ext uri="{FF2B5EF4-FFF2-40B4-BE49-F238E27FC236}">
                <a16:creationId xmlns:a16="http://schemas.microsoft.com/office/drawing/2014/main" id="{1CEEF1F0-4097-7B36-3798-8B57640917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 y="0"/>
            <a:ext cx="12186356" cy="6854825"/>
          </a:xfrm>
          <a:prstGeom prst="rect">
            <a:avLst/>
          </a:prstGeom>
        </p:spPr>
      </p:pic>
      <p:sp>
        <p:nvSpPr>
          <p:cNvPr id="2" name="CaixaDeTexto 1">
            <a:extLst>
              <a:ext uri="{FF2B5EF4-FFF2-40B4-BE49-F238E27FC236}">
                <a16:creationId xmlns:a16="http://schemas.microsoft.com/office/drawing/2014/main" id="{84DC50FA-64C8-7537-D872-21128FEFF11A}"/>
              </a:ext>
            </a:extLst>
          </p:cNvPr>
          <p:cNvSpPr txBox="1"/>
          <p:nvPr/>
        </p:nvSpPr>
        <p:spPr>
          <a:xfrm>
            <a:off x="375436" y="304780"/>
            <a:ext cx="11497779" cy="584775"/>
          </a:xfrm>
          <a:prstGeom prst="rect">
            <a:avLst/>
          </a:prstGeom>
          <a:noFill/>
        </p:spPr>
        <p:txBody>
          <a:bodyPr wrap="square" rtlCol="0">
            <a:spAutoFit/>
          </a:bodyPr>
          <a:lstStyle/>
          <a:p>
            <a:r>
              <a:rPr lang="pt-BR" sz="3200" b="1" dirty="0">
                <a:solidFill>
                  <a:srgbClr val="1E71B9"/>
                </a:solidFill>
              </a:rPr>
              <a:t>ISS-Fixo: entendimento e metodologias</a:t>
            </a:r>
          </a:p>
        </p:txBody>
      </p:sp>
      <p:sp>
        <p:nvSpPr>
          <p:cNvPr id="11" name="CaixaDeTexto 2">
            <a:extLst>
              <a:ext uri="{FF2B5EF4-FFF2-40B4-BE49-F238E27FC236}">
                <a16:creationId xmlns:a16="http://schemas.microsoft.com/office/drawing/2014/main" id="{1616DB0D-C5D0-69FB-D058-3BE6E29890FB}"/>
              </a:ext>
            </a:extLst>
          </p:cNvPr>
          <p:cNvSpPr txBox="1"/>
          <p:nvPr/>
        </p:nvSpPr>
        <p:spPr>
          <a:xfrm>
            <a:off x="819856" y="1979364"/>
            <a:ext cx="10494136" cy="4524315"/>
          </a:xfrm>
          <a:prstGeom prst="rect">
            <a:avLst/>
          </a:prstGeom>
          <a:noFill/>
          <a:ln>
            <a:solidFill>
              <a:schemeClr val="accent3">
                <a:lumMod val="20000"/>
                <a:lumOff val="80000"/>
              </a:schemeClr>
            </a:solidFill>
          </a:ln>
          <a:effectLst>
            <a:softEdge rad="31750"/>
          </a:effectLst>
        </p:spPr>
        <p:txBody>
          <a:bodyPr wrap="square" rtlCol="0">
            <a:spAutoFit/>
          </a:bodyPr>
          <a:lstStyle/>
          <a:p>
            <a:pPr algn="just"/>
            <a:r>
              <a:rPr lang="pt-BR" sz="2400" dirty="0">
                <a:cs typeface="Mongolian Baiti" panose="03000500000000000000" pitchFamily="66" charset="0"/>
              </a:rPr>
              <a:t>Decreto-Lei n.º 406 de 1968</a:t>
            </a:r>
          </a:p>
          <a:p>
            <a:pPr algn="just"/>
            <a:endParaRPr lang="pt-BR" sz="2400" dirty="0">
              <a:cs typeface="Mongolian Baiti" panose="03000500000000000000" pitchFamily="66" charset="0"/>
            </a:endParaRPr>
          </a:p>
          <a:p>
            <a:pPr algn="just"/>
            <a:r>
              <a:rPr lang="pt-BR" sz="2400" dirty="0">
                <a:cs typeface="Mongolian Baiti" panose="03000500000000000000" pitchFamily="66" charset="0"/>
              </a:rPr>
              <a:t>Art. 9º A base de cálculo do imposto é o preço do serviço.</a:t>
            </a:r>
          </a:p>
          <a:p>
            <a:pPr algn="just"/>
            <a:endParaRPr lang="pt-BR" sz="2400" dirty="0">
              <a:cs typeface="Mongolian Baiti" panose="03000500000000000000" pitchFamily="66" charset="0"/>
            </a:endParaRPr>
          </a:p>
          <a:p>
            <a:pPr algn="just"/>
            <a:r>
              <a:rPr lang="pt-BR" sz="2400" dirty="0">
                <a:cs typeface="Mongolian Baiti" panose="03000500000000000000" pitchFamily="66" charset="0"/>
              </a:rPr>
              <a:t>[...]</a:t>
            </a:r>
          </a:p>
          <a:p>
            <a:pPr algn="just"/>
            <a:endParaRPr lang="pt-BR" sz="2400" dirty="0">
              <a:cs typeface="Mongolian Baiti" panose="03000500000000000000" pitchFamily="66" charset="0"/>
            </a:endParaRPr>
          </a:p>
          <a:p>
            <a:pPr algn="just"/>
            <a:r>
              <a:rPr lang="pt-BR" sz="2400" dirty="0">
                <a:cs typeface="Mongolian Baiti" panose="03000500000000000000" pitchFamily="66" charset="0"/>
              </a:rPr>
              <a:t>§ 3° Quando os serviços a que se referem os itens 1, 4, 8, 25, 52, 88, 89, 90, 91 e 92 da lista anexa forem prestados por sociedades, estas ficarão sujeitas ao imposto na forma do § 1°, calculado em relação a cada profissional habilitado, sócio, empregado ou não, que preste serviços em nome da sociedade, embora assumindo responsabilidade pessoal, nos termos da lei aplicável. </a:t>
            </a:r>
            <a:r>
              <a:rPr lang="pt-BR" sz="2400" dirty="0">
                <a:cs typeface="Mongolian Baiti" panose="03000500000000000000" pitchFamily="66" charset="0"/>
                <a:hlinkClick r:id="rId3">
                  <a:extLst>
                    <a:ext uri="{A12FA001-AC4F-418D-AE19-62706E023703}">
                      <ahyp:hlinkClr xmlns:ahyp="http://schemas.microsoft.com/office/drawing/2018/hyperlinkcolor" xmlns="" val="tx"/>
                    </a:ext>
                  </a:extLst>
                </a:hlinkClick>
              </a:rPr>
              <a:t>(Redação dada pela Lei Complementar nº 56, de 1987)</a:t>
            </a:r>
            <a:r>
              <a:rPr lang="pt-BR" sz="2400" dirty="0">
                <a:cs typeface="Mongolian Baiti" panose="03000500000000000000" pitchFamily="66" charset="0"/>
              </a:rPr>
              <a:t> [...] (</a:t>
            </a:r>
            <a:r>
              <a:rPr lang="pt-BR" sz="2400" i="1" dirty="0">
                <a:cs typeface="Mongolian Baiti" panose="03000500000000000000" pitchFamily="66" charset="0"/>
              </a:rPr>
              <a:t>grifei</a:t>
            </a:r>
            <a:r>
              <a:rPr lang="pt-BR" sz="2400" dirty="0">
                <a:cs typeface="Mongolian Baiti" panose="03000500000000000000" pitchFamily="66" charset="0"/>
              </a:rPr>
              <a:t>)</a:t>
            </a:r>
          </a:p>
        </p:txBody>
      </p:sp>
      <p:sp>
        <p:nvSpPr>
          <p:cNvPr id="12" name="CaixaDeTexto 1">
            <a:extLst>
              <a:ext uri="{FF2B5EF4-FFF2-40B4-BE49-F238E27FC236}">
                <a16:creationId xmlns:a16="http://schemas.microsoft.com/office/drawing/2014/main" id="{B310721B-3E1E-FA4E-9688-599C289520AC}"/>
              </a:ext>
            </a:extLst>
          </p:cNvPr>
          <p:cNvSpPr txBox="1"/>
          <p:nvPr/>
        </p:nvSpPr>
        <p:spPr>
          <a:xfrm>
            <a:off x="819856" y="1288717"/>
            <a:ext cx="10494137" cy="461665"/>
          </a:xfrm>
          <a:prstGeom prst="rect">
            <a:avLst/>
          </a:prstGeom>
          <a:noFill/>
        </p:spPr>
        <p:txBody>
          <a:bodyPr wrap="square" rtlCol="0">
            <a:spAutoFit/>
          </a:bodyPr>
          <a:lstStyle/>
          <a:p>
            <a:r>
              <a:rPr lang="pt-BR" sz="2400" b="1" dirty="0">
                <a:solidFill>
                  <a:srgbClr val="2B9FD9"/>
                </a:solidFill>
              </a:rPr>
              <a:t>ISS-Fixo: legislação nacional</a:t>
            </a:r>
          </a:p>
        </p:txBody>
      </p:sp>
    </p:spTree>
    <p:extLst>
      <p:ext uri="{BB962C8B-B14F-4D97-AF65-F5344CB8AC3E}">
        <p14:creationId xmlns:p14="http://schemas.microsoft.com/office/powerpoint/2010/main" val="666867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9E239-B971-ACA3-372C-EC6D5BA6689C}"/>
            </a:ext>
          </a:extLst>
        </p:cNvPr>
        <p:cNvGrpSpPr/>
        <p:nvPr/>
      </p:nvGrpSpPr>
      <p:grpSpPr>
        <a:xfrm>
          <a:off x="0" y="0"/>
          <a:ext cx="0" cy="0"/>
          <a:chOff x="0" y="0"/>
          <a:chExt cx="0" cy="0"/>
        </a:xfrm>
      </p:grpSpPr>
      <p:pic>
        <p:nvPicPr>
          <p:cNvPr id="4" name="Imagem 3" descr="Padrão do plano de fundo&#10;&#10;O conteúdo gerado por IA pode estar incorreto.">
            <a:extLst>
              <a:ext uri="{FF2B5EF4-FFF2-40B4-BE49-F238E27FC236}">
                <a16:creationId xmlns:a16="http://schemas.microsoft.com/office/drawing/2014/main" id="{7D51799F-420F-B587-CAAF-793DFD0507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 y="0"/>
            <a:ext cx="12186356" cy="6854825"/>
          </a:xfrm>
          <a:prstGeom prst="rect">
            <a:avLst/>
          </a:prstGeom>
        </p:spPr>
      </p:pic>
      <p:sp>
        <p:nvSpPr>
          <p:cNvPr id="2" name="CaixaDeTexto 1">
            <a:extLst>
              <a:ext uri="{FF2B5EF4-FFF2-40B4-BE49-F238E27FC236}">
                <a16:creationId xmlns:a16="http://schemas.microsoft.com/office/drawing/2014/main" id="{84659BF8-F205-5E33-ABB5-F4AA24E6B2E1}"/>
              </a:ext>
            </a:extLst>
          </p:cNvPr>
          <p:cNvSpPr txBox="1"/>
          <p:nvPr/>
        </p:nvSpPr>
        <p:spPr>
          <a:xfrm>
            <a:off x="375436" y="304780"/>
            <a:ext cx="11497779" cy="584775"/>
          </a:xfrm>
          <a:prstGeom prst="rect">
            <a:avLst/>
          </a:prstGeom>
          <a:noFill/>
        </p:spPr>
        <p:txBody>
          <a:bodyPr wrap="square" rtlCol="0">
            <a:spAutoFit/>
          </a:bodyPr>
          <a:lstStyle/>
          <a:p>
            <a:r>
              <a:rPr lang="pt-BR" sz="3200" b="1" dirty="0">
                <a:solidFill>
                  <a:srgbClr val="1E71B9"/>
                </a:solidFill>
              </a:rPr>
              <a:t>ISS-Fixo: entendimento e metodologias</a:t>
            </a:r>
          </a:p>
        </p:txBody>
      </p:sp>
      <p:sp>
        <p:nvSpPr>
          <p:cNvPr id="11" name="CaixaDeTexto 2">
            <a:extLst>
              <a:ext uri="{FF2B5EF4-FFF2-40B4-BE49-F238E27FC236}">
                <a16:creationId xmlns:a16="http://schemas.microsoft.com/office/drawing/2014/main" id="{51A7EED6-2B24-2102-5F77-CF83EB49A257}"/>
              </a:ext>
            </a:extLst>
          </p:cNvPr>
          <p:cNvSpPr txBox="1"/>
          <p:nvPr/>
        </p:nvSpPr>
        <p:spPr>
          <a:xfrm>
            <a:off x="819856" y="1979364"/>
            <a:ext cx="10494136" cy="2308324"/>
          </a:xfrm>
          <a:prstGeom prst="rect">
            <a:avLst/>
          </a:prstGeom>
          <a:noFill/>
          <a:ln>
            <a:solidFill>
              <a:schemeClr val="accent3">
                <a:lumMod val="20000"/>
                <a:lumOff val="80000"/>
              </a:schemeClr>
            </a:solidFill>
          </a:ln>
          <a:effectLst>
            <a:softEdge rad="31750"/>
          </a:effectLst>
        </p:spPr>
        <p:txBody>
          <a:bodyPr wrap="square" rtlCol="0">
            <a:spAutoFit/>
          </a:bodyPr>
          <a:lstStyle/>
          <a:p>
            <a:pPr algn="just"/>
            <a:r>
              <a:rPr lang="pt-BR" sz="2400" dirty="0">
                <a:cs typeface="Mongolian Baiti" panose="03000500000000000000" pitchFamily="66" charset="0"/>
              </a:rPr>
              <a:t>Código Tributário do Município de Blumenau</a:t>
            </a:r>
          </a:p>
          <a:p>
            <a:pPr algn="just"/>
            <a:endParaRPr lang="pt-BR" sz="2400" dirty="0">
              <a:cs typeface="Mongolian Baiti" panose="03000500000000000000" pitchFamily="66" charset="0"/>
            </a:endParaRPr>
          </a:p>
          <a:p>
            <a:pPr algn="just"/>
            <a:r>
              <a:rPr lang="pt-BR" sz="2400" dirty="0">
                <a:cs typeface="Mongolian Baiti" panose="03000500000000000000" pitchFamily="66" charset="0"/>
              </a:rPr>
              <a:t>Art. 272 Quando os serviços forem prestados por </a:t>
            </a:r>
            <a:r>
              <a:rPr lang="pt-BR" sz="2400" b="1" dirty="0">
                <a:cs typeface="Mongolian Baiti" panose="03000500000000000000" pitchFamily="66" charset="0"/>
              </a:rPr>
              <a:t>profissional autônomo</a:t>
            </a:r>
            <a:r>
              <a:rPr lang="pt-BR" sz="2400" dirty="0">
                <a:cs typeface="Mongolian Baiti" panose="03000500000000000000" pitchFamily="66" charset="0"/>
              </a:rPr>
              <a:t>, o imposto será lançado por valor fixo expresso no art. 278 sem se considerar a importância paga a título de remuneração do próprio trabalho.</a:t>
            </a:r>
          </a:p>
          <a:p>
            <a:pPr algn="just"/>
            <a:r>
              <a:rPr lang="pt-BR" sz="2400" dirty="0">
                <a:cs typeface="Mongolian Baiti" panose="03000500000000000000" pitchFamily="66" charset="0"/>
              </a:rPr>
              <a:t>[...] (</a:t>
            </a:r>
            <a:r>
              <a:rPr lang="pt-BR" sz="2400" i="1" dirty="0">
                <a:cs typeface="Mongolian Baiti" panose="03000500000000000000" pitchFamily="66" charset="0"/>
              </a:rPr>
              <a:t>grifei</a:t>
            </a:r>
            <a:r>
              <a:rPr lang="pt-BR" sz="2400" dirty="0">
                <a:cs typeface="Mongolian Baiti" panose="03000500000000000000" pitchFamily="66" charset="0"/>
              </a:rPr>
              <a:t>)</a:t>
            </a:r>
          </a:p>
        </p:txBody>
      </p:sp>
      <p:sp>
        <p:nvSpPr>
          <p:cNvPr id="12" name="CaixaDeTexto 1">
            <a:extLst>
              <a:ext uri="{FF2B5EF4-FFF2-40B4-BE49-F238E27FC236}">
                <a16:creationId xmlns:a16="http://schemas.microsoft.com/office/drawing/2014/main" id="{DE742C52-3AA8-07B4-905C-BD2A1441E270}"/>
              </a:ext>
            </a:extLst>
          </p:cNvPr>
          <p:cNvSpPr txBox="1"/>
          <p:nvPr/>
        </p:nvSpPr>
        <p:spPr>
          <a:xfrm>
            <a:off x="819856" y="1288717"/>
            <a:ext cx="10494137" cy="461665"/>
          </a:xfrm>
          <a:prstGeom prst="rect">
            <a:avLst/>
          </a:prstGeom>
          <a:noFill/>
        </p:spPr>
        <p:txBody>
          <a:bodyPr wrap="square" rtlCol="0">
            <a:spAutoFit/>
          </a:bodyPr>
          <a:lstStyle/>
          <a:p>
            <a:r>
              <a:rPr lang="pt-BR" sz="2400" b="1" dirty="0">
                <a:solidFill>
                  <a:srgbClr val="2B9FD9"/>
                </a:solidFill>
              </a:rPr>
              <a:t>ISS-Fixo: legislação local</a:t>
            </a:r>
          </a:p>
        </p:txBody>
      </p:sp>
      <p:pic>
        <p:nvPicPr>
          <p:cNvPr id="3" name="Imagem 2">
            <a:extLst>
              <a:ext uri="{FF2B5EF4-FFF2-40B4-BE49-F238E27FC236}">
                <a16:creationId xmlns:a16="http://schemas.microsoft.com/office/drawing/2014/main" id="{139163DF-815C-5C4F-2683-807696712095}"/>
              </a:ext>
            </a:extLst>
          </p:cNvPr>
          <p:cNvPicPr>
            <a:picLocks noChangeAspect="1"/>
          </p:cNvPicPr>
          <p:nvPr/>
        </p:nvPicPr>
        <p:blipFill>
          <a:blip r:embed="rId3"/>
          <a:stretch>
            <a:fillRect/>
          </a:stretch>
        </p:blipFill>
        <p:spPr>
          <a:xfrm>
            <a:off x="4261207" y="4147338"/>
            <a:ext cx="3611434" cy="1966758"/>
          </a:xfrm>
          <a:prstGeom prst="rect">
            <a:avLst/>
          </a:prstGeom>
        </p:spPr>
      </p:pic>
    </p:spTree>
    <p:extLst>
      <p:ext uri="{BB962C8B-B14F-4D97-AF65-F5344CB8AC3E}">
        <p14:creationId xmlns:p14="http://schemas.microsoft.com/office/powerpoint/2010/main" val="4050065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28522-7C57-A427-6B54-2D8D503EFA59}"/>
            </a:ext>
          </a:extLst>
        </p:cNvPr>
        <p:cNvGrpSpPr/>
        <p:nvPr/>
      </p:nvGrpSpPr>
      <p:grpSpPr>
        <a:xfrm>
          <a:off x="0" y="0"/>
          <a:ext cx="0" cy="0"/>
          <a:chOff x="0" y="0"/>
          <a:chExt cx="0" cy="0"/>
        </a:xfrm>
      </p:grpSpPr>
      <p:pic>
        <p:nvPicPr>
          <p:cNvPr id="4" name="Imagem 3" descr="Padrão do plano de fundo&#10;&#10;O conteúdo gerado por IA pode estar incorreto.">
            <a:extLst>
              <a:ext uri="{FF2B5EF4-FFF2-40B4-BE49-F238E27FC236}">
                <a16:creationId xmlns:a16="http://schemas.microsoft.com/office/drawing/2014/main" id="{230962C1-C9CF-21EA-0F90-6F85DDF656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 y="0"/>
            <a:ext cx="12186356" cy="6854825"/>
          </a:xfrm>
          <a:prstGeom prst="rect">
            <a:avLst/>
          </a:prstGeom>
        </p:spPr>
      </p:pic>
      <p:sp>
        <p:nvSpPr>
          <p:cNvPr id="2" name="CaixaDeTexto 1">
            <a:extLst>
              <a:ext uri="{FF2B5EF4-FFF2-40B4-BE49-F238E27FC236}">
                <a16:creationId xmlns:a16="http://schemas.microsoft.com/office/drawing/2014/main" id="{1D992B0F-57F9-F69C-C001-B8690E108B26}"/>
              </a:ext>
            </a:extLst>
          </p:cNvPr>
          <p:cNvSpPr txBox="1"/>
          <p:nvPr/>
        </p:nvSpPr>
        <p:spPr>
          <a:xfrm>
            <a:off x="375436" y="304780"/>
            <a:ext cx="11497779" cy="584775"/>
          </a:xfrm>
          <a:prstGeom prst="rect">
            <a:avLst/>
          </a:prstGeom>
          <a:noFill/>
        </p:spPr>
        <p:txBody>
          <a:bodyPr wrap="square" rtlCol="0">
            <a:spAutoFit/>
          </a:bodyPr>
          <a:lstStyle/>
          <a:p>
            <a:r>
              <a:rPr lang="pt-BR" sz="3200" b="1" dirty="0">
                <a:solidFill>
                  <a:srgbClr val="1E71B9"/>
                </a:solidFill>
              </a:rPr>
              <a:t>ISS-Fixo: entendimento e metodologias</a:t>
            </a:r>
          </a:p>
        </p:txBody>
      </p:sp>
      <p:sp>
        <p:nvSpPr>
          <p:cNvPr id="11" name="CaixaDeTexto 2">
            <a:extLst>
              <a:ext uri="{FF2B5EF4-FFF2-40B4-BE49-F238E27FC236}">
                <a16:creationId xmlns:a16="http://schemas.microsoft.com/office/drawing/2014/main" id="{2D8DD309-2749-7D47-A06A-A6101F590D39}"/>
              </a:ext>
            </a:extLst>
          </p:cNvPr>
          <p:cNvSpPr txBox="1"/>
          <p:nvPr/>
        </p:nvSpPr>
        <p:spPr>
          <a:xfrm>
            <a:off x="819856" y="1996251"/>
            <a:ext cx="10494136" cy="3785652"/>
          </a:xfrm>
          <a:prstGeom prst="rect">
            <a:avLst/>
          </a:prstGeom>
          <a:noFill/>
          <a:ln>
            <a:solidFill>
              <a:schemeClr val="accent3">
                <a:lumMod val="20000"/>
                <a:lumOff val="80000"/>
              </a:schemeClr>
            </a:solidFill>
          </a:ln>
          <a:effectLst>
            <a:softEdge rad="31750"/>
          </a:effectLst>
        </p:spPr>
        <p:txBody>
          <a:bodyPr wrap="square" rtlCol="0">
            <a:spAutoFit/>
          </a:bodyPr>
          <a:lstStyle/>
          <a:p>
            <a:pPr algn="just"/>
            <a:r>
              <a:rPr lang="pt-BR" sz="2400" dirty="0">
                <a:cs typeface="Mongolian Baiti" panose="03000500000000000000" pitchFamily="66" charset="0"/>
              </a:rPr>
              <a:t>Código Tributário do Município de Blumenau</a:t>
            </a:r>
          </a:p>
          <a:p>
            <a:pPr algn="just"/>
            <a:endParaRPr lang="pt-BR" sz="2400" dirty="0">
              <a:cs typeface="Mongolian Baiti" panose="03000500000000000000" pitchFamily="66" charset="0"/>
            </a:endParaRPr>
          </a:p>
          <a:p>
            <a:pPr algn="just"/>
            <a:r>
              <a:rPr lang="pt-BR" sz="2400" dirty="0">
                <a:cs typeface="Mongolian Baiti" panose="03000500000000000000" pitchFamily="66" charset="0"/>
              </a:rPr>
              <a:t>Art. 272 [...]</a:t>
            </a:r>
          </a:p>
          <a:p>
            <a:pPr algn="just"/>
            <a:endParaRPr lang="pt-BR" sz="2400" dirty="0">
              <a:cs typeface="Mongolian Baiti" panose="03000500000000000000" pitchFamily="66" charset="0"/>
            </a:endParaRPr>
          </a:p>
          <a:p>
            <a:pPr algn="just"/>
            <a:r>
              <a:rPr lang="pt-BR" sz="2400" dirty="0">
                <a:cs typeface="Mongolian Baiti" panose="03000500000000000000" pitchFamily="66" charset="0"/>
              </a:rPr>
              <a:t>§ 1º Quando os serviços a que se referem os itens 4.01, 4.02, 4.06, 4.08, 4.11, 4.12, 4.15, 4.16, 5.01, 7.01, 17.14, 17.16, 17.19 e 17.20 da Lista de Serviços </a:t>
            </a:r>
            <a:r>
              <a:rPr lang="pt-BR" sz="2400" b="1" dirty="0">
                <a:cs typeface="Mongolian Baiti" panose="03000500000000000000" pitchFamily="66" charset="0"/>
              </a:rPr>
              <a:t>forem prestados por sociedades uniprofissionais</a:t>
            </a:r>
            <a:r>
              <a:rPr lang="pt-BR" sz="2400" dirty="0">
                <a:cs typeface="Mongolian Baiti" panose="03000500000000000000" pitchFamily="66" charset="0"/>
              </a:rPr>
              <a:t>, o imposto será calculado por meio de importâncias fixas na forma do caput, em </a:t>
            </a:r>
            <a:r>
              <a:rPr lang="pt-BR" sz="2400" b="1" dirty="0">
                <a:cs typeface="Mongolian Baiti" panose="03000500000000000000" pitchFamily="66" charset="0"/>
              </a:rPr>
              <a:t>relação a cada profissional habilitado, sócio, empregado ou não, que preste serviços em nome da sociedade, embora assumindo responsabilidade pessoal</a:t>
            </a:r>
            <a:r>
              <a:rPr lang="pt-BR" sz="2400" dirty="0">
                <a:cs typeface="Mongolian Baiti" panose="03000500000000000000" pitchFamily="66" charset="0"/>
              </a:rPr>
              <a:t>, nos termos da lei aplicável. [...] (</a:t>
            </a:r>
            <a:r>
              <a:rPr lang="pt-BR" sz="2400" i="1" dirty="0">
                <a:cs typeface="Mongolian Baiti" panose="03000500000000000000" pitchFamily="66" charset="0"/>
              </a:rPr>
              <a:t>grifei</a:t>
            </a:r>
            <a:r>
              <a:rPr lang="pt-BR" sz="2400" dirty="0">
                <a:cs typeface="Mongolian Baiti" panose="03000500000000000000" pitchFamily="66" charset="0"/>
              </a:rPr>
              <a:t>)</a:t>
            </a:r>
          </a:p>
        </p:txBody>
      </p:sp>
      <p:sp>
        <p:nvSpPr>
          <p:cNvPr id="12" name="CaixaDeTexto 1">
            <a:extLst>
              <a:ext uri="{FF2B5EF4-FFF2-40B4-BE49-F238E27FC236}">
                <a16:creationId xmlns:a16="http://schemas.microsoft.com/office/drawing/2014/main" id="{8922C69B-9B35-F661-141C-7D03B33B3D3A}"/>
              </a:ext>
            </a:extLst>
          </p:cNvPr>
          <p:cNvSpPr txBox="1"/>
          <p:nvPr/>
        </p:nvSpPr>
        <p:spPr>
          <a:xfrm>
            <a:off x="819856" y="1288717"/>
            <a:ext cx="10494137" cy="461665"/>
          </a:xfrm>
          <a:prstGeom prst="rect">
            <a:avLst/>
          </a:prstGeom>
          <a:noFill/>
        </p:spPr>
        <p:txBody>
          <a:bodyPr wrap="square" rtlCol="0">
            <a:spAutoFit/>
          </a:bodyPr>
          <a:lstStyle/>
          <a:p>
            <a:r>
              <a:rPr lang="pt-BR" sz="2400" b="1" dirty="0">
                <a:solidFill>
                  <a:srgbClr val="2B9FD9"/>
                </a:solidFill>
              </a:rPr>
              <a:t>ISS-Fixo: legislação local</a:t>
            </a:r>
          </a:p>
        </p:txBody>
      </p:sp>
    </p:spTree>
    <p:extLst>
      <p:ext uri="{BB962C8B-B14F-4D97-AF65-F5344CB8AC3E}">
        <p14:creationId xmlns:p14="http://schemas.microsoft.com/office/powerpoint/2010/main" val="2401895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B453E-0DC4-8144-B761-04F18FCAA2E4}"/>
            </a:ext>
          </a:extLst>
        </p:cNvPr>
        <p:cNvGrpSpPr/>
        <p:nvPr/>
      </p:nvGrpSpPr>
      <p:grpSpPr>
        <a:xfrm>
          <a:off x="0" y="0"/>
          <a:ext cx="0" cy="0"/>
          <a:chOff x="0" y="0"/>
          <a:chExt cx="0" cy="0"/>
        </a:xfrm>
      </p:grpSpPr>
      <p:pic>
        <p:nvPicPr>
          <p:cNvPr id="4" name="Imagem 3" descr="Padrão do plano de fundo&#10;&#10;O conteúdo gerado por IA pode estar incorreto.">
            <a:extLst>
              <a:ext uri="{FF2B5EF4-FFF2-40B4-BE49-F238E27FC236}">
                <a16:creationId xmlns:a16="http://schemas.microsoft.com/office/drawing/2014/main" id="{34065406-AC7E-D2B9-A25C-8BFAEF27F5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 y="0"/>
            <a:ext cx="12186356" cy="6854825"/>
          </a:xfrm>
          <a:prstGeom prst="rect">
            <a:avLst/>
          </a:prstGeom>
        </p:spPr>
      </p:pic>
      <p:sp>
        <p:nvSpPr>
          <p:cNvPr id="2" name="CaixaDeTexto 1">
            <a:extLst>
              <a:ext uri="{FF2B5EF4-FFF2-40B4-BE49-F238E27FC236}">
                <a16:creationId xmlns:a16="http://schemas.microsoft.com/office/drawing/2014/main" id="{9DC1E8C3-5C51-C2C4-E9A4-D6B1D9DC806C}"/>
              </a:ext>
            </a:extLst>
          </p:cNvPr>
          <p:cNvSpPr txBox="1"/>
          <p:nvPr/>
        </p:nvSpPr>
        <p:spPr>
          <a:xfrm>
            <a:off x="375436" y="304780"/>
            <a:ext cx="11497779" cy="584775"/>
          </a:xfrm>
          <a:prstGeom prst="rect">
            <a:avLst/>
          </a:prstGeom>
          <a:noFill/>
        </p:spPr>
        <p:txBody>
          <a:bodyPr wrap="square" rtlCol="0">
            <a:spAutoFit/>
          </a:bodyPr>
          <a:lstStyle/>
          <a:p>
            <a:r>
              <a:rPr lang="pt-BR" sz="3200" b="1" dirty="0">
                <a:solidFill>
                  <a:srgbClr val="1E71B9"/>
                </a:solidFill>
              </a:rPr>
              <a:t>ISS-Fixo: entendimento e metodologias</a:t>
            </a:r>
          </a:p>
        </p:txBody>
      </p:sp>
      <p:sp>
        <p:nvSpPr>
          <p:cNvPr id="11" name="CaixaDeTexto 2">
            <a:extLst>
              <a:ext uri="{FF2B5EF4-FFF2-40B4-BE49-F238E27FC236}">
                <a16:creationId xmlns:a16="http://schemas.microsoft.com/office/drawing/2014/main" id="{E5029110-1CA6-BD8D-3052-9F188B4BED27}"/>
              </a:ext>
            </a:extLst>
          </p:cNvPr>
          <p:cNvSpPr txBox="1"/>
          <p:nvPr/>
        </p:nvSpPr>
        <p:spPr>
          <a:xfrm>
            <a:off x="819856" y="1747545"/>
            <a:ext cx="10494136" cy="5110117"/>
          </a:xfrm>
          <a:prstGeom prst="rect">
            <a:avLst/>
          </a:prstGeom>
          <a:noFill/>
          <a:ln>
            <a:solidFill>
              <a:schemeClr val="accent3">
                <a:lumMod val="20000"/>
                <a:lumOff val="80000"/>
              </a:schemeClr>
            </a:solidFill>
          </a:ln>
          <a:effectLst>
            <a:softEdge rad="31750"/>
          </a:effectLst>
        </p:spPr>
        <p:txBody>
          <a:bodyPr wrap="square" rtlCol="0">
            <a:spAutoFit/>
          </a:bodyPr>
          <a:lstStyle/>
          <a:p>
            <a:pPr>
              <a:lnSpc>
                <a:spcPct val="115000"/>
              </a:lnSpc>
              <a:spcAft>
                <a:spcPts val="800"/>
              </a:spcAft>
              <a:buNone/>
            </a:pPr>
            <a:r>
              <a:rPr lang="pt-BR" sz="1400" b="1" kern="100" dirty="0">
                <a:ea typeface="Aptos" panose="020B0004020202020204" pitchFamily="34" charset="0"/>
                <a:cs typeface="Mongolian Baiti" panose="03000500000000000000" pitchFamily="66" charset="0"/>
              </a:rPr>
              <a:t>4.01 - Medicina e biomedicina</a:t>
            </a:r>
          </a:p>
          <a:p>
            <a:pPr>
              <a:lnSpc>
                <a:spcPct val="115000"/>
              </a:lnSpc>
              <a:spcAft>
                <a:spcPts val="800"/>
              </a:spcAft>
              <a:buNone/>
            </a:pPr>
            <a:r>
              <a:rPr lang="pt-BR" sz="1400" kern="100" dirty="0">
                <a:ea typeface="Aptos" panose="020B0004020202020204" pitchFamily="34" charset="0"/>
                <a:cs typeface="Mongolian Baiti" panose="03000500000000000000" pitchFamily="66" charset="0"/>
              </a:rPr>
              <a:t>4.02 – Análises clínicas, patologia, eletricidade médica, radioterapia, quimioterapia, </a:t>
            </a:r>
            <a:r>
              <a:rPr lang="pt-BR" sz="1400" kern="100" dirty="0" err="1">
                <a:ea typeface="Aptos" panose="020B0004020202020204" pitchFamily="34" charset="0"/>
                <a:cs typeface="Mongolian Baiti" panose="03000500000000000000" pitchFamily="66" charset="0"/>
              </a:rPr>
              <a:t>ultra-sonografia</a:t>
            </a:r>
            <a:r>
              <a:rPr lang="pt-BR" sz="1400" kern="100" dirty="0">
                <a:ea typeface="Aptos" panose="020B0004020202020204" pitchFamily="34" charset="0"/>
                <a:cs typeface="Mongolian Baiti" panose="03000500000000000000" pitchFamily="66" charset="0"/>
              </a:rPr>
              <a:t>, ressonância magnética, radiologia, tomografia e congêneres.</a:t>
            </a:r>
          </a:p>
          <a:p>
            <a:pPr>
              <a:lnSpc>
                <a:spcPct val="115000"/>
              </a:lnSpc>
              <a:spcAft>
                <a:spcPts val="800"/>
              </a:spcAft>
              <a:buNone/>
            </a:pPr>
            <a:r>
              <a:rPr lang="pt-BR" sz="1400" kern="100" dirty="0">
                <a:ea typeface="Aptos" panose="020B0004020202020204" pitchFamily="34" charset="0"/>
                <a:cs typeface="Mongolian Baiti" panose="03000500000000000000" pitchFamily="66" charset="0"/>
              </a:rPr>
              <a:t>4.06 - Enfermagem, inclusive serviços auxiliares</a:t>
            </a:r>
          </a:p>
          <a:p>
            <a:pPr>
              <a:lnSpc>
                <a:spcPct val="115000"/>
              </a:lnSpc>
              <a:spcAft>
                <a:spcPts val="800"/>
              </a:spcAft>
              <a:buNone/>
            </a:pPr>
            <a:r>
              <a:rPr lang="pt-BR" sz="1400" kern="100" dirty="0">
                <a:ea typeface="Aptos" panose="020B0004020202020204" pitchFamily="34" charset="0"/>
                <a:cs typeface="Mongolian Baiti" panose="03000500000000000000" pitchFamily="66" charset="0"/>
              </a:rPr>
              <a:t>4.08 - Terapia ocupacional, fisioterapia e fonoaudiologia</a:t>
            </a:r>
          </a:p>
          <a:p>
            <a:pPr>
              <a:lnSpc>
                <a:spcPct val="115000"/>
              </a:lnSpc>
              <a:spcAft>
                <a:spcPts val="800"/>
              </a:spcAft>
              <a:buNone/>
            </a:pPr>
            <a:r>
              <a:rPr lang="pt-BR" sz="1400" kern="100" dirty="0">
                <a:ea typeface="Aptos" panose="020B0004020202020204" pitchFamily="34" charset="0"/>
                <a:cs typeface="Mongolian Baiti" panose="03000500000000000000" pitchFamily="66" charset="0"/>
              </a:rPr>
              <a:t>4.11 - Obstetrícia.</a:t>
            </a:r>
          </a:p>
          <a:p>
            <a:pPr>
              <a:lnSpc>
                <a:spcPct val="115000"/>
              </a:lnSpc>
              <a:spcAft>
                <a:spcPts val="800"/>
              </a:spcAft>
              <a:buNone/>
            </a:pPr>
            <a:r>
              <a:rPr lang="pt-BR" sz="1400" kern="100" dirty="0">
                <a:ea typeface="Aptos" panose="020B0004020202020204" pitchFamily="34" charset="0"/>
                <a:cs typeface="Mongolian Baiti" panose="03000500000000000000" pitchFamily="66" charset="0"/>
              </a:rPr>
              <a:t>4.12 - Odontologia.</a:t>
            </a:r>
          </a:p>
          <a:p>
            <a:pPr>
              <a:lnSpc>
                <a:spcPct val="115000"/>
              </a:lnSpc>
              <a:spcAft>
                <a:spcPts val="800"/>
              </a:spcAft>
              <a:buNone/>
            </a:pPr>
            <a:r>
              <a:rPr lang="pt-BR" sz="1400" kern="100" dirty="0">
                <a:ea typeface="Aptos" panose="020B0004020202020204" pitchFamily="34" charset="0"/>
                <a:cs typeface="Mongolian Baiti" panose="03000500000000000000" pitchFamily="66" charset="0"/>
              </a:rPr>
              <a:t>4.15 - Psicanálise.</a:t>
            </a:r>
          </a:p>
          <a:p>
            <a:pPr>
              <a:lnSpc>
                <a:spcPct val="115000"/>
              </a:lnSpc>
              <a:spcAft>
                <a:spcPts val="800"/>
              </a:spcAft>
              <a:buNone/>
            </a:pPr>
            <a:r>
              <a:rPr lang="pt-BR" sz="1400" kern="100" dirty="0">
                <a:ea typeface="Aptos" panose="020B0004020202020204" pitchFamily="34" charset="0"/>
                <a:cs typeface="Mongolian Baiti" panose="03000500000000000000" pitchFamily="66" charset="0"/>
              </a:rPr>
              <a:t>4.16 - Psicologia</a:t>
            </a:r>
          </a:p>
          <a:p>
            <a:pPr>
              <a:lnSpc>
                <a:spcPct val="115000"/>
              </a:lnSpc>
              <a:spcAft>
                <a:spcPts val="800"/>
              </a:spcAft>
              <a:buNone/>
            </a:pPr>
            <a:r>
              <a:rPr lang="pt-BR" sz="1400" kern="100" dirty="0">
                <a:ea typeface="Aptos" panose="020B0004020202020204" pitchFamily="34" charset="0"/>
                <a:cs typeface="Mongolian Baiti" panose="03000500000000000000" pitchFamily="66" charset="0"/>
              </a:rPr>
              <a:t>5.01 - Medicina veterinária e zootecnia.</a:t>
            </a:r>
          </a:p>
          <a:p>
            <a:pPr>
              <a:lnSpc>
                <a:spcPct val="115000"/>
              </a:lnSpc>
              <a:spcAft>
                <a:spcPts val="800"/>
              </a:spcAft>
              <a:buNone/>
            </a:pPr>
            <a:r>
              <a:rPr lang="pt-BR" sz="1400" kern="100" dirty="0">
                <a:ea typeface="Aptos" panose="020B0004020202020204" pitchFamily="34" charset="0"/>
                <a:cs typeface="Mongolian Baiti" panose="03000500000000000000" pitchFamily="66" charset="0"/>
              </a:rPr>
              <a:t>7.01 - Engenharia, agronomia, agrimensura, arquitetura, geologia, urbanismo, paisagismo e congêneres</a:t>
            </a:r>
          </a:p>
          <a:p>
            <a:pPr>
              <a:lnSpc>
                <a:spcPct val="115000"/>
              </a:lnSpc>
              <a:spcAft>
                <a:spcPts val="800"/>
              </a:spcAft>
              <a:buNone/>
            </a:pPr>
            <a:r>
              <a:rPr lang="pt-BR" sz="1400" b="1" kern="100" dirty="0">
                <a:ea typeface="Aptos" panose="020B0004020202020204" pitchFamily="34" charset="0"/>
                <a:cs typeface="Mongolian Baiti" panose="03000500000000000000" pitchFamily="66" charset="0"/>
              </a:rPr>
              <a:t>17.14 - Advocacia.</a:t>
            </a:r>
          </a:p>
          <a:p>
            <a:pPr>
              <a:lnSpc>
                <a:spcPct val="115000"/>
              </a:lnSpc>
              <a:spcAft>
                <a:spcPts val="800"/>
              </a:spcAft>
              <a:buNone/>
            </a:pPr>
            <a:r>
              <a:rPr lang="pt-BR" sz="1400" kern="100" dirty="0">
                <a:ea typeface="Aptos" panose="020B0004020202020204" pitchFamily="34" charset="0"/>
                <a:cs typeface="Mongolian Baiti" panose="03000500000000000000" pitchFamily="66" charset="0"/>
              </a:rPr>
              <a:t>17.16 - Auditoria.</a:t>
            </a:r>
          </a:p>
          <a:p>
            <a:pPr>
              <a:lnSpc>
                <a:spcPct val="115000"/>
              </a:lnSpc>
              <a:spcAft>
                <a:spcPts val="800"/>
              </a:spcAft>
              <a:buNone/>
            </a:pPr>
            <a:r>
              <a:rPr lang="pt-BR" sz="1400" b="1" kern="100" dirty="0">
                <a:ea typeface="Aptos" panose="020B0004020202020204" pitchFamily="34" charset="0"/>
                <a:cs typeface="Mongolian Baiti" panose="03000500000000000000" pitchFamily="66" charset="0"/>
              </a:rPr>
              <a:t>17.19 - Contabilidade, inclusive serviços técnicos e auxiliares.</a:t>
            </a:r>
          </a:p>
          <a:p>
            <a:pPr>
              <a:buNone/>
            </a:pPr>
            <a:r>
              <a:rPr lang="pt-BR" sz="1400" dirty="0">
                <a:ea typeface="Aptos" panose="020B0004020202020204" pitchFamily="34" charset="0"/>
                <a:cs typeface="Mongolian Baiti" panose="03000500000000000000" pitchFamily="66" charset="0"/>
              </a:rPr>
              <a:t>17.20 - Consultoria e assessoria econômica ou financeira.</a:t>
            </a:r>
            <a:endParaRPr lang="pt-BR" sz="1400" dirty="0">
              <a:cs typeface="Mongolian Baiti" panose="03000500000000000000" pitchFamily="66" charset="0"/>
            </a:endParaRPr>
          </a:p>
        </p:txBody>
      </p:sp>
      <p:sp>
        <p:nvSpPr>
          <p:cNvPr id="12" name="CaixaDeTexto 1">
            <a:extLst>
              <a:ext uri="{FF2B5EF4-FFF2-40B4-BE49-F238E27FC236}">
                <a16:creationId xmlns:a16="http://schemas.microsoft.com/office/drawing/2014/main" id="{DCC8EFF1-F3D4-B754-86E6-7CF2F7C65D62}"/>
              </a:ext>
            </a:extLst>
          </p:cNvPr>
          <p:cNvSpPr txBox="1"/>
          <p:nvPr/>
        </p:nvSpPr>
        <p:spPr>
          <a:xfrm>
            <a:off x="819856" y="1288717"/>
            <a:ext cx="10494137" cy="461665"/>
          </a:xfrm>
          <a:prstGeom prst="rect">
            <a:avLst/>
          </a:prstGeom>
          <a:noFill/>
        </p:spPr>
        <p:txBody>
          <a:bodyPr wrap="square" rtlCol="0">
            <a:spAutoFit/>
          </a:bodyPr>
          <a:lstStyle/>
          <a:p>
            <a:r>
              <a:rPr lang="pt-BR" sz="2400" b="1" dirty="0">
                <a:solidFill>
                  <a:srgbClr val="2B9FD9"/>
                </a:solidFill>
              </a:rPr>
              <a:t>ISS-Fixo: legislação local</a:t>
            </a:r>
          </a:p>
        </p:txBody>
      </p:sp>
    </p:spTree>
    <p:extLst>
      <p:ext uri="{BB962C8B-B14F-4D97-AF65-F5344CB8AC3E}">
        <p14:creationId xmlns:p14="http://schemas.microsoft.com/office/powerpoint/2010/main" val="4046732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73188-071D-CD5C-1EE1-6C781D6D9E3C}"/>
            </a:ext>
          </a:extLst>
        </p:cNvPr>
        <p:cNvGrpSpPr/>
        <p:nvPr/>
      </p:nvGrpSpPr>
      <p:grpSpPr>
        <a:xfrm>
          <a:off x="0" y="0"/>
          <a:ext cx="0" cy="0"/>
          <a:chOff x="0" y="0"/>
          <a:chExt cx="0" cy="0"/>
        </a:xfrm>
      </p:grpSpPr>
      <p:pic>
        <p:nvPicPr>
          <p:cNvPr id="4" name="Imagem 3" descr="Padrão do plano de fundo&#10;&#10;O conteúdo gerado por IA pode estar incorreto.">
            <a:extLst>
              <a:ext uri="{FF2B5EF4-FFF2-40B4-BE49-F238E27FC236}">
                <a16:creationId xmlns:a16="http://schemas.microsoft.com/office/drawing/2014/main" id="{EC6F9373-1AD5-EA32-218B-A97197DC80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4" y="0"/>
            <a:ext cx="12186356" cy="6854825"/>
          </a:xfrm>
          <a:prstGeom prst="rect">
            <a:avLst/>
          </a:prstGeom>
        </p:spPr>
      </p:pic>
      <p:sp>
        <p:nvSpPr>
          <p:cNvPr id="2" name="CaixaDeTexto 1">
            <a:extLst>
              <a:ext uri="{FF2B5EF4-FFF2-40B4-BE49-F238E27FC236}">
                <a16:creationId xmlns:a16="http://schemas.microsoft.com/office/drawing/2014/main" id="{1D03C1BD-38C1-9C64-1E6B-B8B58EF495F2}"/>
              </a:ext>
            </a:extLst>
          </p:cNvPr>
          <p:cNvSpPr txBox="1"/>
          <p:nvPr/>
        </p:nvSpPr>
        <p:spPr>
          <a:xfrm>
            <a:off x="375436" y="304780"/>
            <a:ext cx="11497779" cy="584775"/>
          </a:xfrm>
          <a:prstGeom prst="rect">
            <a:avLst/>
          </a:prstGeom>
          <a:noFill/>
        </p:spPr>
        <p:txBody>
          <a:bodyPr wrap="square" rtlCol="0">
            <a:spAutoFit/>
          </a:bodyPr>
          <a:lstStyle/>
          <a:p>
            <a:r>
              <a:rPr lang="pt-BR" sz="3200" b="1" dirty="0">
                <a:solidFill>
                  <a:srgbClr val="1E71B9"/>
                </a:solidFill>
              </a:rPr>
              <a:t>ISS-Fixo: entendimento e metodologias</a:t>
            </a:r>
          </a:p>
        </p:txBody>
      </p:sp>
      <p:sp>
        <p:nvSpPr>
          <p:cNvPr id="11" name="CaixaDeTexto 2">
            <a:extLst>
              <a:ext uri="{FF2B5EF4-FFF2-40B4-BE49-F238E27FC236}">
                <a16:creationId xmlns:a16="http://schemas.microsoft.com/office/drawing/2014/main" id="{627AA3AF-D6F5-52EA-964E-B7EDB060F6DE}"/>
              </a:ext>
            </a:extLst>
          </p:cNvPr>
          <p:cNvSpPr txBox="1"/>
          <p:nvPr/>
        </p:nvSpPr>
        <p:spPr>
          <a:xfrm>
            <a:off x="819856" y="1915635"/>
            <a:ext cx="10494136" cy="5065297"/>
          </a:xfrm>
          <a:prstGeom prst="rect">
            <a:avLst/>
          </a:prstGeom>
          <a:noFill/>
          <a:ln>
            <a:solidFill>
              <a:schemeClr val="accent3">
                <a:lumMod val="20000"/>
                <a:lumOff val="80000"/>
              </a:schemeClr>
            </a:solidFill>
          </a:ln>
          <a:effectLst>
            <a:softEdge rad="31750"/>
          </a:effectLst>
        </p:spPr>
        <p:txBody>
          <a:bodyPr wrap="square" rtlCol="0">
            <a:spAutoFit/>
          </a:bodyPr>
          <a:lstStyle/>
          <a:p>
            <a:r>
              <a:rPr lang="pt-BR" sz="2200" dirty="0">
                <a:cs typeface="Mongolian Baiti" panose="03000500000000000000" pitchFamily="66" charset="0"/>
              </a:rPr>
              <a:t>Código Tributário do Município de Blumenau</a:t>
            </a:r>
          </a:p>
          <a:p>
            <a:endParaRPr lang="pt-BR" sz="2200" dirty="0">
              <a:cs typeface="Mongolian Baiti" panose="03000500000000000000" pitchFamily="66" charset="0"/>
            </a:endParaRPr>
          </a:p>
          <a:p>
            <a:r>
              <a:rPr lang="pt-BR" sz="2200" dirty="0">
                <a:cs typeface="Mongolian Baiti" panose="03000500000000000000" pitchFamily="66" charset="0"/>
              </a:rPr>
              <a:t>Art. 272 [...]</a:t>
            </a:r>
          </a:p>
          <a:p>
            <a:pPr>
              <a:buNone/>
            </a:pPr>
            <a:endParaRPr lang="pt-BR" sz="2200" dirty="0">
              <a:cs typeface="Mongolian Baiti" panose="03000500000000000000" pitchFamily="66" charset="0"/>
            </a:endParaRPr>
          </a:p>
          <a:p>
            <a:pPr>
              <a:buNone/>
            </a:pPr>
            <a:r>
              <a:rPr lang="pt-BR" sz="2200" dirty="0">
                <a:cs typeface="Mongolian Baiti" panose="03000500000000000000" pitchFamily="66" charset="0"/>
              </a:rPr>
              <a:t>§ 2º Não se aplica o disposto no § 1º deste artigo, sujeitando-se à tributação sobre o preço do serviço, a sociedade que:</a:t>
            </a:r>
            <a:br>
              <a:rPr lang="pt-BR" sz="2200" dirty="0">
                <a:cs typeface="Mongolian Baiti" panose="03000500000000000000" pitchFamily="66" charset="0"/>
              </a:rPr>
            </a:br>
            <a:r>
              <a:rPr lang="pt-BR" sz="2200" dirty="0">
                <a:cs typeface="Mongolian Baiti" panose="03000500000000000000" pitchFamily="66" charset="0"/>
              </a:rPr>
              <a:t/>
            </a:r>
            <a:br>
              <a:rPr lang="pt-BR" sz="2200" dirty="0">
                <a:cs typeface="Mongolian Baiti" panose="03000500000000000000" pitchFamily="66" charset="0"/>
              </a:rPr>
            </a:br>
            <a:r>
              <a:rPr lang="pt-BR" sz="2200" dirty="0">
                <a:cs typeface="Mongolian Baiti" panose="03000500000000000000" pitchFamily="66" charset="0"/>
              </a:rPr>
              <a:t>I - tenha sócio não habilitado na área dos serviços prestados;</a:t>
            </a:r>
            <a:br>
              <a:rPr lang="pt-BR" sz="2200" dirty="0">
                <a:cs typeface="Mongolian Baiti" panose="03000500000000000000" pitchFamily="66" charset="0"/>
              </a:rPr>
            </a:br>
            <a:r>
              <a:rPr lang="pt-BR" sz="2200" dirty="0">
                <a:cs typeface="Mongolian Baiti" panose="03000500000000000000" pitchFamily="66" charset="0"/>
              </a:rPr>
              <a:t/>
            </a:r>
            <a:br>
              <a:rPr lang="pt-BR" sz="2200" dirty="0">
                <a:cs typeface="Mongolian Baiti" panose="03000500000000000000" pitchFamily="66" charset="0"/>
              </a:rPr>
            </a:br>
            <a:r>
              <a:rPr lang="pt-BR" sz="2200" dirty="0">
                <a:cs typeface="Mongolian Baiti" panose="03000500000000000000" pitchFamily="66" charset="0"/>
              </a:rPr>
              <a:t>II - exerça atividade não prevista nos itens enumerados no § 1º;</a:t>
            </a:r>
            <a:br>
              <a:rPr lang="pt-BR" sz="2200" dirty="0">
                <a:cs typeface="Mongolian Baiti" panose="03000500000000000000" pitchFamily="66" charset="0"/>
              </a:rPr>
            </a:br>
            <a:r>
              <a:rPr lang="pt-BR" sz="2200" dirty="0">
                <a:cs typeface="Mongolian Baiti" panose="03000500000000000000" pitchFamily="66" charset="0"/>
              </a:rPr>
              <a:t/>
            </a:r>
            <a:br>
              <a:rPr lang="pt-BR" sz="2200" dirty="0">
                <a:cs typeface="Mongolian Baiti" panose="03000500000000000000" pitchFamily="66" charset="0"/>
              </a:rPr>
            </a:br>
            <a:r>
              <a:rPr lang="pt-BR" sz="2200" dirty="0">
                <a:cs typeface="Mongolian Baiti" panose="03000500000000000000" pitchFamily="66" charset="0"/>
              </a:rPr>
              <a:t>III - tenha como sócia pessoa jurídica;</a:t>
            </a:r>
          </a:p>
          <a:p>
            <a:pPr>
              <a:buNone/>
            </a:pPr>
            <a:r>
              <a:rPr lang="pt-BR" sz="2200" dirty="0">
                <a:cs typeface="Mongolian Baiti" panose="03000500000000000000" pitchFamily="66" charset="0"/>
              </a:rPr>
              <a:t/>
            </a:r>
            <a:br>
              <a:rPr lang="pt-BR" sz="2200" dirty="0">
                <a:cs typeface="Mongolian Baiti" panose="03000500000000000000" pitchFamily="66" charset="0"/>
              </a:rPr>
            </a:br>
            <a:r>
              <a:rPr lang="pt-BR" sz="2200" dirty="0">
                <a:cs typeface="Mongolian Baiti" panose="03000500000000000000" pitchFamily="66" charset="0"/>
              </a:rPr>
              <a:t>IV - seja sócia de outra sociedade;</a:t>
            </a:r>
          </a:p>
          <a:p>
            <a:pPr>
              <a:lnSpc>
                <a:spcPct val="115000"/>
              </a:lnSpc>
              <a:spcAft>
                <a:spcPts val="800"/>
              </a:spcAft>
              <a:buNone/>
            </a:pPr>
            <a:endParaRPr lang="pt-BR" sz="1400" dirty="0">
              <a:cs typeface="Mongolian Baiti" panose="03000500000000000000" pitchFamily="66" charset="0"/>
            </a:endParaRPr>
          </a:p>
        </p:txBody>
      </p:sp>
      <p:sp>
        <p:nvSpPr>
          <p:cNvPr id="12" name="CaixaDeTexto 1">
            <a:extLst>
              <a:ext uri="{FF2B5EF4-FFF2-40B4-BE49-F238E27FC236}">
                <a16:creationId xmlns:a16="http://schemas.microsoft.com/office/drawing/2014/main" id="{070175CC-7124-C023-0535-2F7A91D80CD0}"/>
              </a:ext>
            </a:extLst>
          </p:cNvPr>
          <p:cNvSpPr txBox="1"/>
          <p:nvPr/>
        </p:nvSpPr>
        <p:spPr>
          <a:xfrm>
            <a:off x="819856" y="1288717"/>
            <a:ext cx="10494137" cy="461665"/>
          </a:xfrm>
          <a:prstGeom prst="rect">
            <a:avLst/>
          </a:prstGeom>
          <a:noFill/>
        </p:spPr>
        <p:txBody>
          <a:bodyPr wrap="square" rtlCol="0">
            <a:spAutoFit/>
          </a:bodyPr>
          <a:lstStyle/>
          <a:p>
            <a:r>
              <a:rPr lang="pt-BR" sz="2400" b="1" dirty="0">
                <a:solidFill>
                  <a:srgbClr val="2B9FD9"/>
                </a:solidFill>
              </a:rPr>
              <a:t>ISS-Fixo: legislação local</a:t>
            </a:r>
          </a:p>
        </p:txBody>
      </p:sp>
    </p:spTree>
    <p:extLst>
      <p:ext uri="{BB962C8B-B14F-4D97-AF65-F5344CB8AC3E}">
        <p14:creationId xmlns:p14="http://schemas.microsoft.com/office/powerpoint/2010/main" val="502315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73AD2-CE65-B37C-3B51-8036A6948CCE}"/>
            </a:ext>
          </a:extLst>
        </p:cNvPr>
        <p:cNvGrpSpPr/>
        <p:nvPr/>
      </p:nvGrpSpPr>
      <p:grpSpPr>
        <a:xfrm>
          <a:off x="0" y="0"/>
          <a:ext cx="0" cy="0"/>
          <a:chOff x="0" y="0"/>
          <a:chExt cx="0" cy="0"/>
        </a:xfrm>
      </p:grpSpPr>
      <p:pic>
        <p:nvPicPr>
          <p:cNvPr id="4" name="Imagem 3" descr="Padrão do plano de fundo&#10;&#10;O conteúdo gerado por IA pode estar incorreto.">
            <a:extLst>
              <a:ext uri="{FF2B5EF4-FFF2-40B4-BE49-F238E27FC236}">
                <a16:creationId xmlns:a16="http://schemas.microsoft.com/office/drawing/2014/main" id="{D0118153-58FD-3289-D73F-0581C3B403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 y="0"/>
            <a:ext cx="12186356" cy="6854825"/>
          </a:xfrm>
          <a:prstGeom prst="rect">
            <a:avLst/>
          </a:prstGeom>
        </p:spPr>
      </p:pic>
      <p:sp>
        <p:nvSpPr>
          <p:cNvPr id="2" name="CaixaDeTexto 1">
            <a:extLst>
              <a:ext uri="{FF2B5EF4-FFF2-40B4-BE49-F238E27FC236}">
                <a16:creationId xmlns:a16="http://schemas.microsoft.com/office/drawing/2014/main" id="{A405993F-797B-00BC-DFAE-5646E5776628}"/>
              </a:ext>
            </a:extLst>
          </p:cNvPr>
          <p:cNvSpPr txBox="1"/>
          <p:nvPr/>
        </p:nvSpPr>
        <p:spPr>
          <a:xfrm>
            <a:off x="375436" y="304780"/>
            <a:ext cx="11497779" cy="584775"/>
          </a:xfrm>
          <a:prstGeom prst="rect">
            <a:avLst/>
          </a:prstGeom>
          <a:noFill/>
        </p:spPr>
        <p:txBody>
          <a:bodyPr wrap="square" rtlCol="0">
            <a:spAutoFit/>
          </a:bodyPr>
          <a:lstStyle/>
          <a:p>
            <a:r>
              <a:rPr lang="pt-BR" sz="3200" b="1" dirty="0">
                <a:solidFill>
                  <a:srgbClr val="1E71B9"/>
                </a:solidFill>
              </a:rPr>
              <a:t>ISS-Fixo: entendimento e metodologias</a:t>
            </a:r>
          </a:p>
        </p:txBody>
      </p:sp>
      <p:sp>
        <p:nvSpPr>
          <p:cNvPr id="11" name="CaixaDeTexto 2">
            <a:extLst>
              <a:ext uri="{FF2B5EF4-FFF2-40B4-BE49-F238E27FC236}">
                <a16:creationId xmlns:a16="http://schemas.microsoft.com/office/drawing/2014/main" id="{36888012-BA92-B6C5-8637-7D7AAB6AF464}"/>
              </a:ext>
            </a:extLst>
          </p:cNvPr>
          <p:cNvSpPr txBox="1"/>
          <p:nvPr/>
        </p:nvSpPr>
        <p:spPr>
          <a:xfrm>
            <a:off x="819856" y="2149544"/>
            <a:ext cx="10494136" cy="4018857"/>
          </a:xfrm>
          <a:prstGeom prst="rect">
            <a:avLst/>
          </a:prstGeom>
          <a:noFill/>
          <a:ln>
            <a:solidFill>
              <a:schemeClr val="accent3">
                <a:lumMod val="20000"/>
                <a:lumOff val="80000"/>
              </a:schemeClr>
            </a:solidFill>
          </a:ln>
          <a:effectLst>
            <a:softEdge rad="31750"/>
          </a:effectLst>
        </p:spPr>
        <p:txBody>
          <a:bodyPr wrap="square" rtlCol="0">
            <a:spAutoFit/>
          </a:bodyPr>
          <a:lstStyle/>
          <a:p>
            <a:pPr algn="just"/>
            <a:r>
              <a:rPr lang="pt-BR" sz="2400" dirty="0">
                <a:cs typeface="Mongolian Baiti" panose="03000500000000000000" pitchFamily="66" charset="0"/>
              </a:rPr>
              <a:t>Código Tributário do Município de Blumenau</a:t>
            </a:r>
          </a:p>
          <a:p>
            <a:pPr algn="just"/>
            <a:endParaRPr lang="pt-BR" sz="2400" dirty="0">
              <a:cs typeface="Mongolian Baiti" panose="03000500000000000000" pitchFamily="66" charset="0"/>
            </a:endParaRPr>
          </a:p>
          <a:p>
            <a:pPr algn="just">
              <a:buNone/>
            </a:pPr>
            <a:r>
              <a:rPr lang="pt-BR" sz="2400" dirty="0">
                <a:cs typeface="Mongolian Baiti" panose="03000500000000000000" pitchFamily="66" charset="0"/>
              </a:rPr>
              <a:t>V - tenha sócio que delas participe somente para aportar capital ou administrar;</a:t>
            </a:r>
          </a:p>
          <a:p>
            <a:pPr algn="just">
              <a:buNone/>
            </a:pPr>
            <a:r>
              <a:rPr lang="pt-BR" sz="2400" dirty="0">
                <a:cs typeface="Mongolian Baiti" panose="03000500000000000000" pitchFamily="66" charset="0"/>
              </a:rPr>
              <a:t/>
            </a:r>
            <a:br>
              <a:rPr lang="pt-BR" sz="2400" dirty="0">
                <a:cs typeface="Mongolian Baiti" panose="03000500000000000000" pitchFamily="66" charset="0"/>
              </a:rPr>
            </a:br>
            <a:r>
              <a:rPr lang="pt-BR" sz="2400" dirty="0">
                <a:cs typeface="Mongolian Baiti" panose="03000500000000000000" pitchFamily="66" charset="0"/>
              </a:rPr>
              <a:t>VI - terceirize ou repasse a terceiros os serviços relacionados à atividade da sociedade;</a:t>
            </a:r>
            <a:br>
              <a:rPr lang="pt-BR" sz="2400" dirty="0">
                <a:cs typeface="Mongolian Baiti" panose="03000500000000000000" pitchFamily="66" charset="0"/>
              </a:rPr>
            </a:br>
            <a:r>
              <a:rPr lang="pt-BR" sz="2400" dirty="0">
                <a:cs typeface="Mongolian Baiti" panose="03000500000000000000" pitchFamily="66" charset="0"/>
              </a:rPr>
              <a:t/>
            </a:r>
            <a:br>
              <a:rPr lang="pt-BR" sz="2400" dirty="0">
                <a:cs typeface="Mongolian Baiti" panose="03000500000000000000" pitchFamily="66" charset="0"/>
              </a:rPr>
            </a:br>
            <a:r>
              <a:rPr lang="pt-BR" sz="2400" dirty="0">
                <a:cs typeface="Mongolian Baiti" panose="03000500000000000000" pitchFamily="66" charset="0"/>
              </a:rPr>
              <a:t>VII - seja filial, sucursal, agência, escritório de representação ou contato, ou qualquer outro estabelecimento descentralizado ou relacionado a sociedade sediada no exterior.</a:t>
            </a:r>
          </a:p>
          <a:p>
            <a:pPr>
              <a:lnSpc>
                <a:spcPct val="115000"/>
              </a:lnSpc>
              <a:spcAft>
                <a:spcPts val="800"/>
              </a:spcAft>
              <a:buNone/>
            </a:pPr>
            <a:endParaRPr lang="pt-BR" sz="1400" dirty="0">
              <a:cs typeface="Mongolian Baiti" panose="03000500000000000000" pitchFamily="66" charset="0"/>
            </a:endParaRPr>
          </a:p>
        </p:txBody>
      </p:sp>
      <p:sp>
        <p:nvSpPr>
          <p:cNvPr id="12" name="CaixaDeTexto 1">
            <a:extLst>
              <a:ext uri="{FF2B5EF4-FFF2-40B4-BE49-F238E27FC236}">
                <a16:creationId xmlns:a16="http://schemas.microsoft.com/office/drawing/2014/main" id="{1878BC6B-8169-02DB-F495-AC08ACFBC5D1}"/>
              </a:ext>
            </a:extLst>
          </p:cNvPr>
          <p:cNvSpPr txBox="1"/>
          <p:nvPr/>
        </p:nvSpPr>
        <p:spPr>
          <a:xfrm>
            <a:off x="819856" y="1288717"/>
            <a:ext cx="10494137" cy="461665"/>
          </a:xfrm>
          <a:prstGeom prst="rect">
            <a:avLst/>
          </a:prstGeom>
          <a:noFill/>
        </p:spPr>
        <p:txBody>
          <a:bodyPr wrap="square" rtlCol="0">
            <a:spAutoFit/>
          </a:bodyPr>
          <a:lstStyle/>
          <a:p>
            <a:r>
              <a:rPr lang="pt-BR" sz="2400" b="1" dirty="0">
                <a:solidFill>
                  <a:srgbClr val="2B9FD9"/>
                </a:solidFill>
              </a:rPr>
              <a:t>ISS-Fixo: legislação local</a:t>
            </a:r>
          </a:p>
        </p:txBody>
      </p:sp>
    </p:spTree>
    <p:extLst>
      <p:ext uri="{BB962C8B-B14F-4D97-AF65-F5344CB8AC3E}">
        <p14:creationId xmlns:p14="http://schemas.microsoft.com/office/powerpoint/2010/main" val="215745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AAC58-CF6D-77C6-5AA4-F1C060F89740}"/>
            </a:ext>
          </a:extLst>
        </p:cNvPr>
        <p:cNvGrpSpPr/>
        <p:nvPr/>
      </p:nvGrpSpPr>
      <p:grpSpPr>
        <a:xfrm>
          <a:off x="0" y="0"/>
          <a:ext cx="0" cy="0"/>
          <a:chOff x="0" y="0"/>
          <a:chExt cx="0" cy="0"/>
        </a:xfrm>
      </p:grpSpPr>
      <p:pic>
        <p:nvPicPr>
          <p:cNvPr id="4" name="Imagem 3" descr="Padrão do plano de fundo&#10;&#10;O conteúdo gerado por IA pode estar incorreto.">
            <a:extLst>
              <a:ext uri="{FF2B5EF4-FFF2-40B4-BE49-F238E27FC236}">
                <a16:creationId xmlns:a16="http://schemas.microsoft.com/office/drawing/2014/main" id="{07B8A5A3-641B-92F2-3DF9-D6711B0FB5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 y="0"/>
            <a:ext cx="12186356" cy="6854825"/>
          </a:xfrm>
          <a:prstGeom prst="rect">
            <a:avLst/>
          </a:prstGeom>
        </p:spPr>
      </p:pic>
      <p:sp>
        <p:nvSpPr>
          <p:cNvPr id="2" name="CaixaDeTexto 1">
            <a:extLst>
              <a:ext uri="{FF2B5EF4-FFF2-40B4-BE49-F238E27FC236}">
                <a16:creationId xmlns:a16="http://schemas.microsoft.com/office/drawing/2014/main" id="{50C90B12-B6E3-994F-E7D7-07FDFEB55EF5}"/>
              </a:ext>
            </a:extLst>
          </p:cNvPr>
          <p:cNvSpPr txBox="1"/>
          <p:nvPr/>
        </p:nvSpPr>
        <p:spPr>
          <a:xfrm>
            <a:off x="375436" y="304780"/>
            <a:ext cx="11497779" cy="584775"/>
          </a:xfrm>
          <a:prstGeom prst="rect">
            <a:avLst/>
          </a:prstGeom>
          <a:noFill/>
        </p:spPr>
        <p:txBody>
          <a:bodyPr wrap="square" rtlCol="0">
            <a:spAutoFit/>
          </a:bodyPr>
          <a:lstStyle/>
          <a:p>
            <a:r>
              <a:rPr lang="pt-BR" sz="3200" b="1" dirty="0">
                <a:solidFill>
                  <a:srgbClr val="1E71B9"/>
                </a:solidFill>
              </a:rPr>
              <a:t>ISS-Fixo: entendimento e metodologias</a:t>
            </a:r>
          </a:p>
        </p:txBody>
      </p:sp>
      <p:sp>
        <p:nvSpPr>
          <p:cNvPr id="11" name="CaixaDeTexto 2">
            <a:extLst>
              <a:ext uri="{FF2B5EF4-FFF2-40B4-BE49-F238E27FC236}">
                <a16:creationId xmlns:a16="http://schemas.microsoft.com/office/drawing/2014/main" id="{7614E848-9755-AE4B-47E7-76E292EB2F38}"/>
              </a:ext>
            </a:extLst>
          </p:cNvPr>
          <p:cNvSpPr txBox="1"/>
          <p:nvPr/>
        </p:nvSpPr>
        <p:spPr>
          <a:xfrm>
            <a:off x="819856" y="2149544"/>
            <a:ext cx="10494136" cy="3280193"/>
          </a:xfrm>
          <a:prstGeom prst="rect">
            <a:avLst/>
          </a:prstGeom>
          <a:noFill/>
          <a:ln>
            <a:solidFill>
              <a:schemeClr val="accent3">
                <a:lumMod val="20000"/>
                <a:lumOff val="80000"/>
              </a:schemeClr>
            </a:solidFill>
          </a:ln>
          <a:effectLst>
            <a:softEdge rad="31750"/>
          </a:effectLst>
        </p:spPr>
        <p:txBody>
          <a:bodyPr wrap="square" rtlCol="0">
            <a:spAutoFit/>
          </a:bodyPr>
          <a:lstStyle/>
          <a:p>
            <a:pPr algn="just"/>
            <a:r>
              <a:rPr lang="pt-BR" sz="2400" dirty="0">
                <a:cs typeface="Mongolian Baiti" panose="03000500000000000000" pitchFamily="66" charset="0"/>
              </a:rPr>
              <a:t>Código Tributário do Município de Blumenau</a:t>
            </a:r>
          </a:p>
          <a:p>
            <a:pPr algn="just"/>
            <a:endParaRPr lang="pt-BR" sz="2400" dirty="0">
              <a:cs typeface="Mongolian Baiti" panose="03000500000000000000" pitchFamily="66" charset="0"/>
            </a:endParaRPr>
          </a:p>
          <a:p>
            <a:pPr algn="just"/>
            <a:r>
              <a:rPr lang="pt-BR" sz="2400" dirty="0">
                <a:cs typeface="Mongolian Baiti" panose="03000500000000000000" pitchFamily="66" charset="0"/>
              </a:rPr>
              <a:t>Art. 272 [...]</a:t>
            </a:r>
          </a:p>
          <a:p>
            <a:pPr algn="just"/>
            <a:endParaRPr lang="pt-BR" sz="2400" dirty="0">
              <a:cs typeface="Mongolian Baiti" panose="03000500000000000000" pitchFamily="66" charset="0"/>
            </a:endParaRPr>
          </a:p>
          <a:p>
            <a:pPr algn="just"/>
            <a:r>
              <a:rPr lang="pt-BR" sz="2400" dirty="0">
                <a:cs typeface="Mongolian Baiti" panose="03000500000000000000" pitchFamily="66" charset="0"/>
              </a:rPr>
              <a:t>§ 3º As sociedades uniprofissionais que tenham o imposto calculado por meio de importâncias fixas na forma deste artigo </a:t>
            </a:r>
            <a:r>
              <a:rPr lang="pt-BR" sz="2400" b="1" dirty="0">
                <a:cs typeface="Mongolian Baiti" panose="03000500000000000000" pitchFamily="66" charset="0"/>
              </a:rPr>
              <a:t>ficam obrigadas a anualmente promover recadastramento, com a declaração dos profissionais que prestam serviço em nome da sociedade, sob pena de cancelamento do regime</a:t>
            </a:r>
            <a:r>
              <a:rPr lang="pt-BR" sz="2400" dirty="0">
                <a:cs typeface="Mongolian Baiti" panose="03000500000000000000" pitchFamily="66" charset="0"/>
              </a:rPr>
              <a:t>. (</a:t>
            </a:r>
            <a:r>
              <a:rPr lang="pt-BR" sz="2400" i="1" dirty="0">
                <a:cs typeface="Mongolian Baiti" panose="03000500000000000000" pitchFamily="66" charset="0"/>
              </a:rPr>
              <a:t>grifei</a:t>
            </a:r>
            <a:r>
              <a:rPr lang="pt-BR" sz="2400" dirty="0">
                <a:cs typeface="Mongolian Baiti" panose="03000500000000000000" pitchFamily="66" charset="0"/>
              </a:rPr>
              <a:t>)</a:t>
            </a:r>
          </a:p>
          <a:p>
            <a:pPr>
              <a:lnSpc>
                <a:spcPct val="115000"/>
              </a:lnSpc>
              <a:spcAft>
                <a:spcPts val="800"/>
              </a:spcAft>
              <a:buNone/>
            </a:pPr>
            <a:endParaRPr lang="pt-BR" sz="1400" dirty="0">
              <a:latin typeface="Calibri (Corpo)"/>
              <a:cs typeface="Mongolian Baiti" panose="03000500000000000000" pitchFamily="66" charset="0"/>
            </a:endParaRPr>
          </a:p>
        </p:txBody>
      </p:sp>
      <p:sp>
        <p:nvSpPr>
          <p:cNvPr id="12" name="CaixaDeTexto 1">
            <a:extLst>
              <a:ext uri="{FF2B5EF4-FFF2-40B4-BE49-F238E27FC236}">
                <a16:creationId xmlns:a16="http://schemas.microsoft.com/office/drawing/2014/main" id="{E418BCED-5A0B-305E-2CEB-34F397435358}"/>
              </a:ext>
            </a:extLst>
          </p:cNvPr>
          <p:cNvSpPr txBox="1"/>
          <p:nvPr/>
        </p:nvSpPr>
        <p:spPr>
          <a:xfrm>
            <a:off x="819856" y="1288717"/>
            <a:ext cx="10494137" cy="461665"/>
          </a:xfrm>
          <a:prstGeom prst="rect">
            <a:avLst/>
          </a:prstGeom>
          <a:noFill/>
        </p:spPr>
        <p:txBody>
          <a:bodyPr wrap="square" rtlCol="0">
            <a:spAutoFit/>
          </a:bodyPr>
          <a:lstStyle/>
          <a:p>
            <a:r>
              <a:rPr lang="pt-BR" sz="2400" b="1" dirty="0">
                <a:solidFill>
                  <a:srgbClr val="2B9FD9"/>
                </a:solidFill>
              </a:rPr>
              <a:t>ISS-Fixo: legislação local</a:t>
            </a:r>
          </a:p>
        </p:txBody>
      </p:sp>
    </p:spTree>
    <p:extLst>
      <p:ext uri="{BB962C8B-B14F-4D97-AF65-F5344CB8AC3E}">
        <p14:creationId xmlns:p14="http://schemas.microsoft.com/office/powerpoint/2010/main" val="3743435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E083C-B502-F2E3-D901-A74A324D03DF}"/>
            </a:ext>
          </a:extLst>
        </p:cNvPr>
        <p:cNvGrpSpPr/>
        <p:nvPr/>
      </p:nvGrpSpPr>
      <p:grpSpPr>
        <a:xfrm>
          <a:off x="0" y="0"/>
          <a:ext cx="0" cy="0"/>
          <a:chOff x="0" y="0"/>
          <a:chExt cx="0" cy="0"/>
        </a:xfrm>
      </p:grpSpPr>
      <p:pic>
        <p:nvPicPr>
          <p:cNvPr id="4" name="Imagem 3" descr="Texto&#10;&#10;O conteúdo gerado por IA pode estar incorreto.">
            <a:extLst>
              <a:ext uri="{FF2B5EF4-FFF2-40B4-BE49-F238E27FC236}">
                <a16:creationId xmlns:a16="http://schemas.microsoft.com/office/drawing/2014/main" id="{1A78350E-1FA8-2EF0-D916-5BBB42B6EF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 y="0"/>
            <a:ext cx="12186356" cy="6854825"/>
          </a:xfrm>
          <a:prstGeom prst="rect">
            <a:avLst/>
          </a:prstGeom>
        </p:spPr>
      </p:pic>
      <p:sp>
        <p:nvSpPr>
          <p:cNvPr id="6" name="CaixaDeTexto 5">
            <a:extLst>
              <a:ext uri="{FF2B5EF4-FFF2-40B4-BE49-F238E27FC236}">
                <a16:creationId xmlns:a16="http://schemas.microsoft.com/office/drawing/2014/main" id="{BD2D31C4-CDF5-28D3-2899-47712B6FBD31}"/>
              </a:ext>
            </a:extLst>
          </p:cNvPr>
          <p:cNvSpPr txBox="1"/>
          <p:nvPr/>
        </p:nvSpPr>
        <p:spPr>
          <a:xfrm>
            <a:off x="5540188" y="1846709"/>
            <a:ext cx="5997388" cy="1569660"/>
          </a:xfrm>
          <a:prstGeom prst="rect">
            <a:avLst/>
          </a:prstGeom>
          <a:noFill/>
        </p:spPr>
        <p:txBody>
          <a:bodyPr wrap="square" rtlCol="0">
            <a:spAutoFit/>
          </a:bodyPr>
          <a:lstStyle/>
          <a:p>
            <a:pPr algn="ctr"/>
            <a:r>
              <a:rPr lang="pt-BR" sz="3200" b="1" dirty="0">
                <a:solidFill>
                  <a:srgbClr val="1E71B9"/>
                </a:solidFill>
              </a:rPr>
              <a:t>ISS-Fixo: entendimento e metodologias aplicados em Blumenau/SC</a:t>
            </a:r>
          </a:p>
        </p:txBody>
      </p:sp>
      <p:sp>
        <p:nvSpPr>
          <p:cNvPr id="7" name="CaixaDeTexto 6">
            <a:extLst>
              <a:ext uri="{FF2B5EF4-FFF2-40B4-BE49-F238E27FC236}">
                <a16:creationId xmlns:a16="http://schemas.microsoft.com/office/drawing/2014/main" id="{03DA29CD-6D92-3597-69B4-8281BA283E06}"/>
              </a:ext>
            </a:extLst>
          </p:cNvPr>
          <p:cNvSpPr txBox="1"/>
          <p:nvPr/>
        </p:nvSpPr>
        <p:spPr>
          <a:xfrm>
            <a:off x="6329082" y="4686034"/>
            <a:ext cx="5208494" cy="954107"/>
          </a:xfrm>
          <a:prstGeom prst="rect">
            <a:avLst/>
          </a:prstGeom>
          <a:noFill/>
        </p:spPr>
        <p:txBody>
          <a:bodyPr wrap="square" rtlCol="0">
            <a:spAutoFit/>
          </a:bodyPr>
          <a:lstStyle/>
          <a:p>
            <a:pPr algn="ctr"/>
            <a:r>
              <a:rPr lang="pt-BR" sz="2800" b="1" dirty="0">
                <a:solidFill>
                  <a:srgbClr val="7CA33F"/>
                </a:solidFill>
              </a:rPr>
              <a:t>Dévon Corrêa dos Santos</a:t>
            </a:r>
          </a:p>
          <a:p>
            <a:pPr algn="ctr"/>
            <a:r>
              <a:rPr lang="pt-BR" sz="2800" b="1" dirty="0">
                <a:solidFill>
                  <a:srgbClr val="7CA33F"/>
                </a:solidFill>
              </a:rPr>
              <a:t>Auditor-Fiscal Tributário</a:t>
            </a:r>
          </a:p>
        </p:txBody>
      </p:sp>
    </p:spTree>
    <p:extLst>
      <p:ext uri="{BB962C8B-B14F-4D97-AF65-F5344CB8AC3E}">
        <p14:creationId xmlns:p14="http://schemas.microsoft.com/office/powerpoint/2010/main" val="503853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3B3B4-DD8F-B378-413B-AA6A3E8C3961}"/>
            </a:ext>
          </a:extLst>
        </p:cNvPr>
        <p:cNvGrpSpPr/>
        <p:nvPr/>
      </p:nvGrpSpPr>
      <p:grpSpPr>
        <a:xfrm>
          <a:off x="0" y="0"/>
          <a:ext cx="0" cy="0"/>
          <a:chOff x="0" y="0"/>
          <a:chExt cx="0" cy="0"/>
        </a:xfrm>
      </p:grpSpPr>
      <p:pic>
        <p:nvPicPr>
          <p:cNvPr id="4" name="Imagem 3" descr="Padrão do plano de fundo&#10;&#10;O conteúdo gerado por IA pode estar incorreto.">
            <a:extLst>
              <a:ext uri="{FF2B5EF4-FFF2-40B4-BE49-F238E27FC236}">
                <a16:creationId xmlns:a16="http://schemas.microsoft.com/office/drawing/2014/main" id="{406E4C77-0577-C331-C789-DF945DF6EA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 y="0"/>
            <a:ext cx="12186356" cy="6854825"/>
          </a:xfrm>
          <a:prstGeom prst="rect">
            <a:avLst/>
          </a:prstGeom>
        </p:spPr>
      </p:pic>
      <p:sp>
        <p:nvSpPr>
          <p:cNvPr id="2" name="CaixaDeTexto 1">
            <a:extLst>
              <a:ext uri="{FF2B5EF4-FFF2-40B4-BE49-F238E27FC236}">
                <a16:creationId xmlns:a16="http://schemas.microsoft.com/office/drawing/2014/main" id="{B9C8E6A4-629D-7DF4-2529-A6AEA6B9C8AF}"/>
              </a:ext>
            </a:extLst>
          </p:cNvPr>
          <p:cNvSpPr txBox="1"/>
          <p:nvPr/>
        </p:nvSpPr>
        <p:spPr>
          <a:xfrm>
            <a:off x="375436" y="304780"/>
            <a:ext cx="11497779" cy="584775"/>
          </a:xfrm>
          <a:prstGeom prst="rect">
            <a:avLst/>
          </a:prstGeom>
          <a:noFill/>
        </p:spPr>
        <p:txBody>
          <a:bodyPr wrap="square" rtlCol="0">
            <a:spAutoFit/>
          </a:bodyPr>
          <a:lstStyle/>
          <a:p>
            <a:r>
              <a:rPr lang="pt-BR" sz="3200" b="1" dirty="0">
                <a:solidFill>
                  <a:srgbClr val="1E71B9"/>
                </a:solidFill>
              </a:rPr>
              <a:t>ISS-Fixo: entendimento e metodologias</a:t>
            </a:r>
          </a:p>
        </p:txBody>
      </p:sp>
      <p:sp>
        <p:nvSpPr>
          <p:cNvPr id="11" name="CaixaDeTexto 2">
            <a:extLst>
              <a:ext uri="{FF2B5EF4-FFF2-40B4-BE49-F238E27FC236}">
                <a16:creationId xmlns:a16="http://schemas.microsoft.com/office/drawing/2014/main" id="{D1DDBF5E-740C-D662-8D04-EA7679371E43}"/>
              </a:ext>
            </a:extLst>
          </p:cNvPr>
          <p:cNvSpPr txBox="1"/>
          <p:nvPr/>
        </p:nvSpPr>
        <p:spPr>
          <a:xfrm>
            <a:off x="819856" y="2149544"/>
            <a:ext cx="10494136" cy="2172198"/>
          </a:xfrm>
          <a:prstGeom prst="rect">
            <a:avLst/>
          </a:prstGeom>
          <a:noFill/>
          <a:ln>
            <a:solidFill>
              <a:schemeClr val="accent3">
                <a:lumMod val="20000"/>
                <a:lumOff val="80000"/>
              </a:schemeClr>
            </a:solidFill>
          </a:ln>
          <a:effectLst>
            <a:softEdge rad="31750"/>
          </a:effectLst>
        </p:spPr>
        <p:txBody>
          <a:bodyPr wrap="square" rtlCol="0">
            <a:spAutoFit/>
          </a:bodyPr>
          <a:lstStyle/>
          <a:p>
            <a:pPr algn="just"/>
            <a:r>
              <a:rPr lang="pt-BR" sz="2400" dirty="0">
                <a:cs typeface="Mongolian Baiti" panose="03000500000000000000" pitchFamily="66" charset="0"/>
              </a:rPr>
              <a:t>Decreto n.º 8.664 de 2008</a:t>
            </a:r>
          </a:p>
          <a:p>
            <a:pPr algn="just"/>
            <a:endParaRPr lang="pt-BR" sz="2400" dirty="0">
              <a:cs typeface="Mongolian Baiti" panose="03000500000000000000" pitchFamily="66" charset="0"/>
            </a:endParaRPr>
          </a:p>
          <a:p>
            <a:pPr algn="just"/>
            <a:r>
              <a:rPr lang="pt-BR" sz="2400" dirty="0">
                <a:cs typeface="Mongolian Baiti" panose="03000500000000000000" pitchFamily="66" charset="0"/>
              </a:rPr>
              <a:t>Art. 20 Sempre que necessário, e no interesse do Município, a Secretaria Municipal da Fazenda poderá determinar, em caráter geral ou setorial, </a:t>
            </a:r>
            <a:r>
              <a:rPr lang="pt-BR" sz="2400" b="1" dirty="0">
                <a:cs typeface="Mongolian Baiti" panose="03000500000000000000" pitchFamily="66" charset="0"/>
              </a:rPr>
              <a:t>a atualização do Cadastro Mobiliário, mediante recadastramento</a:t>
            </a:r>
            <a:r>
              <a:rPr lang="pt-BR" sz="2400" dirty="0">
                <a:cs typeface="Mongolian Baiti" panose="03000500000000000000" pitchFamily="66" charset="0"/>
              </a:rPr>
              <a:t>. (</a:t>
            </a:r>
            <a:r>
              <a:rPr lang="pt-BR" sz="2400" i="1" dirty="0">
                <a:cs typeface="Mongolian Baiti" panose="03000500000000000000" pitchFamily="66" charset="0"/>
              </a:rPr>
              <a:t>grifei</a:t>
            </a:r>
            <a:r>
              <a:rPr lang="pt-BR" sz="2400" dirty="0">
                <a:cs typeface="Mongolian Baiti" panose="03000500000000000000" pitchFamily="66" charset="0"/>
              </a:rPr>
              <a:t>)</a:t>
            </a:r>
          </a:p>
          <a:p>
            <a:pPr>
              <a:lnSpc>
                <a:spcPct val="115000"/>
              </a:lnSpc>
              <a:spcAft>
                <a:spcPts val="800"/>
              </a:spcAft>
              <a:buNone/>
            </a:pPr>
            <a:endParaRPr lang="pt-BR" sz="1400" dirty="0">
              <a:latin typeface="Calibri (Corpo)"/>
              <a:cs typeface="Mongolian Baiti" panose="03000500000000000000" pitchFamily="66" charset="0"/>
            </a:endParaRPr>
          </a:p>
        </p:txBody>
      </p:sp>
      <p:sp>
        <p:nvSpPr>
          <p:cNvPr id="12" name="CaixaDeTexto 1">
            <a:extLst>
              <a:ext uri="{FF2B5EF4-FFF2-40B4-BE49-F238E27FC236}">
                <a16:creationId xmlns:a16="http://schemas.microsoft.com/office/drawing/2014/main" id="{F50C5A28-F1E7-6CAC-E1D6-B994BD7FA009}"/>
              </a:ext>
            </a:extLst>
          </p:cNvPr>
          <p:cNvSpPr txBox="1"/>
          <p:nvPr/>
        </p:nvSpPr>
        <p:spPr>
          <a:xfrm>
            <a:off x="819856" y="1288717"/>
            <a:ext cx="10494137" cy="461665"/>
          </a:xfrm>
          <a:prstGeom prst="rect">
            <a:avLst/>
          </a:prstGeom>
          <a:noFill/>
        </p:spPr>
        <p:txBody>
          <a:bodyPr wrap="square" rtlCol="0">
            <a:spAutoFit/>
          </a:bodyPr>
          <a:lstStyle/>
          <a:p>
            <a:r>
              <a:rPr lang="pt-BR" sz="2400" b="1" dirty="0">
                <a:solidFill>
                  <a:srgbClr val="2B9FD9"/>
                </a:solidFill>
              </a:rPr>
              <a:t>ISS-Fixo: legislação local</a:t>
            </a:r>
          </a:p>
        </p:txBody>
      </p:sp>
      <p:pic>
        <p:nvPicPr>
          <p:cNvPr id="3" name="Imagem 2">
            <a:extLst>
              <a:ext uri="{FF2B5EF4-FFF2-40B4-BE49-F238E27FC236}">
                <a16:creationId xmlns:a16="http://schemas.microsoft.com/office/drawing/2014/main" id="{F880FB10-7C85-9F86-A0A3-5F1EABE5BA70}"/>
              </a:ext>
            </a:extLst>
          </p:cNvPr>
          <p:cNvPicPr>
            <a:picLocks noChangeAspect="1"/>
          </p:cNvPicPr>
          <p:nvPr/>
        </p:nvPicPr>
        <p:blipFill>
          <a:blip r:embed="rId3"/>
          <a:stretch>
            <a:fillRect/>
          </a:stretch>
        </p:blipFill>
        <p:spPr>
          <a:xfrm>
            <a:off x="5046940" y="4321742"/>
            <a:ext cx="2039967" cy="2077605"/>
          </a:xfrm>
          <a:prstGeom prst="rect">
            <a:avLst/>
          </a:prstGeom>
        </p:spPr>
      </p:pic>
    </p:spTree>
    <p:extLst>
      <p:ext uri="{BB962C8B-B14F-4D97-AF65-F5344CB8AC3E}">
        <p14:creationId xmlns:p14="http://schemas.microsoft.com/office/powerpoint/2010/main" val="3171859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A2BF9-7AAC-C5BC-87A3-83A569906D4B}"/>
            </a:ext>
          </a:extLst>
        </p:cNvPr>
        <p:cNvGrpSpPr/>
        <p:nvPr/>
      </p:nvGrpSpPr>
      <p:grpSpPr>
        <a:xfrm>
          <a:off x="0" y="0"/>
          <a:ext cx="0" cy="0"/>
          <a:chOff x="0" y="0"/>
          <a:chExt cx="0" cy="0"/>
        </a:xfrm>
      </p:grpSpPr>
      <p:pic>
        <p:nvPicPr>
          <p:cNvPr id="4" name="Imagem 3" descr="Padrão do plano de fundo&#10;&#10;O conteúdo gerado por IA pode estar incorreto.">
            <a:extLst>
              <a:ext uri="{FF2B5EF4-FFF2-40B4-BE49-F238E27FC236}">
                <a16:creationId xmlns:a16="http://schemas.microsoft.com/office/drawing/2014/main" id="{491B020E-5912-1391-A5F0-45E53F06CC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 y="0"/>
            <a:ext cx="12186356" cy="6854825"/>
          </a:xfrm>
          <a:prstGeom prst="rect">
            <a:avLst/>
          </a:prstGeom>
        </p:spPr>
      </p:pic>
      <p:sp>
        <p:nvSpPr>
          <p:cNvPr id="2" name="CaixaDeTexto 1">
            <a:extLst>
              <a:ext uri="{FF2B5EF4-FFF2-40B4-BE49-F238E27FC236}">
                <a16:creationId xmlns:a16="http://schemas.microsoft.com/office/drawing/2014/main" id="{F7975E65-2656-2FCF-4B08-07C6817DFE9D}"/>
              </a:ext>
            </a:extLst>
          </p:cNvPr>
          <p:cNvSpPr txBox="1"/>
          <p:nvPr/>
        </p:nvSpPr>
        <p:spPr>
          <a:xfrm>
            <a:off x="375436" y="304780"/>
            <a:ext cx="11497779" cy="584775"/>
          </a:xfrm>
          <a:prstGeom prst="rect">
            <a:avLst/>
          </a:prstGeom>
          <a:noFill/>
        </p:spPr>
        <p:txBody>
          <a:bodyPr wrap="square" rtlCol="0">
            <a:spAutoFit/>
          </a:bodyPr>
          <a:lstStyle/>
          <a:p>
            <a:r>
              <a:rPr lang="pt-BR" sz="3200" b="1" dirty="0">
                <a:solidFill>
                  <a:srgbClr val="1E71B9"/>
                </a:solidFill>
              </a:rPr>
              <a:t>ISS-Fixo: entendimento e metodologias</a:t>
            </a:r>
          </a:p>
        </p:txBody>
      </p:sp>
      <p:sp>
        <p:nvSpPr>
          <p:cNvPr id="11" name="CaixaDeTexto 2">
            <a:extLst>
              <a:ext uri="{FF2B5EF4-FFF2-40B4-BE49-F238E27FC236}">
                <a16:creationId xmlns:a16="http://schemas.microsoft.com/office/drawing/2014/main" id="{FC66B06D-3466-C2A4-A94D-446A1F24266B}"/>
              </a:ext>
            </a:extLst>
          </p:cNvPr>
          <p:cNvSpPr txBox="1"/>
          <p:nvPr/>
        </p:nvSpPr>
        <p:spPr>
          <a:xfrm>
            <a:off x="819856" y="2128471"/>
            <a:ext cx="10494136" cy="325538"/>
          </a:xfrm>
          <a:prstGeom prst="rect">
            <a:avLst/>
          </a:prstGeom>
          <a:noFill/>
          <a:ln>
            <a:solidFill>
              <a:schemeClr val="accent3">
                <a:lumMod val="20000"/>
                <a:lumOff val="80000"/>
              </a:schemeClr>
            </a:solidFill>
          </a:ln>
          <a:effectLst>
            <a:softEdge rad="31750"/>
          </a:effectLst>
        </p:spPr>
        <p:txBody>
          <a:bodyPr wrap="square" rtlCol="0">
            <a:spAutoFit/>
          </a:bodyPr>
          <a:lstStyle/>
          <a:p>
            <a:pPr>
              <a:lnSpc>
                <a:spcPct val="115000"/>
              </a:lnSpc>
              <a:spcAft>
                <a:spcPts val="800"/>
              </a:spcAft>
              <a:buNone/>
            </a:pPr>
            <a:endParaRPr lang="pt-BR" sz="1400" dirty="0">
              <a:latin typeface="Calibri (Corpo)"/>
              <a:cs typeface="Mongolian Baiti" panose="03000500000000000000" pitchFamily="66" charset="0"/>
            </a:endParaRPr>
          </a:p>
        </p:txBody>
      </p:sp>
      <p:sp>
        <p:nvSpPr>
          <p:cNvPr id="12" name="CaixaDeTexto 1">
            <a:extLst>
              <a:ext uri="{FF2B5EF4-FFF2-40B4-BE49-F238E27FC236}">
                <a16:creationId xmlns:a16="http://schemas.microsoft.com/office/drawing/2014/main" id="{8CDB5BA5-AE2A-156E-9CC1-9A4693879774}"/>
              </a:ext>
            </a:extLst>
          </p:cNvPr>
          <p:cNvSpPr txBox="1"/>
          <p:nvPr/>
        </p:nvSpPr>
        <p:spPr>
          <a:xfrm>
            <a:off x="819856" y="1288717"/>
            <a:ext cx="10494137" cy="461665"/>
          </a:xfrm>
          <a:prstGeom prst="rect">
            <a:avLst/>
          </a:prstGeom>
          <a:noFill/>
        </p:spPr>
        <p:txBody>
          <a:bodyPr wrap="square" rtlCol="0">
            <a:spAutoFit/>
          </a:bodyPr>
          <a:lstStyle/>
          <a:p>
            <a:r>
              <a:rPr lang="pt-BR" sz="2400" b="1" dirty="0">
                <a:solidFill>
                  <a:srgbClr val="2B9FD9"/>
                </a:solidFill>
              </a:rPr>
              <a:t>ISS-Fixo: legislação local</a:t>
            </a:r>
          </a:p>
        </p:txBody>
      </p:sp>
      <p:pic>
        <p:nvPicPr>
          <p:cNvPr id="5" name="Imagem 4">
            <a:extLst>
              <a:ext uri="{FF2B5EF4-FFF2-40B4-BE49-F238E27FC236}">
                <a16:creationId xmlns:a16="http://schemas.microsoft.com/office/drawing/2014/main" id="{CBDFF132-28AE-6949-D52C-BEC73E83FBAA}"/>
              </a:ext>
            </a:extLst>
          </p:cNvPr>
          <p:cNvPicPr>
            <a:picLocks noChangeAspect="1"/>
          </p:cNvPicPr>
          <p:nvPr/>
        </p:nvPicPr>
        <p:blipFill>
          <a:blip r:embed="rId3"/>
          <a:stretch>
            <a:fillRect/>
          </a:stretch>
        </p:blipFill>
        <p:spPr>
          <a:xfrm>
            <a:off x="1491025" y="2530296"/>
            <a:ext cx="9151797" cy="2840987"/>
          </a:xfrm>
          <a:prstGeom prst="rect">
            <a:avLst/>
          </a:prstGeom>
        </p:spPr>
      </p:pic>
    </p:spTree>
    <p:extLst>
      <p:ext uri="{BB962C8B-B14F-4D97-AF65-F5344CB8AC3E}">
        <p14:creationId xmlns:p14="http://schemas.microsoft.com/office/powerpoint/2010/main" val="2419248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CA108-3225-68A6-87EE-E40246511C26}"/>
            </a:ext>
          </a:extLst>
        </p:cNvPr>
        <p:cNvGrpSpPr/>
        <p:nvPr/>
      </p:nvGrpSpPr>
      <p:grpSpPr>
        <a:xfrm>
          <a:off x="0" y="0"/>
          <a:ext cx="0" cy="0"/>
          <a:chOff x="0" y="0"/>
          <a:chExt cx="0" cy="0"/>
        </a:xfrm>
      </p:grpSpPr>
      <p:pic>
        <p:nvPicPr>
          <p:cNvPr id="4" name="Imagem 3" descr="Padrão do plano de fundo&#10;&#10;O conteúdo gerado por IA pode estar incorreto.">
            <a:extLst>
              <a:ext uri="{FF2B5EF4-FFF2-40B4-BE49-F238E27FC236}">
                <a16:creationId xmlns:a16="http://schemas.microsoft.com/office/drawing/2014/main" id="{9059B103-BB0B-1061-D76F-2CDF4CFCD9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 y="0"/>
            <a:ext cx="12186356" cy="6854825"/>
          </a:xfrm>
          <a:prstGeom prst="rect">
            <a:avLst/>
          </a:prstGeom>
        </p:spPr>
      </p:pic>
      <p:sp>
        <p:nvSpPr>
          <p:cNvPr id="2" name="CaixaDeTexto 1">
            <a:extLst>
              <a:ext uri="{FF2B5EF4-FFF2-40B4-BE49-F238E27FC236}">
                <a16:creationId xmlns:a16="http://schemas.microsoft.com/office/drawing/2014/main" id="{67C32636-1AC5-A938-C120-AF7F1917810A}"/>
              </a:ext>
            </a:extLst>
          </p:cNvPr>
          <p:cNvSpPr txBox="1"/>
          <p:nvPr/>
        </p:nvSpPr>
        <p:spPr>
          <a:xfrm>
            <a:off x="375436" y="304780"/>
            <a:ext cx="11497779" cy="584775"/>
          </a:xfrm>
          <a:prstGeom prst="rect">
            <a:avLst/>
          </a:prstGeom>
          <a:noFill/>
        </p:spPr>
        <p:txBody>
          <a:bodyPr wrap="square" rtlCol="0">
            <a:spAutoFit/>
          </a:bodyPr>
          <a:lstStyle/>
          <a:p>
            <a:r>
              <a:rPr lang="pt-BR" sz="3200" b="1" dirty="0">
                <a:solidFill>
                  <a:srgbClr val="1E71B9"/>
                </a:solidFill>
              </a:rPr>
              <a:t>ISS-Fixo: entendimento e metodologias</a:t>
            </a:r>
          </a:p>
        </p:txBody>
      </p:sp>
      <p:sp>
        <p:nvSpPr>
          <p:cNvPr id="11" name="CaixaDeTexto 2">
            <a:extLst>
              <a:ext uri="{FF2B5EF4-FFF2-40B4-BE49-F238E27FC236}">
                <a16:creationId xmlns:a16="http://schemas.microsoft.com/office/drawing/2014/main" id="{ACA25D04-9589-A3C4-F7F2-9DAA438AE112}"/>
              </a:ext>
            </a:extLst>
          </p:cNvPr>
          <p:cNvSpPr txBox="1"/>
          <p:nvPr/>
        </p:nvSpPr>
        <p:spPr>
          <a:xfrm>
            <a:off x="819856" y="2149544"/>
            <a:ext cx="10494136" cy="3280193"/>
          </a:xfrm>
          <a:prstGeom prst="rect">
            <a:avLst/>
          </a:prstGeom>
          <a:noFill/>
          <a:ln>
            <a:solidFill>
              <a:schemeClr val="accent3">
                <a:lumMod val="20000"/>
                <a:lumOff val="80000"/>
              </a:schemeClr>
            </a:solidFill>
          </a:ln>
          <a:effectLst>
            <a:softEdge rad="31750"/>
          </a:effectLst>
        </p:spPr>
        <p:txBody>
          <a:bodyPr wrap="square" rtlCol="0">
            <a:spAutoFit/>
          </a:bodyPr>
          <a:lstStyle/>
          <a:p>
            <a:pPr algn="just"/>
            <a:r>
              <a:rPr lang="pt-BR" sz="2400" dirty="0">
                <a:cs typeface="Mongolian Baiti" panose="03000500000000000000" pitchFamily="66" charset="0"/>
              </a:rPr>
              <a:t>Instrução Normativa n.º 44, de 4 de Setembro de 2025.</a:t>
            </a:r>
          </a:p>
          <a:p>
            <a:pPr algn="just"/>
            <a:endParaRPr lang="pt-BR" sz="2400" dirty="0">
              <a:cs typeface="Mongolian Baiti" panose="03000500000000000000" pitchFamily="66" charset="0"/>
            </a:endParaRPr>
          </a:p>
          <a:p>
            <a:pPr algn="just"/>
            <a:r>
              <a:rPr lang="pt-BR" sz="2400" b="1" dirty="0">
                <a:ea typeface="Times New Roman" panose="02020603050405020304" pitchFamily="18" charset="0"/>
                <a:cs typeface="Mongolian Baiti" panose="03000500000000000000" pitchFamily="66" charset="0"/>
              </a:rPr>
              <a:t>Art. 3º</a:t>
            </a:r>
            <a:r>
              <a:rPr lang="pt-BR" sz="2400" dirty="0">
                <a:ea typeface="Times New Roman" panose="02020603050405020304" pitchFamily="18" charset="0"/>
                <a:cs typeface="Mongolian Baiti" panose="03000500000000000000" pitchFamily="66" charset="0"/>
              </a:rPr>
              <a:t> Todos os procedimentos referentes ao recadastramento “</a:t>
            </a:r>
            <a:r>
              <a:rPr lang="pt-BR" sz="2400" dirty="0" err="1">
                <a:ea typeface="Times New Roman" panose="02020603050405020304" pitchFamily="18" charset="0"/>
                <a:cs typeface="Mongolian Baiti" panose="03000500000000000000" pitchFamily="66" charset="0"/>
              </a:rPr>
              <a:t>RE-Fixo</a:t>
            </a:r>
            <a:r>
              <a:rPr lang="pt-BR" sz="2400" dirty="0">
                <a:ea typeface="Times New Roman" panose="02020603050405020304" pitchFamily="18" charset="0"/>
                <a:cs typeface="Mongolian Baiti" panose="03000500000000000000" pitchFamily="66" charset="0"/>
              </a:rPr>
              <a:t> 2026” serão efetuados em ferramenta digital específica disponível no Portal do Cidadão, no endereço eletrônico &lt;</a:t>
            </a:r>
            <a:r>
              <a:rPr lang="pt-BR" sz="2400" u="sng" dirty="0">
                <a:solidFill>
                  <a:schemeClr val="accent1"/>
                </a:solidFill>
                <a:ea typeface="Times New Roman" panose="02020603050405020304" pitchFamily="18" charset="0"/>
                <a:cs typeface="Mongolian Baiti" panose="03000500000000000000" pitchFamily="66" charset="0"/>
                <a:hlinkClick r:id="rId3">
                  <a:extLst>
                    <a:ext uri="{A12FA001-AC4F-418D-AE19-62706E023703}">
                      <ahyp:hlinkClr xmlns:ahyp="http://schemas.microsoft.com/office/drawing/2018/hyperlinkcolor" xmlns="" val="tx"/>
                    </a:ext>
                  </a:extLst>
                </a:hlinkClick>
              </a:rPr>
              <a:t>www.blumenau.sc.gov.br/</a:t>
            </a:r>
            <a:r>
              <a:rPr lang="pt-BR" sz="2400" u="sng" dirty="0" err="1">
                <a:solidFill>
                  <a:schemeClr val="accent1"/>
                </a:solidFill>
                <a:ea typeface="Times New Roman" panose="02020603050405020304" pitchFamily="18" charset="0"/>
                <a:cs typeface="Mongolian Baiti" panose="03000500000000000000" pitchFamily="66" charset="0"/>
                <a:hlinkClick r:id="rId3">
                  <a:extLst>
                    <a:ext uri="{A12FA001-AC4F-418D-AE19-62706E023703}">
                      <ahyp:hlinkClr xmlns:ahyp="http://schemas.microsoft.com/office/drawing/2018/hyperlinkcolor" xmlns="" val="tx"/>
                    </a:ext>
                  </a:extLst>
                </a:hlinkClick>
              </a:rPr>
              <a:t>cidadao</a:t>
            </a:r>
            <a:r>
              <a:rPr lang="pt-BR" sz="2400" dirty="0">
                <a:ea typeface="Times New Roman" panose="02020603050405020304" pitchFamily="18" charset="0"/>
                <a:cs typeface="Mongolian Baiti" panose="03000500000000000000" pitchFamily="66" charset="0"/>
              </a:rPr>
              <a:t>&gt; no link </a:t>
            </a:r>
            <a:r>
              <a:rPr lang="pt-BR" sz="2400" i="1" dirty="0">
                <a:ea typeface="Times New Roman" panose="02020603050405020304" pitchFamily="18" charset="0"/>
                <a:cs typeface="Mongolian Baiti" panose="03000500000000000000" pitchFamily="66" charset="0"/>
              </a:rPr>
              <a:t>ISS-FIXO</a:t>
            </a:r>
            <a:r>
              <a:rPr lang="pt-BR" sz="2400" dirty="0">
                <a:ea typeface="Times New Roman" panose="02020603050405020304" pitchFamily="18" charset="0"/>
                <a:cs typeface="Mongolian Baiti" panose="03000500000000000000" pitchFamily="66" charset="0"/>
              </a:rPr>
              <a:t>, inclusive a resposta da Administração Tributária quanto à manutenção no regime de tributação fixa do ISSQN e o pedido de reconsideração.</a:t>
            </a:r>
          </a:p>
          <a:p>
            <a:pPr algn="just"/>
            <a:r>
              <a:rPr lang="pt-BR" sz="2400" dirty="0">
                <a:cs typeface="Mongolian Baiti" panose="03000500000000000000" pitchFamily="66" charset="0"/>
              </a:rPr>
              <a:t>[...]</a:t>
            </a:r>
          </a:p>
          <a:p>
            <a:pPr>
              <a:lnSpc>
                <a:spcPct val="115000"/>
              </a:lnSpc>
              <a:spcAft>
                <a:spcPts val="800"/>
              </a:spcAft>
              <a:buNone/>
            </a:pPr>
            <a:endParaRPr lang="pt-BR" sz="1400" dirty="0">
              <a:latin typeface="Calibri (Corpo)"/>
              <a:cs typeface="Mongolian Baiti" panose="03000500000000000000" pitchFamily="66" charset="0"/>
            </a:endParaRPr>
          </a:p>
        </p:txBody>
      </p:sp>
      <p:sp>
        <p:nvSpPr>
          <p:cNvPr id="12" name="CaixaDeTexto 1">
            <a:extLst>
              <a:ext uri="{FF2B5EF4-FFF2-40B4-BE49-F238E27FC236}">
                <a16:creationId xmlns:a16="http://schemas.microsoft.com/office/drawing/2014/main" id="{597EB270-75EB-2700-5236-60A8A14351F0}"/>
              </a:ext>
            </a:extLst>
          </p:cNvPr>
          <p:cNvSpPr txBox="1"/>
          <p:nvPr/>
        </p:nvSpPr>
        <p:spPr>
          <a:xfrm>
            <a:off x="819856" y="1288717"/>
            <a:ext cx="10494137" cy="461665"/>
          </a:xfrm>
          <a:prstGeom prst="rect">
            <a:avLst/>
          </a:prstGeom>
          <a:noFill/>
        </p:spPr>
        <p:txBody>
          <a:bodyPr wrap="square" rtlCol="0">
            <a:spAutoFit/>
          </a:bodyPr>
          <a:lstStyle/>
          <a:p>
            <a:r>
              <a:rPr lang="pt-BR" sz="2400" b="1" dirty="0">
                <a:solidFill>
                  <a:srgbClr val="2B9FD9"/>
                </a:solidFill>
              </a:rPr>
              <a:t>ISS-Fixo: legislação local</a:t>
            </a:r>
          </a:p>
        </p:txBody>
      </p:sp>
    </p:spTree>
    <p:extLst>
      <p:ext uri="{BB962C8B-B14F-4D97-AF65-F5344CB8AC3E}">
        <p14:creationId xmlns:p14="http://schemas.microsoft.com/office/powerpoint/2010/main" val="1890357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57870-CC65-42B5-E0DC-F90F25F6A7BB}"/>
            </a:ext>
          </a:extLst>
        </p:cNvPr>
        <p:cNvGrpSpPr/>
        <p:nvPr/>
      </p:nvGrpSpPr>
      <p:grpSpPr>
        <a:xfrm>
          <a:off x="0" y="0"/>
          <a:ext cx="0" cy="0"/>
          <a:chOff x="0" y="0"/>
          <a:chExt cx="0" cy="0"/>
        </a:xfrm>
      </p:grpSpPr>
      <p:pic>
        <p:nvPicPr>
          <p:cNvPr id="4" name="Imagem 3" descr="Padrão do plano de fundo&#10;&#10;O conteúdo gerado por IA pode estar incorreto.">
            <a:extLst>
              <a:ext uri="{FF2B5EF4-FFF2-40B4-BE49-F238E27FC236}">
                <a16:creationId xmlns:a16="http://schemas.microsoft.com/office/drawing/2014/main" id="{88E27458-D3DD-A4D6-9068-B2EF313248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 y="0"/>
            <a:ext cx="12186356" cy="6854825"/>
          </a:xfrm>
          <a:prstGeom prst="rect">
            <a:avLst/>
          </a:prstGeom>
        </p:spPr>
      </p:pic>
      <p:sp>
        <p:nvSpPr>
          <p:cNvPr id="2" name="CaixaDeTexto 1">
            <a:extLst>
              <a:ext uri="{FF2B5EF4-FFF2-40B4-BE49-F238E27FC236}">
                <a16:creationId xmlns:a16="http://schemas.microsoft.com/office/drawing/2014/main" id="{3060A243-FF8E-05FA-55E5-33B500253C4B}"/>
              </a:ext>
            </a:extLst>
          </p:cNvPr>
          <p:cNvSpPr txBox="1"/>
          <p:nvPr/>
        </p:nvSpPr>
        <p:spPr>
          <a:xfrm>
            <a:off x="375436" y="304780"/>
            <a:ext cx="11497779" cy="584775"/>
          </a:xfrm>
          <a:prstGeom prst="rect">
            <a:avLst/>
          </a:prstGeom>
          <a:noFill/>
        </p:spPr>
        <p:txBody>
          <a:bodyPr wrap="square" rtlCol="0">
            <a:spAutoFit/>
          </a:bodyPr>
          <a:lstStyle/>
          <a:p>
            <a:r>
              <a:rPr lang="pt-BR" sz="3200" b="1" dirty="0">
                <a:solidFill>
                  <a:srgbClr val="1E71B9"/>
                </a:solidFill>
              </a:rPr>
              <a:t>ISS-Fixo: entendimento e metodologias</a:t>
            </a:r>
          </a:p>
        </p:txBody>
      </p:sp>
      <p:sp>
        <p:nvSpPr>
          <p:cNvPr id="11" name="CaixaDeTexto 2">
            <a:extLst>
              <a:ext uri="{FF2B5EF4-FFF2-40B4-BE49-F238E27FC236}">
                <a16:creationId xmlns:a16="http://schemas.microsoft.com/office/drawing/2014/main" id="{BE587905-D085-29EB-A162-C757D6664108}"/>
              </a:ext>
            </a:extLst>
          </p:cNvPr>
          <p:cNvSpPr txBox="1"/>
          <p:nvPr/>
        </p:nvSpPr>
        <p:spPr>
          <a:xfrm>
            <a:off x="819856" y="2149544"/>
            <a:ext cx="10494136" cy="4154984"/>
          </a:xfrm>
          <a:prstGeom prst="rect">
            <a:avLst/>
          </a:prstGeom>
          <a:noFill/>
          <a:ln>
            <a:solidFill>
              <a:schemeClr val="accent3">
                <a:lumMod val="20000"/>
                <a:lumOff val="80000"/>
              </a:schemeClr>
            </a:solidFill>
          </a:ln>
          <a:effectLst>
            <a:softEdge rad="31750"/>
          </a:effectLst>
        </p:spPr>
        <p:txBody>
          <a:bodyPr wrap="square" rtlCol="0">
            <a:spAutoFit/>
          </a:bodyPr>
          <a:lstStyle/>
          <a:p>
            <a:pPr algn="just"/>
            <a:r>
              <a:rPr lang="pt-BR" sz="2400" dirty="0">
                <a:cs typeface="Mongolian Baiti" panose="03000500000000000000" pitchFamily="66" charset="0"/>
              </a:rPr>
              <a:t>Instrução Normativa n.º 44, de 4 de Setembro de 2025.</a:t>
            </a:r>
          </a:p>
          <a:p>
            <a:pPr algn="just"/>
            <a:endParaRPr lang="pt-BR" sz="2400" dirty="0">
              <a:cs typeface="Mongolian Baiti" panose="03000500000000000000" pitchFamily="66" charset="0"/>
            </a:endParaRPr>
          </a:p>
          <a:p>
            <a:pPr algn="just">
              <a:buNone/>
            </a:pPr>
            <a:r>
              <a:rPr lang="pt-BR" sz="2400" b="1" dirty="0">
                <a:ea typeface="Times New Roman" panose="02020603050405020304" pitchFamily="18" charset="0"/>
                <a:cs typeface="Mongolian Baiti" panose="03000500000000000000" pitchFamily="66" charset="0"/>
              </a:rPr>
              <a:t>Art. 4º</a:t>
            </a:r>
            <a:r>
              <a:rPr lang="pt-BR" sz="2400" dirty="0">
                <a:ea typeface="Times New Roman" panose="02020603050405020304" pitchFamily="18" charset="0"/>
                <a:cs typeface="Mongolian Baiti" panose="03000500000000000000" pitchFamily="66" charset="0"/>
              </a:rPr>
              <a:t> Para o recadastramento “</a:t>
            </a:r>
            <a:r>
              <a:rPr lang="pt-BR" sz="2400" dirty="0" err="1">
                <a:ea typeface="Times New Roman" panose="02020603050405020304" pitchFamily="18" charset="0"/>
                <a:cs typeface="Mongolian Baiti" panose="03000500000000000000" pitchFamily="66" charset="0"/>
              </a:rPr>
              <a:t>RE-Fixo</a:t>
            </a:r>
            <a:r>
              <a:rPr lang="pt-BR" sz="2400" dirty="0">
                <a:ea typeface="Times New Roman" panose="02020603050405020304" pitchFamily="18" charset="0"/>
                <a:cs typeface="Mongolian Baiti" panose="03000500000000000000" pitchFamily="66" charset="0"/>
              </a:rPr>
              <a:t> 2026” serão exigidos os seguintes documentos: </a:t>
            </a:r>
          </a:p>
          <a:p>
            <a:pPr indent="1260475" algn="just">
              <a:buNone/>
            </a:pPr>
            <a:r>
              <a:rPr lang="pt-BR" sz="2400" dirty="0">
                <a:ea typeface="Times New Roman" panose="02020603050405020304" pitchFamily="18" charset="0"/>
                <a:cs typeface="Mongolian Baiti" panose="03000500000000000000" pitchFamily="66" charset="0"/>
              </a:rPr>
              <a:t> </a:t>
            </a:r>
          </a:p>
          <a:p>
            <a:pPr algn="just">
              <a:buNone/>
            </a:pPr>
            <a:r>
              <a:rPr lang="pt-BR" sz="2400" dirty="0">
                <a:ea typeface="Times New Roman" panose="02020603050405020304" pitchFamily="18" charset="0"/>
                <a:cs typeface="Mongolian Baiti" panose="03000500000000000000" pitchFamily="66" charset="0"/>
              </a:rPr>
              <a:t>I - contrato social consolidado vigente ou documento equivalente devidamente arquivado no registro público ou órgão regulador da profissão;</a:t>
            </a:r>
          </a:p>
          <a:p>
            <a:pPr indent="1260475" algn="just">
              <a:buNone/>
            </a:pPr>
            <a:r>
              <a:rPr lang="pt-BR" sz="2400" dirty="0">
                <a:ea typeface="Times New Roman" panose="02020603050405020304" pitchFamily="18" charset="0"/>
                <a:cs typeface="Mongolian Baiti" panose="03000500000000000000" pitchFamily="66" charset="0"/>
              </a:rPr>
              <a:t> </a:t>
            </a:r>
          </a:p>
          <a:p>
            <a:pPr algn="just">
              <a:buNone/>
            </a:pPr>
            <a:r>
              <a:rPr lang="pt-BR" sz="2400" kern="0" dirty="0">
                <a:ea typeface="Times New Roman" panose="02020603050405020304" pitchFamily="18" charset="0"/>
                <a:cs typeface="Mongolian Baiti" panose="03000500000000000000" pitchFamily="66" charset="0"/>
              </a:rPr>
              <a:t>II - declaração com assinatura do administrador designado no documento societário ou de mandatário com poderes específicos.</a:t>
            </a:r>
          </a:p>
          <a:p>
            <a:pPr algn="just">
              <a:buNone/>
            </a:pPr>
            <a:r>
              <a:rPr lang="pt-BR" sz="2400" dirty="0">
                <a:cs typeface="Mongolian Baiti" panose="03000500000000000000" pitchFamily="66" charset="0"/>
              </a:rPr>
              <a:t>[...]</a:t>
            </a:r>
          </a:p>
        </p:txBody>
      </p:sp>
      <p:sp>
        <p:nvSpPr>
          <p:cNvPr id="12" name="CaixaDeTexto 1">
            <a:extLst>
              <a:ext uri="{FF2B5EF4-FFF2-40B4-BE49-F238E27FC236}">
                <a16:creationId xmlns:a16="http://schemas.microsoft.com/office/drawing/2014/main" id="{EBE2F1B5-371D-7F78-3802-156663C8EF69}"/>
              </a:ext>
            </a:extLst>
          </p:cNvPr>
          <p:cNvSpPr txBox="1"/>
          <p:nvPr/>
        </p:nvSpPr>
        <p:spPr>
          <a:xfrm>
            <a:off x="819856" y="1288717"/>
            <a:ext cx="10494137" cy="461665"/>
          </a:xfrm>
          <a:prstGeom prst="rect">
            <a:avLst/>
          </a:prstGeom>
          <a:noFill/>
        </p:spPr>
        <p:txBody>
          <a:bodyPr wrap="square" rtlCol="0">
            <a:spAutoFit/>
          </a:bodyPr>
          <a:lstStyle/>
          <a:p>
            <a:r>
              <a:rPr lang="pt-BR" sz="2400" b="1" dirty="0">
                <a:solidFill>
                  <a:srgbClr val="2B9FD9"/>
                </a:solidFill>
              </a:rPr>
              <a:t>ISS-Fixo: legislação local</a:t>
            </a:r>
          </a:p>
        </p:txBody>
      </p:sp>
    </p:spTree>
    <p:extLst>
      <p:ext uri="{BB962C8B-B14F-4D97-AF65-F5344CB8AC3E}">
        <p14:creationId xmlns:p14="http://schemas.microsoft.com/office/powerpoint/2010/main" val="90801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3112B-C949-31FA-BF19-2E0BC2F5EB30}"/>
            </a:ext>
          </a:extLst>
        </p:cNvPr>
        <p:cNvGrpSpPr/>
        <p:nvPr/>
      </p:nvGrpSpPr>
      <p:grpSpPr>
        <a:xfrm>
          <a:off x="0" y="0"/>
          <a:ext cx="0" cy="0"/>
          <a:chOff x="0" y="0"/>
          <a:chExt cx="0" cy="0"/>
        </a:xfrm>
      </p:grpSpPr>
      <p:pic>
        <p:nvPicPr>
          <p:cNvPr id="4" name="Imagem 3" descr="Padrão do plano de fundo&#10;&#10;O conteúdo gerado por IA pode estar incorreto.">
            <a:extLst>
              <a:ext uri="{FF2B5EF4-FFF2-40B4-BE49-F238E27FC236}">
                <a16:creationId xmlns:a16="http://schemas.microsoft.com/office/drawing/2014/main" id="{AFE8E6EB-09FF-EFD5-6012-18F1B052C0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 y="0"/>
            <a:ext cx="12186356" cy="6854825"/>
          </a:xfrm>
          <a:prstGeom prst="rect">
            <a:avLst/>
          </a:prstGeom>
        </p:spPr>
      </p:pic>
      <p:sp>
        <p:nvSpPr>
          <p:cNvPr id="2" name="CaixaDeTexto 1">
            <a:extLst>
              <a:ext uri="{FF2B5EF4-FFF2-40B4-BE49-F238E27FC236}">
                <a16:creationId xmlns:a16="http://schemas.microsoft.com/office/drawing/2014/main" id="{7FAA3700-1915-0DCE-BB26-6968725AF06E}"/>
              </a:ext>
            </a:extLst>
          </p:cNvPr>
          <p:cNvSpPr txBox="1"/>
          <p:nvPr/>
        </p:nvSpPr>
        <p:spPr>
          <a:xfrm>
            <a:off x="375436" y="304780"/>
            <a:ext cx="11497779" cy="584775"/>
          </a:xfrm>
          <a:prstGeom prst="rect">
            <a:avLst/>
          </a:prstGeom>
          <a:noFill/>
        </p:spPr>
        <p:txBody>
          <a:bodyPr wrap="square" rtlCol="0">
            <a:spAutoFit/>
          </a:bodyPr>
          <a:lstStyle/>
          <a:p>
            <a:r>
              <a:rPr lang="pt-BR" sz="3200" b="1" dirty="0">
                <a:solidFill>
                  <a:srgbClr val="1E71B9"/>
                </a:solidFill>
              </a:rPr>
              <a:t>ISS-Fixo: entendimento e metodologias</a:t>
            </a:r>
          </a:p>
        </p:txBody>
      </p:sp>
      <p:sp>
        <p:nvSpPr>
          <p:cNvPr id="11" name="CaixaDeTexto 2">
            <a:extLst>
              <a:ext uri="{FF2B5EF4-FFF2-40B4-BE49-F238E27FC236}">
                <a16:creationId xmlns:a16="http://schemas.microsoft.com/office/drawing/2014/main" id="{09B00572-0820-D37E-9560-97AA888783E5}"/>
              </a:ext>
            </a:extLst>
          </p:cNvPr>
          <p:cNvSpPr txBox="1"/>
          <p:nvPr/>
        </p:nvSpPr>
        <p:spPr>
          <a:xfrm>
            <a:off x="819857" y="1949963"/>
            <a:ext cx="10494136" cy="461665"/>
          </a:xfrm>
          <a:prstGeom prst="rect">
            <a:avLst/>
          </a:prstGeom>
          <a:noFill/>
          <a:ln>
            <a:solidFill>
              <a:schemeClr val="accent3">
                <a:lumMod val="20000"/>
                <a:lumOff val="80000"/>
              </a:schemeClr>
            </a:solidFill>
          </a:ln>
          <a:effectLst>
            <a:softEdge rad="31750"/>
          </a:effectLst>
        </p:spPr>
        <p:txBody>
          <a:bodyPr wrap="square" rtlCol="0">
            <a:spAutoFit/>
          </a:bodyPr>
          <a:lstStyle/>
          <a:p>
            <a:pPr algn="just"/>
            <a:r>
              <a:rPr lang="pt-BR" sz="2400" dirty="0">
                <a:cs typeface="Mongolian Baiti" panose="03000500000000000000" pitchFamily="66" charset="0"/>
              </a:rPr>
              <a:t>Instrução Normativa n.º 44, de 4 de Setembro de 2025.</a:t>
            </a:r>
          </a:p>
        </p:txBody>
      </p:sp>
      <p:sp>
        <p:nvSpPr>
          <p:cNvPr id="12" name="CaixaDeTexto 1">
            <a:extLst>
              <a:ext uri="{FF2B5EF4-FFF2-40B4-BE49-F238E27FC236}">
                <a16:creationId xmlns:a16="http://schemas.microsoft.com/office/drawing/2014/main" id="{637BD9DC-690C-830C-5651-E9AB29136653}"/>
              </a:ext>
            </a:extLst>
          </p:cNvPr>
          <p:cNvSpPr txBox="1"/>
          <p:nvPr/>
        </p:nvSpPr>
        <p:spPr>
          <a:xfrm>
            <a:off x="819856" y="1288717"/>
            <a:ext cx="10494137" cy="461665"/>
          </a:xfrm>
          <a:prstGeom prst="rect">
            <a:avLst/>
          </a:prstGeom>
          <a:noFill/>
        </p:spPr>
        <p:txBody>
          <a:bodyPr wrap="square" rtlCol="0">
            <a:spAutoFit/>
          </a:bodyPr>
          <a:lstStyle/>
          <a:p>
            <a:r>
              <a:rPr lang="pt-BR" sz="2400" b="1" dirty="0">
                <a:solidFill>
                  <a:srgbClr val="2B9FD9"/>
                </a:solidFill>
              </a:rPr>
              <a:t>ISS-Fixo: legislação local</a:t>
            </a:r>
          </a:p>
        </p:txBody>
      </p:sp>
      <p:pic>
        <p:nvPicPr>
          <p:cNvPr id="6" name="Imagem 5">
            <a:extLst>
              <a:ext uri="{FF2B5EF4-FFF2-40B4-BE49-F238E27FC236}">
                <a16:creationId xmlns:a16="http://schemas.microsoft.com/office/drawing/2014/main" id="{5A2ECCDD-0708-B8D9-22AD-E6C382A9B72A}"/>
              </a:ext>
            </a:extLst>
          </p:cNvPr>
          <p:cNvPicPr>
            <a:picLocks noChangeAspect="1"/>
          </p:cNvPicPr>
          <p:nvPr/>
        </p:nvPicPr>
        <p:blipFill>
          <a:blip r:embed="rId3"/>
          <a:stretch>
            <a:fillRect/>
          </a:stretch>
        </p:blipFill>
        <p:spPr>
          <a:xfrm>
            <a:off x="3471171" y="2411628"/>
            <a:ext cx="5191506" cy="4301534"/>
          </a:xfrm>
          <a:prstGeom prst="rect">
            <a:avLst/>
          </a:prstGeom>
        </p:spPr>
      </p:pic>
    </p:spTree>
    <p:extLst>
      <p:ext uri="{BB962C8B-B14F-4D97-AF65-F5344CB8AC3E}">
        <p14:creationId xmlns:p14="http://schemas.microsoft.com/office/powerpoint/2010/main" val="3064626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8C4E6-84E8-D6AE-47F0-5DCD32F1EC12}"/>
            </a:ext>
          </a:extLst>
        </p:cNvPr>
        <p:cNvGrpSpPr/>
        <p:nvPr/>
      </p:nvGrpSpPr>
      <p:grpSpPr>
        <a:xfrm>
          <a:off x="0" y="0"/>
          <a:ext cx="0" cy="0"/>
          <a:chOff x="0" y="0"/>
          <a:chExt cx="0" cy="0"/>
        </a:xfrm>
      </p:grpSpPr>
      <p:pic>
        <p:nvPicPr>
          <p:cNvPr id="4" name="Imagem 3" descr="Padrão do plano de fundo&#10;&#10;O conteúdo gerado por IA pode estar incorreto.">
            <a:extLst>
              <a:ext uri="{FF2B5EF4-FFF2-40B4-BE49-F238E27FC236}">
                <a16:creationId xmlns:a16="http://schemas.microsoft.com/office/drawing/2014/main" id="{48210D90-513D-79EE-B988-A8601141C4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 y="0"/>
            <a:ext cx="12186356" cy="6854825"/>
          </a:xfrm>
          <a:prstGeom prst="rect">
            <a:avLst/>
          </a:prstGeom>
        </p:spPr>
      </p:pic>
      <p:sp>
        <p:nvSpPr>
          <p:cNvPr id="2" name="CaixaDeTexto 1">
            <a:extLst>
              <a:ext uri="{FF2B5EF4-FFF2-40B4-BE49-F238E27FC236}">
                <a16:creationId xmlns:a16="http://schemas.microsoft.com/office/drawing/2014/main" id="{4D9F1006-8D3F-49BB-F971-10B719A7DBF3}"/>
              </a:ext>
            </a:extLst>
          </p:cNvPr>
          <p:cNvSpPr txBox="1"/>
          <p:nvPr/>
        </p:nvSpPr>
        <p:spPr>
          <a:xfrm>
            <a:off x="375436" y="304780"/>
            <a:ext cx="11497779" cy="584775"/>
          </a:xfrm>
          <a:prstGeom prst="rect">
            <a:avLst/>
          </a:prstGeom>
          <a:noFill/>
        </p:spPr>
        <p:txBody>
          <a:bodyPr wrap="square" rtlCol="0">
            <a:spAutoFit/>
          </a:bodyPr>
          <a:lstStyle/>
          <a:p>
            <a:r>
              <a:rPr lang="pt-BR" sz="3200" b="1" dirty="0">
                <a:solidFill>
                  <a:srgbClr val="1E71B9"/>
                </a:solidFill>
              </a:rPr>
              <a:t>ISS-Fixo: entendimento e metodologias</a:t>
            </a:r>
          </a:p>
        </p:txBody>
      </p:sp>
      <p:sp>
        <p:nvSpPr>
          <p:cNvPr id="11" name="CaixaDeTexto 2">
            <a:extLst>
              <a:ext uri="{FF2B5EF4-FFF2-40B4-BE49-F238E27FC236}">
                <a16:creationId xmlns:a16="http://schemas.microsoft.com/office/drawing/2014/main" id="{367C2575-08BC-52DD-7E69-C51C345A0DE5}"/>
              </a:ext>
            </a:extLst>
          </p:cNvPr>
          <p:cNvSpPr txBox="1"/>
          <p:nvPr/>
        </p:nvSpPr>
        <p:spPr>
          <a:xfrm>
            <a:off x="819856" y="2128471"/>
            <a:ext cx="10494136" cy="325538"/>
          </a:xfrm>
          <a:prstGeom prst="rect">
            <a:avLst/>
          </a:prstGeom>
          <a:noFill/>
          <a:ln>
            <a:solidFill>
              <a:schemeClr val="accent3">
                <a:lumMod val="20000"/>
                <a:lumOff val="80000"/>
              </a:schemeClr>
            </a:solidFill>
          </a:ln>
          <a:effectLst>
            <a:softEdge rad="31750"/>
          </a:effectLst>
        </p:spPr>
        <p:txBody>
          <a:bodyPr wrap="square" rtlCol="0">
            <a:spAutoFit/>
          </a:bodyPr>
          <a:lstStyle/>
          <a:p>
            <a:pPr>
              <a:lnSpc>
                <a:spcPct val="115000"/>
              </a:lnSpc>
              <a:spcAft>
                <a:spcPts val="800"/>
              </a:spcAft>
              <a:buNone/>
            </a:pPr>
            <a:endParaRPr lang="pt-BR" sz="1400" dirty="0">
              <a:latin typeface="Calibri (Corpo)"/>
              <a:cs typeface="Mongolian Baiti" panose="03000500000000000000" pitchFamily="66" charset="0"/>
            </a:endParaRPr>
          </a:p>
        </p:txBody>
      </p:sp>
      <p:sp>
        <p:nvSpPr>
          <p:cNvPr id="12" name="CaixaDeTexto 1">
            <a:extLst>
              <a:ext uri="{FF2B5EF4-FFF2-40B4-BE49-F238E27FC236}">
                <a16:creationId xmlns:a16="http://schemas.microsoft.com/office/drawing/2014/main" id="{B705F434-59BB-FC6F-B1CA-5A7F007E68EE}"/>
              </a:ext>
            </a:extLst>
          </p:cNvPr>
          <p:cNvSpPr txBox="1"/>
          <p:nvPr/>
        </p:nvSpPr>
        <p:spPr>
          <a:xfrm>
            <a:off x="819856" y="1288717"/>
            <a:ext cx="10494137" cy="461665"/>
          </a:xfrm>
          <a:prstGeom prst="rect">
            <a:avLst/>
          </a:prstGeom>
          <a:noFill/>
        </p:spPr>
        <p:txBody>
          <a:bodyPr wrap="square" rtlCol="0">
            <a:spAutoFit/>
          </a:bodyPr>
          <a:lstStyle/>
          <a:p>
            <a:r>
              <a:rPr lang="pt-BR" sz="2400" b="1" dirty="0">
                <a:solidFill>
                  <a:srgbClr val="2B9FD9"/>
                </a:solidFill>
              </a:rPr>
              <a:t>ISS-Fixo: legislação local</a:t>
            </a:r>
          </a:p>
        </p:txBody>
      </p:sp>
      <p:pic>
        <p:nvPicPr>
          <p:cNvPr id="3" name="Imagem 2">
            <a:extLst>
              <a:ext uri="{FF2B5EF4-FFF2-40B4-BE49-F238E27FC236}">
                <a16:creationId xmlns:a16="http://schemas.microsoft.com/office/drawing/2014/main" id="{63EA24E1-681A-BD70-D8DF-F89F5FF20B71}"/>
              </a:ext>
            </a:extLst>
          </p:cNvPr>
          <p:cNvPicPr>
            <a:picLocks noChangeAspect="1"/>
          </p:cNvPicPr>
          <p:nvPr/>
        </p:nvPicPr>
        <p:blipFill>
          <a:blip r:embed="rId3"/>
          <a:stretch>
            <a:fillRect/>
          </a:stretch>
        </p:blipFill>
        <p:spPr>
          <a:xfrm>
            <a:off x="2870187" y="1827529"/>
            <a:ext cx="6451626" cy="4722516"/>
          </a:xfrm>
          <a:prstGeom prst="rect">
            <a:avLst/>
          </a:prstGeom>
        </p:spPr>
      </p:pic>
    </p:spTree>
    <p:extLst>
      <p:ext uri="{BB962C8B-B14F-4D97-AF65-F5344CB8AC3E}">
        <p14:creationId xmlns:p14="http://schemas.microsoft.com/office/powerpoint/2010/main" val="4272286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4473C-4BF5-8375-9BA7-869B57D38F45}"/>
            </a:ext>
          </a:extLst>
        </p:cNvPr>
        <p:cNvGrpSpPr/>
        <p:nvPr/>
      </p:nvGrpSpPr>
      <p:grpSpPr>
        <a:xfrm>
          <a:off x="0" y="0"/>
          <a:ext cx="0" cy="0"/>
          <a:chOff x="0" y="0"/>
          <a:chExt cx="0" cy="0"/>
        </a:xfrm>
      </p:grpSpPr>
      <p:pic>
        <p:nvPicPr>
          <p:cNvPr id="4" name="Imagem 3" descr="Padrão do plano de fundo&#10;&#10;O conteúdo gerado por IA pode estar incorreto.">
            <a:extLst>
              <a:ext uri="{FF2B5EF4-FFF2-40B4-BE49-F238E27FC236}">
                <a16:creationId xmlns:a16="http://schemas.microsoft.com/office/drawing/2014/main" id="{8A5D281A-0233-C8A2-FB53-062A46382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 y="0"/>
            <a:ext cx="12186356" cy="6854825"/>
          </a:xfrm>
          <a:prstGeom prst="rect">
            <a:avLst/>
          </a:prstGeom>
        </p:spPr>
      </p:pic>
      <p:sp>
        <p:nvSpPr>
          <p:cNvPr id="2" name="CaixaDeTexto 1">
            <a:extLst>
              <a:ext uri="{FF2B5EF4-FFF2-40B4-BE49-F238E27FC236}">
                <a16:creationId xmlns:a16="http://schemas.microsoft.com/office/drawing/2014/main" id="{70FABB24-7507-6C4B-2B9C-1B92D15DBF3C}"/>
              </a:ext>
            </a:extLst>
          </p:cNvPr>
          <p:cNvSpPr txBox="1"/>
          <p:nvPr/>
        </p:nvSpPr>
        <p:spPr>
          <a:xfrm>
            <a:off x="375436" y="304780"/>
            <a:ext cx="11497779" cy="584775"/>
          </a:xfrm>
          <a:prstGeom prst="rect">
            <a:avLst/>
          </a:prstGeom>
          <a:noFill/>
        </p:spPr>
        <p:txBody>
          <a:bodyPr wrap="square" rtlCol="0">
            <a:spAutoFit/>
          </a:bodyPr>
          <a:lstStyle/>
          <a:p>
            <a:r>
              <a:rPr lang="pt-BR" sz="3200" b="1" dirty="0">
                <a:solidFill>
                  <a:srgbClr val="1E71B9"/>
                </a:solidFill>
              </a:rPr>
              <a:t>ISS-Fixo: entendimento e metodologias</a:t>
            </a:r>
          </a:p>
        </p:txBody>
      </p:sp>
      <p:sp>
        <p:nvSpPr>
          <p:cNvPr id="11" name="CaixaDeTexto 2">
            <a:extLst>
              <a:ext uri="{FF2B5EF4-FFF2-40B4-BE49-F238E27FC236}">
                <a16:creationId xmlns:a16="http://schemas.microsoft.com/office/drawing/2014/main" id="{164F19C8-1E71-32A3-BF65-80B059A49480}"/>
              </a:ext>
            </a:extLst>
          </p:cNvPr>
          <p:cNvSpPr txBox="1"/>
          <p:nvPr/>
        </p:nvSpPr>
        <p:spPr>
          <a:xfrm>
            <a:off x="819856" y="2128471"/>
            <a:ext cx="10494136" cy="325538"/>
          </a:xfrm>
          <a:prstGeom prst="rect">
            <a:avLst/>
          </a:prstGeom>
          <a:noFill/>
          <a:ln>
            <a:solidFill>
              <a:schemeClr val="accent3">
                <a:lumMod val="20000"/>
                <a:lumOff val="80000"/>
              </a:schemeClr>
            </a:solidFill>
          </a:ln>
          <a:effectLst>
            <a:softEdge rad="31750"/>
          </a:effectLst>
        </p:spPr>
        <p:txBody>
          <a:bodyPr wrap="square" rtlCol="0">
            <a:spAutoFit/>
          </a:bodyPr>
          <a:lstStyle/>
          <a:p>
            <a:pPr>
              <a:lnSpc>
                <a:spcPct val="115000"/>
              </a:lnSpc>
              <a:spcAft>
                <a:spcPts val="800"/>
              </a:spcAft>
              <a:buNone/>
            </a:pPr>
            <a:endParaRPr lang="pt-BR" sz="1400" dirty="0">
              <a:latin typeface="Calibri (Corpo)"/>
              <a:cs typeface="Mongolian Baiti" panose="03000500000000000000" pitchFamily="66" charset="0"/>
            </a:endParaRPr>
          </a:p>
        </p:txBody>
      </p:sp>
      <p:sp>
        <p:nvSpPr>
          <p:cNvPr id="12" name="CaixaDeTexto 1">
            <a:extLst>
              <a:ext uri="{FF2B5EF4-FFF2-40B4-BE49-F238E27FC236}">
                <a16:creationId xmlns:a16="http://schemas.microsoft.com/office/drawing/2014/main" id="{8FF141C3-5D06-1DEA-C3DC-31F1EC8A41C2}"/>
              </a:ext>
            </a:extLst>
          </p:cNvPr>
          <p:cNvSpPr txBox="1"/>
          <p:nvPr/>
        </p:nvSpPr>
        <p:spPr>
          <a:xfrm>
            <a:off x="819856" y="1288717"/>
            <a:ext cx="10494137" cy="461665"/>
          </a:xfrm>
          <a:prstGeom prst="rect">
            <a:avLst/>
          </a:prstGeom>
          <a:noFill/>
        </p:spPr>
        <p:txBody>
          <a:bodyPr wrap="square" rtlCol="0">
            <a:spAutoFit/>
          </a:bodyPr>
          <a:lstStyle/>
          <a:p>
            <a:r>
              <a:rPr lang="pt-BR" sz="2400" b="1" dirty="0">
                <a:solidFill>
                  <a:srgbClr val="2B9FD9"/>
                </a:solidFill>
              </a:rPr>
              <a:t>ISS-Fixo: legislação local</a:t>
            </a:r>
          </a:p>
        </p:txBody>
      </p:sp>
      <p:pic>
        <p:nvPicPr>
          <p:cNvPr id="5" name="Imagem 4">
            <a:extLst>
              <a:ext uri="{FF2B5EF4-FFF2-40B4-BE49-F238E27FC236}">
                <a16:creationId xmlns:a16="http://schemas.microsoft.com/office/drawing/2014/main" id="{4F7DF2DE-DD66-596E-08E6-5A741BEFF373}"/>
              </a:ext>
            </a:extLst>
          </p:cNvPr>
          <p:cNvPicPr>
            <a:picLocks noChangeAspect="1"/>
          </p:cNvPicPr>
          <p:nvPr/>
        </p:nvPicPr>
        <p:blipFill>
          <a:blip r:embed="rId3"/>
          <a:stretch>
            <a:fillRect/>
          </a:stretch>
        </p:blipFill>
        <p:spPr>
          <a:xfrm>
            <a:off x="2565978" y="1991815"/>
            <a:ext cx="7001892" cy="4818001"/>
          </a:xfrm>
          <a:prstGeom prst="rect">
            <a:avLst/>
          </a:prstGeom>
        </p:spPr>
      </p:pic>
    </p:spTree>
    <p:extLst>
      <p:ext uri="{BB962C8B-B14F-4D97-AF65-F5344CB8AC3E}">
        <p14:creationId xmlns:p14="http://schemas.microsoft.com/office/powerpoint/2010/main" val="716695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5C94E-F19F-9B75-CBBA-4117A818699E}"/>
            </a:ext>
          </a:extLst>
        </p:cNvPr>
        <p:cNvGrpSpPr/>
        <p:nvPr/>
      </p:nvGrpSpPr>
      <p:grpSpPr>
        <a:xfrm>
          <a:off x="0" y="0"/>
          <a:ext cx="0" cy="0"/>
          <a:chOff x="0" y="0"/>
          <a:chExt cx="0" cy="0"/>
        </a:xfrm>
      </p:grpSpPr>
      <p:pic>
        <p:nvPicPr>
          <p:cNvPr id="4" name="Imagem 3" descr="Padrão do plano de fundo&#10;&#10;O conteúdo gerado por IA pode estar incorreto.">
            <a:extLst>
              <a:ext uri="{FF2B5EF4-FFF2-40B4-BE49-F238E27FC236}">
                <a16:creationId xmlns:a16="http://schemas.microsoft.com/office/drawing/2014/main" id="{2FDAECBA-B018-AAA7-6528-BE3DD7DC23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 y="0"/>
            <a:ext cx="12186356" cy="6854825"/>
          </a:xfrm>
          <a:prstGeom prst="rect">
            <a:avLst/>
          </a:prstGeom>
        </p:spPr>
      </p:pic>
      <p:sp>
        <p:nvSpPr>
          <p:cNvPr id="2" name="CaixaDeTexto 1">
            <a:extLst>
              <a:ext uri="{FF2B5EF4-FFF2-40B4-BE49-F238E27FC236}">
                <a16:creationId xmlns:a16="http://schemas.microsoft.com/office/drawing/2014/main" id="{61199B56-A4CC-6D37-42ED-BB44082197E8}"/>
              </a:ext>
            </a:extLst>
          </p:cNvPr>
          <p:cNvSpPr txBox="1"/>
          <p:nvPr/>
        </p:nvSpPr>
        <p:spPr>
          <a:xfrm>
            <a:off x="375436" y="304780"/>
            <a:ext cx="11497779" cy="584775"/>
          </a:xfrm>
          <a:prstGeom prst="rect">
            <a:avLst/>
          </a:prstGeom>
          <a:noFill/>
        </p:spPr>
        <p:txBody>
          <a:bodyPr wrap="square" rtlCol="0">
            <a:spAutoFit/>
          </a:bodyPr>
          <a:lstStyle/>
          <a:p>
            <a:r>
              <a:rPr lang="pt-BR" sz="3200" b="1" dirty="0">
                <a:solidFill>
                  <a:srgbClr val="1E71B9"/>
                </a:solidFill>
              </a:rPr>
              <a:t>ISS-Fixo: entendimento e metodologias</a:t>
            </a:r>
          </a:p>
        </p:txBody>
      </p:sp>
      <p:sp>
        <p:nvSpPr>
          <p:cNvPr id="11" name="CaixaDeTexto 2">
            <a:extLst>
              <a:ext uri="{FF2B5EF4-FFF2-40B4-BE49-F238E27FC236}">
                <a16:creationId xmlns:a16="http://schemas.microsoft.com/office/drawing/2014/main" id="{E4720AFB-7D24-8D7C-C4F4-B1BE57C46188}"/>
              </a:ext>
            </a:extLst>
          </p:cNvPr>
          <p:cNvSpPr txBox="1"/>
          <p:nvPr/>
        </p:nvSpPr>
        <p:spPr>
          <a:xfrm>
            <a:off x="819856" y="2128471"/>
            <a:ext cx="10494136" cy="325538"/>
          </a:xfrm>
          <a:prstGeom prst="rect">
            <a:avLst/>
          </a:prstGeom>
          <a:noFill/>
          <a:ln>
            <a:solidFill>
              <a:schemeClr val="accent3">
                <a:lumMod val="20000"/>
                <a:lumOff val="80000"/>
              </a:schemeClr>
            </a:solidFill>
          </a:ln>
          <a:effectLst>
            <a:softEdge rad="31750"/>
          </a:effectLst>
        </p:spPr>
        <p:txBody>
          <a:bodyPr wrap="square" rtlCol="0">
            <a:spAutoFit/>
          </a:bodyPr>
          <a:lstStyle/>
          <a:p>
            <a:pPr>
              <a:lnSpc>
                <a:spcPct val="115000"/>
              </a:lnSpc>
              <a:spcAft>
                <a:spcPts val="800"/>
              </a:spcAft>
              <a:buNone/>
            </a:pPr>
            <a:endParaRPr lang="pt-BR" sz="1400" dirty="0">
              <a:latin typeface="Calibri (Corpo)"/>
              <a:cs typeface="Mongolian Baiti" panose="03000500000000000000" pitchFamily="66" charset="0"/>
            </a:endParaRPr>
          </a:p>
        </p:txBody>
      </p:sp>
      <p:sp>
        <p:nvSpPr>
          <p:cNvPr id="12" name="CaixaDeTexto 1">
            <a:extLst>
              <a:ext uri="{FF2B5EF4-FFF2-40B4-BE49-F238E27FC236}">
                <a16:creationId xmlns:a16="http://schemas.microsoft.com/office/drawing/2014/main" id="{76FAD838-12A5-7623-BC6A-C2D735238BD4}"/>
              </a:ext>
            </a:extLst>
          </p:cNvPr>
          <p:cNvSpPr txBox="1"/>
          <p:nvPr/>
        </p:nvSpPr>
        <p:spPr>
          <a:xfrm>
            <a:off x="819856" y="1288717"/>
            <a:ext cx="10494137" cy="461665"/>
          </a:xfrm>
          <a:prstGeom prst="rect">
            <a:avLst/>
          </a:prstGeom>
          <a:noFill/>
        </p:spPr>
        <p:txBody>
          <a:bodyPr wrap="square" rtlCol="0">
            <a:spAutoFit/>
          </a:bodyPr>
          <a:lstStyle/>
          <a:p>
            <a:r>
              <a:rPr lang="pt-BR" sz="2400" b="1" dirty="0">
                <a:solidFill>
                  <a:srgbClr val="2B9FD9"/>
                </a:solidFill>
              </a:rPr>
              <a:t>ISS-Fixo: legislação local</a:t>
            </a:r>
          </a:p>
        </p:txBody>
      </p:sp>
      <p:pic>
        <p:nvPicPr>
          <p:cNvPr id="3" name="Imagem 2">
            <a:extLst>
              <a:ext uri="{FF2B5EF4-FFF2-40B4-BE49-F238E27FC236}">
                <a16:creationId xmlns:a16="http://schemas.microsoft.com/office/drawing/2014/main" id="{93731A4E-0301-CA74-B250-46FF5BD537A8}"/>
              </a:ext>
            </a:extLst>
          </p:cNvPr>
          <p:cNvPicPr>
            <a:picLocks noChangeAspect="1"/>
          </p:cNvPicPr>
          <p:nvPr/>
        </p:nvPicPr>
        <p:blipFill>
          <a:blip r:embed="rId3"/>
          <a:stretch>
            <a:fillRect/>
          </a:stretch>
        </p:blipFill>
        <p:spPr>
          <a:xfrm>
            <a:off x="2545748" y="1968642"/>
            <a:ext cx="7157153" cy="4581403"/>
          </a:xfrm>
          <a:prstGeom prst="rect">
            <a:avLst/>
          </a:prstGeom>
        </p:spPr>
      </p:pic>
    </p:spTree>
    <p:extLst>
      <p:ext uri="{BB962C8B-B14F-4D97-AF65-F5344CB8AC3E}">
        <p14:creationId xmlns:p14="http://schemas.microsoft.com/office/powerpoint/2010/main" val="3192478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B55B1-1120-0A69-CF0D-C08094BB838F}"/>
            </a:ext>
          </a:extLst>
        </p:cNvPr>
        <p:cNvGrpSpPr/>
        <p:nvPr/>
      </p:nvGrpSpPr>
      <p:grpSpPr>
        <a:xfrm>
          <a:off x="0" y="0"/>
          <a:ext cx="0" cy="0"/>
          <a:chOff x="0" y="0"/>
          <a:chExt cx="0" cy="0"/>
        </a:xfrm>
      </p:grpSpPr>
      <p:pic>
        <p:nvPicPr>
          <p:cNvPr id="4" name="Imagem 3" descr="Padrão do plano de fundo&#10;&#10;O conteúdo gerado por IA pode estar incorreto.">
            <a:extLst>
              <a:ext uri="{FF2B5EF4-FFF2-40B4-BE49-F238E27FC236}">
                <a16:creationId xmlns:a16="http://schemas.microsoft.com/office/drawing/2014/main" id="{2A462EF2-9FF2-024E-98BD-40685E8C5C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 y="0"/>
            <a:ext cx="12186356" cy="6854825"/>
          </a:xfrm>
          <a:prstGeom prst="rect">
            <a:avLst/>
          </a:prstGeom>
        </p:spPr>
      </p:pic>
      <p:sp>
        <p:nvSpPr>
          <p:cNvPr id="2" name="CaixaDeTexto 1">
            <a:extLst>
              <a:ext uri="{FF2B5EF4-FFF2-40B4-BE49-F238E27FC236}">
                <a16:creationId xmlns:a16="http://schemas.microsoft.com/office/drawing/2014/main" id="{23BBB845-2232-A81E-9EF0-3D9E79A6DA45}"/>
              </a:ext>
            </a:extLst>
          </p:cNvPr>
          <p:cNvSpPr txBox="1"/>
          <p:nvPr/>
        </p:nvSpPr>
        <p:spPr>
          <a:xfrm>
            <a:off x="375436" y="304780"/>
            <a:ext cx="11497779" cy="584775"/>
          </a:xfrm>
          <a:prstGeom prst="rect">
            <a:avLst/>
          </a:prstGeom>
          <a:noFill/>
        </p:spPr>
        <p:txBody>
          <a:bodyPr wrap="square" rtlCol="0">
            <a:spAutoFit/>
          </a:bodyPr>
          <a:lstStyle/>
          <a:p>
            <a:r>
              <a:rPr lang="pt-BR" sz="3200" b="1" dirty="0">
                <a:solidFill>
                  <a:srgbClr val="1E71B9"/>
                </a:solidFill>
              </a:rPr>
              <a:t>ISS-Fixo: entendimento e metodologias</a:t>
            </a:r>
          </a:p>
        </p:txBody>
      </p:sp>
      <p:sp>
        <p:nvSpPr>
          <p:cNvPr id="11" name="CaixaDeTexto 2">
            <a:extLst>
              <a:ext uri="{FF2B5EF4-FFF2-40B4-BE49-F238E27FC236}">
                <a16:creationId xmlns:a16="http://schemas.microsoft.com/office/drawing/2014/main" id="{31DA1F83-0221-86D8-80D6-15AB8143E26F}"/>
              </a:ext>
            </a:extLst>
          </p:cNvPr>
          <p:cNvSpPr txBox="1"/>
          <p:nvPr/>
        </p:nvSpPr>
        <p:spPr>
          <a:xfrm>
            <a:off x="819856" y="2128471"/>
            <a:ext cx="10494136" cy="325538"/>
          </a:xfrm>
          <a:prstGeom prst="rect">
            <a:avLst/>
          </a:prstGeom>
          <a:noFill/>
          <a:ln>
            <a:solidFill>
              <a:schemeClr val="accent3">
                <a:lumMod val="20000"/>
                <a:lumOff val="80000"/>
              </a:schemeClr>
            </a:solidFill>
          </a:ln>
          <a:effectLst>
            <a:softEdge rad="31750"/>
          </a:effectLst>
        </p:spPr>
        <p:txBody>
          <a:bodyPr wrap="square" rtlCol="0">
            <a:spAutoFit/>
          </a:bodyPr>
          <a:lstStyle/>
          <a:p>
            <a:pPr>
              <a:lnSpc>
                <a:spcPct val="115000"/>
              </a:lnSpc>
              <a:spcAft>
                <a:spcPts val="800"/>
              </a:spcAft>
              <a:buNone/>
            </a:pPr>
            <a:endParaRPr lang="pt-BR" sz="1400" dirty="0">
              <a:latin typeface="Calibri (Corpo)"/>
              <a:cs typeface="Mongolian Baiti" panose="03000500000000000000" pitchFamily="66" charset="0"/>
            </a:endParaRPr>
          </a:p>
        </p:txBody>
      </p:sp>
      <p:sp>
        <p:nvSpPr>
          <p:cNvPr id="12" name="CaixaDeTexto 1">
            <a:extLst>
              <a:ext uri="{FF2B5EF4-FFF2-40B4-BE49-F238E27FC236}">
                <a16:creationId xmlns:a16="http://schemas.microsoft.com/office/drawing/2014/main" id="{6F20BCA8-23C0-FAA3-935C-B1B197F7500E}"/>
              </a:ext>
            </a:extLst>
          </p:cNvPr>
          <p:cNvSpPr txBox="1"/>
          <p:nvPr/>
        </p:nvSpPr>
        <p:spPr>
          <a:xfrm>
            <a:off x="819856" y="1288717"/>
            <a:ext cx="10494137" cy="461665"/>
          </a:xfrm>
          <a:prstGeom prst="rect">
            <a:avLst/>
          </a:prstGeom>
          <a:noFill/>
        </p:spPr>
        <p:txBody>
          <a:bodyPr wrap="square" rtlCol="0">
            <a:spAutoFit/>
          </a:bodyPr>
          <a:lstStyle/>
          <a:p>
            <a:r>
              <a:rPr lang="pt-BR" sz="2400" b="1" dirty="0">
                <a:solidFill>
                  <a:srgbClr val="2B9FD9"/>
                </a:solidFill>
              </a:rPr>
              <a:t>ISS-Fixo: legislação local</a:t>
            </a:r>
          </a:p>
        </p:txBody>
      </p:sp>
      <p:pic>
        <p:nvPicPr>
          <p:cNvPr id="5" name="Imagem 4">
            <a:extLst>
              <a:ext uri="{FF2B5EF4-FFF2-40B4-BE49-F238E27FC236}">
                <a16:creationId xmlns:a16="http://schemas.microsoft.com/office/drawing/2014/main" id="{CD1B7F59-C848-E27C-8EE7-19D6DDE9CA04}"/>
              </a:ext>
            </a:extLst>
          </p:cNvPr>
          <p:cNvPicPr>
            <a:picLocks noChangeAspect="1"/>
          </p:cNvPicPr>
          <p:nvPr/>
        </p:nvPicPr>
        <p:blipFill>
          <a:blip r:embed="rId3"/>
          <a:stretch>
            <a:fillRect/>
          </a:stretch>
        </p:blipFill>
        <p:spPr>
          <a:xfrm>
            <a:off x="1593016" y="2024841"/>
            <a:ext cx="9062617" cy="3079022"/>
          </a:xfrm>
          <a:prstGeom prst="rect">
            <a:avLst/>
          </a:prstGeom>
        </p:spPr>
      </p:pic>
    </p:spTree>
    <p:extLst>
      <p:ext uri="{BB962C8B-B14F-4D97-AF65-F5344CB8AC3E}">
        <p14:creationId xmlns:p14="http://schemas.microsoft.com/office/powerpoint/2010/main" val="1614831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061D8-2CBF-C219-057F-A563D4BEF5B4}"/>
            </a:ext>
          </a:extLst>
        </p:cNvPr>
        <p:cNvGrpSpPr/>
        <p:nvPr/>
      </p:nvGrpSpPr>
      <p:grpSpPr>
        <a:xfrm>
          <a:off x="0" y="0"/>
          <a:ext cx="0" cy="0"/>
          <a:chOff x="0" y="0"/>
          <a:chExt cx="0" cy="0"/>
        </a:xfrm>
      </p:grpSpPr>
      <p:pic>
        <p:nvPicPr>
          <p:cNvPr id="4" name="Imagem 3" descr="Padrão do plano de fundo&#10;&#10;O conteúdo gerado por IA pode estar incorreto.">
            <a:extLst>
              <a:ext uri="{FF2B5EF4-FFF2-40B4-BE49-F238E27FC236}">
                <a16:creationId xmlns:a16="http://schemas.microsoft.com/office/drawing/2014/main" id="{10A1864D-CD91-24A8-81F1-98D0D2BD37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 y="0"/>
            <a:ext cx="12186356" cy="6854825"/>
          </a:xfrm>
          <a:prstGeom prst="rect">
            <a:avLst/>
          </a:prstGeom>
        </p:spPr>
      </p:pic>
      <p:sp>
        <p:nvSpPr>
          <p:cNvPr id="2" name="CaixaDeTexto 1">
            <a:extLst>
              <a:ext uri="{FF2B5EF4-FFF2-40B4-BE49-F238E27FC236}">
                <a16:creationId xmlns:a16="http://schemas.microsoft.com/office/drawing/2014/main" id="{E2AD84A9-E47C-E341-6511-B2B64DCF5D48}"/>
              </a:ext>
            </a:extLst>
          </p:cNvPr>
          <p:cNvSpPr txBox="1"/>
          <p:nvPr/>
        </p:nvSpPr>
        <p:spPr>
          <a:xfrm>
            <a:off x="375436" y="304780"/>
            <a:ext cx="11497779" cy="584775"/>
          </a:xfrm>
          <a:prstGeom prst="rect">
            <a:avLst/>
          </a:prstGeom>
          <a:noFill/>
        </p:spPr>
        <p:txBody>
          <a:bodyPr wrap="square" rtlCol="0">
            <a:spAutoFit/>
          </a:bodyPr>
          <a:lstStyle/>
          <a:p>
            <a:r>
              <a:rPr lang="pt-BR" sz="3200" b="1" dirty="0">
                <a:solidFill>
                  <a:srgbClr val="1E71B9"/>
                </a:solidFill>
              </a:rPr>
              <a:t>ISS-Fixo: entendimento e metodologias</a:t>
            </a:r>
          </a:p>
        </p:txBody>
      </p:sp>
      <p:sp>
        <p:nvSpPr>
          <p:cNvPr id="11" name="CaixaDeTexto 2">
            <a:extLst>
              <a:ext uri="{FF2B5EF4-FFF2-40B4-BE49-F238E27FC236}">
                <a16:creationId xmlns:a16="http://schemas.microsoft.com/office/drawing/2014/main" id="{AEDE066D-144D-0F6A-72B1-805E9FCDC240}"/>
              </a:ext>
            </a:extLst>
          </p:cNvPr>
          <p:cNvSpPr txBox="1"/>
          <p:nvPr/>
        </p:nvSpPr>
        <p:spPr>
          <a:xfrm>
            <a:off x="819856" y="2149544"/>
            <a:ext cx="10494136" cy="1200329"/>
          </a:xfrm>
          <a:prstGeom prst="rect">
            <a:avLst/>
          </a:prstGeom>
          <a:noFill/>
          <a:ln>
            <a:solidFill>
              <a:schemeClr val="accent3">
                <a:lumMod val="20000"/>
                <a:lumOff val="80000"/>
              </a:schemeClr>
            </a:solidFill>
          </a:ln>
          <a:effectLst>
            <a:softEdge rad="31750"/>
          </a:effectLst>
        </p:spPr>
        <p:txBody>
          <a:bodyPr wrap="square" rtlCol="0">
            <a:spAutoFit/>
          </a:bodyPr>
          <a:lstStyle/>
          <a:p>
            <a:pPr marL="342900" indent="-342900" algn="just">
              <a:buFont typeface="Arial" panose="020B0604020202020204" pitchFamily="34" charset="0"/>
              <a:buChar char="•"/>
            </a:pPr>
            <a:r>
              <a:rPr lang="pt-BR" sz="2400" dirty="0">
                <a:ea typeface="Aptos" panose="020B0004020202020204" pitchFamily="34" charset="0"/>
                <a:cs typeface="Mongolian Baiti" panose="03000500000000000000" pitchFamily="66" charset="0"/>
              </a:rPr>
              <a:t>Possibilidade de abertura indistinta de filiais em qualquer localidade no território nacional, já que em tais extensões da atividade econômica os sócios, não necessariamente, prestarão seus serviços de </a:t>
            </a:r>
            <a:r>
              <a:rPr lang="pt-BR" sz="2400" b="1" dirty="0">
                <a:ea typeface="Aptos" panose="020B0004020202020204" pitchFamily="34" charset="0"/>
                <a:cs typeface="Mongolian Baiti" panose="03000500000000000000" pitchFamily="66" charset="0"/>
              </a:rPr>
              <a:t>forma pessoal.</a:t>
            </a:r>
            <a:endParaRPr lang="pt-BR" sz="2400" dirty="0">
              <a:cs typeface="Mongolian Baiti" panose="03000500000000000000" pitchFamily="66" charset="0"/>
            </a:endParaRPr>
          </a:p>
        </p:txBody>
      </p:sp>
      <p:sp>
        <p:nvSpPr>
          <p:cNvPr id="12" name="CaixaDeTexto 1">
            <a:extLst>
              <a:ext uri="{FF2B5EF4-FFF2-40B4-BE49-F238E27FC236}">
                <a16:creationId xmlns:a16="http://schemas.microsoft.com/office/drawing/2014/main" id="{0B6F3FA0-563E-9B62-7BEF-2E7F18744BEF}"/>
              </a:ext>
            </a:extLst>
          </p:cNvPr>
          <p:cNvSpPr txBox="1"/>
          <p:nvPr/>
        </p:nvSpPr>
        <p:spPr>
          <a:xfrm>
            <a:off x="819856" y="1288717"/>
            <a:ext cx="10494137" cy="461665"/>
          </a:xfrm>
          <a:prstGeom prst="rect">
            <a:avLst/>
          </a:prstGeom>
          <a:noFill/>
        </p:spPr>
        <p:txBody>
          <a:bodyPr wrap="square" rtlCol="0">
            <a:spAutoFit/>
          </a:bodyPr>
          <a:lstStyle/>
          <a:p>
            <a:r>
              <a:rPr lang="pt-BR" sz="2400" b="1" dirty="0">
                <a:solidFill>
                  <a:srgbClr val="2B9FD9"/>
                </a:solidFill>
              </a:rPr>
              <a:t>ISS-Fixo: elementos que podem indicar caráter empresarial</a:t>
            </a:r>
          </a:p>
        </p:txBody>
      </p:sp>
      <p:pic>
        <p:nvPicPr>
          <p:cNvPr id="3" name="Imagem 2">
            <a:extLst>
              <a:ext uri="{FF2B5EF4-FFF2-40B4-BE49-F238E27FC236}">
                <a16:creationId xmlns:a16="http://schemas.microsoft.com/office/drawing/2014/main" id="{972DF73E-12BC-FE78-CA0A-0CBFE227451D}"/>
              </a:ext>
            </a:extLst>
          </p:cNvPr>
          <p:cNvPicPr>
            <a:picLocks noChangeAspect="1"/>
          </p:cNvPicPr>
          <p:nvPr/>
        </p:nvPicPr>
        <p:blipFill>
          <a:blip r:embed="rId3"/>
          <a:stretch>
            <a:fillRect/>
          </a:stretch>
        </p:blipFill>
        <p:spPr>
          <a:xfrm>
            <a:off x="462899" y="4150866"/>
            <a:ext cx="11266202" cy="919689"/>
          </a:xfrm>
          <a:prstGeom prst="rect">
            <a:avLst/>
          </a:prstGeom>
        </p:spPr>
      </p:pic>
    </p:spTree>
    <p:extLst>
      <p:ext uri="{BB962C8B-B14F-4D97-AF65-F5344CB8AC3E}">
        <p14:creationId xmlns:p14="http://schemas.microsoft.com/office/powerpoint/2010/main" val="3957650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Padrão do plano de fundo&#10;&#10;O conteúdo gerado por IA pode estar incorreto.">
            <a:extLst>
              <a:ext uri="{FF2B5EF4-FFF2-40B4-BE49-F238E27FC236}">
                <a16:creationId xmlns:a16="http://schemas.microsoft.com/office/drawing/2014/main" id="{80149DF7-DFB3-B8F2-AA7D-9D5BC446A8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6356" cy="6854825"/>
          </a:xfrm>
          <a:prstGeom prst="rect">
            <a:avLst/>
          </a:prstGeom>
        </p:spPr>
      </p:pic>
      <p:sp>
        <p:nvSpPr>
          <p:cNvPr id="2" name="CaixaDeTexto 1">
            <a:extLst>
              <a:ext uri="{FF2B5EF4-FFF2-40B4-BE49-F238E27FC236}">
                <a16:creationId xmlns:a16="http://schemas.microsoft.com/office/drawing/2014/main" id="{D6C5F768-B8BD-4D40-8DB2-54FA9CE6E471}"/>
              </a:ext>
            </a:extLst>
          </p:cNvPr>
          <p:cNvSpPr txBox="1"/>
          <p:nvPr/>
        </p:nvSpPr>
        <p:spPr>
          <a:xfrm>
            <a:off x="367553" y="304780"/>
            <a:ext cx="11497779" cy="584775"/>
          </a:xfrm>
          <a:prstGeom prst="rect">
            <a:avLst/>
          </a:prstGeom>
          <a:noFill/>
        </p:spPr>
        <p:txBody>
          <a:bodyPr wrap="square" rtlCol="0">
            <a:spAutoFit/>
          </a:bodyPr>
          <a:lstStyle/>
          <a:p>
            <a:r>
              <a:rPr lang="pt-BR" sz="3200" b="1" dirty="0">
                <a:solidFill>
                  <a:srgbClr val="1E71B9"/>
                </a:solidFill>
              </a:rPr>
              <a:t>ISS-Fixo: entendimento e metodologias</a:t>
            </a:r>
          </a:p>
        </p:txBody>
      </p:sp>
      <p:sp>
        <p:nvSpPr>
          <p:cNvPr id="11" name="CaixaDeTexto 2">
            <a:extLst>
              <a:ext uri="{FF2B5EF4-FFF2-40B4-BE49-F238E27FC236}">
                <a16:creationId xmlns:a16="http://schemas.microsoft.com/office/drawing/2014/main" id="{78269865-8990-41F4-97F2-7E82107225A8}"/>
              </a:ext>
            </a:extLst>
          </p:cNvPr>
          <p:cNvSpPr txBox="1"/>
          <p:nvPr/>
        </p:nvSpPr>
        <p:spPr>
          <a:xfrm>
            <a:off x="819856" y="2217786"/>
            <a:ext cx="10290805" cy="1938992"/>
          </a:xfrm>
          <a:prstGeom prst="rect">
            <a:avLst/>
          </a:prstGeom>
          <a:noFill/>
          <a:ln>
            <a:solidFill>
              <a:schemeClr val="accent3">
                <a:lumMod val="20000"/>
                <a:lumOff val="80000"/>
              </a:schemeClr>
            </a:solidFill>
          </a:ln>
          <a:effectLst>
            <a:softEdge rad="31750"/>
          </a:effectLst>
        </p:spPr>
        <p:txBody>
          <a:bodyPr wrap="square" rtlCol="0">
            <a:spAutoFit/>
          </a:bodyPr>
          <a:lstStyle/>
          <a:p>
            <a:pPr algn="just">
              <a:buNone/>
            </a:pPr>
            <a:r>
              <a:rPr lang="pt-BR" sz="2400" dirty="0">
                <a:cs typeface="Mongolian Baiti" panose="03000500000000000000" pitchFamily="66" charset="0"/>
              </a:rPr>
              <a:t>Código Civil (Lei n.º 10.406 de 2002)</a:t>
            </a:r>
          </a:p>
          <a:p>
            <a:pPr algn="just">
              <a:buNone/>
            </a:pPr>
            <a:endParaRPr lang="pt-BR" sz="2400" dirty="0">
              <a:cs typeface="Mongolian Baiti" panose="03000500000000000000" pitchFamily="66" charset="0"/>
            </a:endParaRPr>
          </a:p>
          <a:p>
            <a:pPr algn="just">
              <a:buNone/>
            </a:pPr>
            <a:r>
              <a:rPr lang="pt-BR" sz="2400" dirty="0">
                <a:cs typeface="Mongolian Baiti" panose="03000500000000000000" pitchFamily="66" charset="0"/>
              </a:rPr>
              <a:t>Art. 966. Considera-se empresário quem exerce </a:t>
            </a:r>
            <a:r>
              <a:rPr lang="pt-BR" sz="2400" b="1" dirty="0">
                <a:cs typeface="Mongolian Baiti" panose="03000500000000000000" pitchFamily="66" charset="0"/>
              </a:rPr>
              <a:t>profissionalmente atividade econômica organizada</a:t>
            </a:r>
            <a:r>
              <a:rPr lang="pt-BR" sz="2400" dirty="0">
                <a:cs typeface="Mongolian Baiti" panose="03000500000000000000" pitchFamily="66" charset="0"/>
              </a:rPr>
              <a:t> para a produção ou a circulação de bens ou de serviços.</a:t>
            </a:r>
          </a:p>
          <a:p>
            <a:pPr algn="just">
              <a:buNone/>
            </a:pPr>
            <a:r>
              <a:rPr lang="pt-BR" sz="2400" dirty="0">
                <a:cs typeface="Mongolian Baiti" panose="03000500000000000000" pitchFamily="66" charset="0"/>
              </a:rPr>
              <a:t>[...] (</a:t>
            </a:r>
            <a:r>
              <a:rPr lang="pt-BR" sz="2400" i="1" dirty="0">
                <a:cs typeface="Mongolian Baiti" panose="03000500000000000000" pitchFamily="66" charset="0"/>
              </a:rPr>
              <a:t>grifei</a:t>
            </a:r>
            <a:r>
              <a:rPr lang="pt-BR" sz="2400" dirty="0">
                <a:cs typeface="Mongolian Baiti" panose="03000500000000000000" pitchFamily="66" charset="0"/>
              </a:rPr>
              <a:t>)</a:t>
            </a:r>
            <a:endParaRPr lang="pt-BR" sz="2400" dirty="0">
              <a:cs typeface="Calibri" panose="020F0502020204030204" pitchFamily="34" charset="0"/>
            </a:endParaRPr>
          </a:p>
        </p:txBody>
      </p:sp>
      <p:sp>
        <p:nvSpPr>
          <p:cNvPr id="12" name="CaixaDeTexto 1">
            <a:extLst>
              <a:ext uri="{FF2B5EF4-FFF2-40B4-BE49-F238E27FC236}">
                <a16:creationId xmlns:a16="http://schemas.microsoft.com/office/drawing/2014/main" id="{D6C5F768-B8BD-4D40-8DB2-54FA9CE6E471}"/>
              </a:ext>
            </a:extLst>
          </p:cNvPr>
          <p:cNvSpPr txBox="1"/>
          <p:nvPr/>
        </p:nvSpPr>
        <p:spPr>
          <a:xfrm>
            <a:off x="819856" y="1288717"/>
            <a:ext cx="10494137" cy="461665"/>
          </a:xfrm>
          <a:prstGeom prst="rect">
            <a:avLst/>
          </a:prstGeom>
          <a:noFill/>
        </p:spPr>
        <p:txBody>
          <a:bodyPr wrap="square" rtlCol="0">
            <a:spAutoFit/>
          </a:bodyPr>
          <a:lstStyle/>
          <a:p>
            <a:r>
              <a:rPr lang="pt-BR" sz="2400" b="1" dirty="0">
                <a:solidFill>
                  <a:srgbClr val="2B9FD9"/>
                </a:solidFill>
              </a:rPr>
              <a:t>Quem é empresário?</a:t>
            </a:r>
          </a:p>
        </p:txBody>
      </p:sp>
    </p:spTree>
    <p:extLst>
      <p:ext uri="{BB962C8B-B14F-4D97-AF65-F5344CB8AC3E}">
        <p14:creationId xmlns:p14="http://schemas.microsoft.com/office/powerpoint/2010/main" val="2256244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096E7-BF17-5AB4-FA95-1263C7759C67}"/>
            </a:ext>
          </a:extLst>
        </p:cNvPr>
        <p:cNvGrpSpPr/>
        <p:nvPr/>
      </p:nvGrpSpPr>
      <p:grpSpPr>
        <a:xfrm>
          <a:off x="0" y="0"/>
          <a:ext cx="0" cy="0"/>
          <a:chOff x="0" y="0"/>
          <a:chExt cx="0" cy="0"/>
        </a:xfrm>
      </p:grpSpPr>
      <p:pic>
        <p:nvPicPr>
          <p:cNvPr id="4" name="Imagem 3" descr="Padrão do plano de fundo&#10;&#10;O conteúdo gerado por IA pode estar incorreto.">
            <a:extLst>
              <a:ext uri="{FF2B5EF4-FFF2-40B4-BE49-F238E27FC236}">
                <a16:creationId xmlns:a16="http://schemas.microsoft.com/office/drawing/2014/main" id="{6A9839BA-A2B4-C1EE-F838-8B1412F263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 y="0"/>
            <a:ext cx="12186356" cy="6854825"/>
          </a:xfrm>
          <a:prstGeom prst="rect">
            <a:avLst/>
          </a:prstGeom>
        </p:spPr>
      </p:pic>
      <p:sp>
        <p:nvSpPr>
          <p:cNvPr id="2" name="CaixaDeTexto 1">
            <a:extLst>
              <a:ext uri="{FF2B5EF4-FFF2-40B4-BE49-F238E27FC236}">
                <a16:creationId xmlns:a16="http://schemas.microsoft.com/office/drawing/2014/main" id="{332C92A3-8F8D-8341-8DF1-BC83A0ED5419}"/>
              </a:ext>
            </a:extLst>
          </p:cNvPr>
          <p:cNvSpPr txBox="1"/>
          <p:nvPr/>
        </p:nvSpPr>
        <p:spPr>
          <a:xfrm>
            <a:off x="375436" y="304780"/>
            <a:ext cx="11497779" cy="584775"/>
          </a:xfrm>
          <a:prstGeom prst="rect">
            <a:avLst/>
          </a:prstGeom>
          <a:noFill/>
        </p:spPr>
        <p:txBody>
          <a:bodyPr wrap="square" rtlCol="0">
            <a:spAutoFit/>
          </a:bodyPr>
          <a:lstStyle/>
          <a:p>
            <a:r>
              <a:rPr lang="pt-BR" sz="3200" b="1" dirty="0">
                <a:solidFill>
                  <a:srgbClr val="1E71B9"/>
                </a:solidFill>
              </a:rPr>
              <a:t>ISS-Fixo: entendimento e metodologias</a:t>
            </a:r>
          </a:p>
        </p:txBody>
      </p:sp>
      <p:sp>
        <p:nvSpPr>
          <p:cNvPr id="11" name="CaixaDeTexto 2">
            <a:extLst>
              <a:ext uri="{FF2B5EF4-FFF2-40B4-BE49-F238E27FC236}">
                <a16:creationId xmlns:a16="http://schemas.microsoft.com/office/drawing/2014/main" id="{3C30C5D3-D6E9-DD96-B1B7-F1E5B0987D60}"/>
              </a:ext>
            </a:extLst>
          </p:cNvPr>
          <p:cNvSpPr txBox="1"/>
          <p:nvPr/>
        </p:nvSpPr>
        <p:spPr>
          <a:xfrm>
            <a:off x="819856" y="2149544"/>
            <a:ext cx="10494136" cy="830997"/>
          </a:xfrm>
          <a:prstGeom prst="rect">
            <a:avLst/>
          </a:prstGeom>
          <a:noFill/>
          <a:ln>
            <a:solidFill>
              <a:schemeClr val="accent3">
                <a:lumMod val="20000"/>
                <a:lumOff val="80000"/>
              </a:schemeClr>
            </a:solidFill>
          </a:ln>
          <a:effectLst>
            <a:softEdge rad="31750"/>
          </a:effectLst>
        </p:spPr>
        <p:txBody>
          <a:bodyPr wrap="square" rtlCol="0">
            <a:spAutoFit/>
          </a:bodyPr>
          <a:lstStyle/>
          <a:p>
            <a:pPr marL="342900" indent="-342900" algn="just">
              <a:buFont typeface="Arial" panose="020B0604020202020204" pitchFamily="34" charset="0"/>
              <a:buChar char="•"/>
            </a:pPr>
            <a:r>
              <a:rPr lang="pt-BR" sz="2400" dirty="0">
                <a:ea typeface="Aptos" panose="020B0004020202020204" pitchFamily="34" charset="0"/>
                <a:cs typeface="Mongolian Baiti" panose="03000500000000000000" pitchFamily="66" charset="0"/>
              </a:rPr>
              <a:t>Distribuição de lucros </a:t>
            </a:r>
            <a:r>
              <a:rPr lang="pt-BR" sz="2400" b="1" dirty="0">
                <a:ea typeface="Aptos" panose="020B0004020202020204" pitchFamily="34" charset="0"/>
                <a:cs typeface="Mongolian Baiti" panose="03000500000000000000" pitchFamily="66" charset="0"/>
              </a:rPr>
              <a:t>com base no capital</a:t>
            </a:r>
            <a:r>
              <a:rPr lang="pt-BR" sz="2400" dirty="0">
                <a:ea typeface="Aptos" panose="020B0004020202020204" pitchFamily="34" charset="0"/>
                <a:cs typeface="Mongolian Baiti" panose="03000500000000000000" pitchFamily="66" charset="0"/>
              </a:rPr>
              <a:t> de cada sócio (não é o trabalho que está sendo remunerado, mas sim o capital ou conjunto empresarial).</a:t>
            </a:r>
            <a:endParaRPr lang="pt-BR" sz="2400" dirty="0">
              <a:cs typeface="Mongolian Baiti" panose="03000500000000000000" pitchFamily="66" charset="0"/>
            </a:endParaRPr>
          </a:p>
        </p:txBody>
      </p:sp>
      <p:sp>
        <p:nvSpPr>
          <p:cNvPr id="12" name="CaixaDeTexto 1">
            <a:extLst>
              <a:ext uri="{FF2B5EF4-FFF2-40B4-BE49-F238E27FC236}">
                <a16:creationId xmlns:a16="http://schemas.microsoft.com/office/drawing/2014/main" id="{2DF077A8-2AF3-E844-FBC7-C213678BE98B}"/>
              </a:ext>
            </a:extLst>
          </p:cNvPr>
          <p:cNvSpPr txBox="1"/>
          <p:nvPr/>
        </p:nvSpPr>
        <p:spPr>
          <a:xfrm>
            <a:off x="819856" y="1288717"/>
            <a:ext cx="10494137" cy="461665"/>
          </a:xfrm>
          <a:prstGeom prst="rect">
            <a:avLst/>
          </a:prstGeom>
          <a:noFill/>
        </p:spPr>
        <p:txBody>
          <a:bodyPr wrap="square" rtlCol="0">
            <a:spAutoFit/>
          </a:bodyPr>
          <a:lstStyle/>
          <a:p>
            <a:r>
              <a:rPr lang="pt-BR" sz="2400" b="1" dirty="0">
                <a:solidFill>
                  <a:srgbClr val="2B9FD9"/>
                </a:solidFill>
              </a:rPr>
              <a:t>ISS-Fixo: elementos que podem indicar caráter empresarial</a:t>
            </a:r>
          </a:p>
        </p:txBody>
      </p:sp>
      <p:pic>
        <p:nvPicPr>
          <p:cNvPr id="5" name="Imagem 4">
            <a:extLst>
              <a:ext uri="{FF2B5EF4-FFF2-40B4-BE49-F238E27FC236}">
                <a16:creationId xmlns:a16="http://schemas.microsoft.com/office/drawing/2014/main" id="{A2A7E9E3-56F2-9706-F472-190D7A835EFA}"/>
              </a:ext>
            </a:extLst>
          </p:cNvPr>
          <p:cNvPicPr>
            <a:picLocks noChangeAspect="1"/>
          </p:cNvPicPr>
          <p:nvPr/>
        </p:nvPicPr>
        <p:blipFill>
          <a:blip r:embed="rId3"/>
          <a:stretch>
            <a:fillRect/>
          </a:stretch>
        </p:blipFill>
        <p:spPr>
          <a:xfrm>
            <a:off x="1751246" y="3205935"/>
            <a:ext cx="8746158" cy="3423495"/>
          </a:xfrm>
          <a:prstGeom prst="rect">
            <a:avLst/>
          </a:prstGeom>
        </p:spPr>
      </p:pic>
    </p:spTree>
    <p:extLst>
      <p:ext uri="{BB962C8B-B14F-4D97-AF65-F5344CB8AC3E}">
        <p14:creationId xmlns:p14="http://schemas.microsoft.com/office/powerpoint/2010/main" val="2680003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ED797-F9CF-B42D-CECA-939E95703104}"/>
            </a:ext>
          </a:extLst>
        </p:cNvPr>
        <p:cNvGrpSpPr/>
        <p:nvPr/>
      </p:nvGrpSpPr>
      <p:grpSpPr>
        <a:xfrm>
          <a:off x="0" y="0"/>
          <a:ext cx="0" cy="0"/>
          <a:chOff x="0" y="0"/>
          <a:chExt cx="0" cy="0"/>
        </a:xfrm>
      </p:grpSpPr>
      <p:pic>
        <p:nvPicPr>
          <p:cNvPr id="4" name="Imagem 3" descr="Padrão do plano de fundo&#10;&#10;O conteúdo gerado por IA pode estar incorreto.">
            <a:extLst>
              <a:ext uri="{FF2B5EF4-FFF2-40B4-BE49-F238E27FC236}">
                <a16:creationId xmlns:a16="http://schemas.microsoft.com/office/drawing/2014/main" id="{FF926949-8511-99C2-2080-38A259121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4" y="0"/>
            <a:ext cx="12186356" cy="6854825"/>
          </a:xfrm>
          <a:prstGeom prst="rect">
            <a:avLst/>
          </a:prstGeom>
        </p:spPr>
      </p:pic>
      <p:sp>
        <p:nvSpPr>
          <p:cNvPr id="2" name="CaixaDeTexto 1">
            <a:extLst>
              <a:ext uri="{FF2B5EF4-FFF2-40B4-BE49-F238E27FC236}">
                <a16:creationId xmlns:a16="http://schemas.microsoft.com/office/drawing/2014/main" id="{B8025A35-524E-84AB-107F-38D15BB23F44}"/>
              </a:ext>
            </a:extLst>
          </p:cNvPr>
          <p:cNvSpPr txBox="1"/>
          <p:nvPr/>
        </p:nvSpPr>
        <p:spPr>
          <a:xfrm>
            <a:off x="375436" y="304780"/>
            <a:ext cx="11497779" cy="584775"/>
          </a:xfrm>
          <a:prstGeom prst="rect">
            <a:avLst/>
          </a:prstGeom>
          <a:noFill/>
        </p:spPr>
        <p:txBody>
          <a:bodyPr wrap="square" rtlCol="0">
            <a:spAutoFit/>
          </a:bodyPr>
          <a:lstStyle/>
          <a:p>
            <a:r>
              <a:rPr lang="pt-BR" sz="3200" b="1" dirty="0">
                <a:solidFill>
                  <a:srgbClr val="1E71B9"/>
                </a:solidFill>
              </a:rPr>
              <a:t>ISS-Fixo: entendimento e metodologias</a:t>
            </a:r>
          </a:p>
        </p:txBody>
      </p:sp>
      <p:sp>
        <p:nvSpPr>
          <p:cNvPr id="11" name="CaixaDeTexto 2">
            <a:extLst>
              <a:ext uri="{FF2B5EF4-FFF2-40B4-BE49-F238E27FC236}">
                <a16:creationId xmlns:a16="http://schemas.microsoft.com/office/drawing/2014/main" id="{0E2FC684-8DF6-70FD-24C8-BE298705F38A}"/>
              </a:ext>
            </a:extLst>
          </p:cNvPr>
          <p:cNvSpPr txBox="1"/>
          <p:nvPr/>
        </p:nvSpPr>
        <p:spPr>
          <a:xfrm>
            <a:off x="819856" y="2149544"/>
            <a:ext cx="10494136" cy="461665"/>
          </a:xfrm>
          <a:prstGeom prst="rect">
            <a:avLst/>
          </a:prstGeom>
          <a:noFill/>
          <a:ln>
            <a:solidFill>
              <a:schemeClr val="accent3">
                <a:lumMod val="20000"/>
                <a:lumOff val="80000"/>
              </a:schemeClr>
            </a:solidFill>
          </a:ln>
          <a:effectLst>
            <a:softEdge rad="31750"/>
          </a:effectLst>
        </p:spPr>
        <p:txBody>
          <a:bodyPr wrap="square" rtlCol="0">
            <a:spAutoFit/>
          </a:bodyPr>
          <a:lstStyle/>
          <a:p>
            <a:pPr marL="342900" indent="-342900" algn="just">
              <a:buFont typeface="Arial" panose="020B0604020202020204" pitchFamily="34" charset="0"/>
              <a:buChar char="•"/>
            </a:pPr>
            <a:r>
              <a:rPr lang="pt-BR" sz="2400" dirty="0">
                <a:ea typeface="Aptos" panose="020B0004020202020204" pitchFamily="34" charset="0"/>
                <a:cs typeface="Mongolian Baiti" panose="03000500000000000000" pitchFamily="66" charset="0"/>
              </a:rPr>
              <a:t>Distribuição de prejuízos proporcionalmente ao capital investido pelo sócio.</a:t>
            </a:r>
            <a:endParaRPr lang="pt-BR" sz="2400" dirty="0">
              <a:cs typeface="Mongolian Baiti" panose="03000500000000000000" pitchFamily="66" charset="0"/>
            </a:endParaRPr>
          </a:p>
        </p:txBody>
      </p:sp>
      <p:sp>
        <p:nvSpPr>
          <p:cNvPr id="12" name="CaixaDeTexto 1">
            <a:extLst>
              <a:ext uri="{FF2B5EF4-FFF2-40B4-BE49-F238E27FC236}">
                <a16:creationId xmlns:a16="http://schemas.microsoft.com/office/drawing/2014/main" id="{4D0EDC00-FA74-11B5-6062-D218E033C74A}"/>
              </a:ext>
            </a:extLst>
          </p:cNvPr>
          <p:cNvSpPr txBox="1"/>
          <p:nvPr/>
        </p:nvSpPr>
        <p:spPr>
          <a:xfrm>
            <a:off x="819856" y="1288717"/>
            <a:ext cx="10494137" cy="461665"/>
          </a:xfrm>
          <a:prstGeom prst="rect">
            <a:avLst/>
          </a:prstGeom>
          <a:noFill/>
        </p:spPr>
        <p:txBody>
          <a:bodyPr wrap="square" rtlCol="0">
            <a:spAutoFit/>
          </a:bodyPr>
          <a:lstStyle/>
          <a:p>
            <a:r>
              <a:rPr lang="pt-BR" sz="2400" b="1" dirty="0">
                <a:solidFill>
                  <a:srgbClr val="2B9FD9"/>
                </a:solidFill>
              </a:rPr>
              <a:t>ISS-Fixo: elementos que podem indicar caráter empresarial</a:t>
            </a:r>
          </a:p>
        </p:txBody>
      </p:sp>
      <p:pic>
        <p:nvPicPr>
          <p:cNvPr id="3" name="Imagem 2">
            <a:extLst>
              <a:ext uri="{FF2B5EF4-FFF2-40B4-BE49-F238E27FC236}">
                <a16:creationId xmlns:a16="http://schemas.microsoft.com/office/drawing/2014/main" id="{7D9F9AED-832E-1753-237D-36D45C2CFE03}"/>
              </a:ext>
            </a:extLst>
          </p:cNvPr>
          <p:cNvPicPr>
            <a:picLocks noChangeAspect="1"/>
          </p:cNvPicPr>
          <p:nvPr/>
        </p:nvPicPr>
        <p:blipFill>
          <a:blip r:embed="rId3"/>
          <a:stretch>
            <a:fillRect/>
          </a:stretch>
        </p:blipFill>
        <p:spPr>
          <a:xfrm>
            <a:off x="613995" y="3010371"/>
            <a:ext cx="11259220" cy="1370560"/>
          </a:xfrm>
          <a:prstGeom prst="rect">
            <a:avLst/>
          </a:prstGeom>
        </p:spPr>
      </p:pic>
      <p:sp>
        <p:nvSpPr>
          <p:cNvPr id="6" name="CaixaDeTexto 2">
            <a:extLst>
              <a:ext uri="{FF2B5EF4-FFF2-40B4-BE49-F238E27FC236}">
                <a16:creationId xmlns:a16="http://schemas.microsoft.com/office/drawing/2014/main" id="{971D2B98-03D4-66FA-0DDF-593719715D43}"/>
              </a:ext>
            </a:extLst>
          </p:cNvPr>
          <p:cNvSpPr txBox="1"/>
          <p:nvPr/>
        </p:nvSpPr>
        <p:spPr>
          <a:xfrm>
            <a:off x="819856" y="4732025"/>
            <a:ext cx="10494136" cy="1200329"/>
          </a:xfrm>
          <a:prstGeom prst="rect">
            <a:avLst/>
          </a:prstGeom>
          <a:noFill/>
          <a:ln>
            <a:solidFill>
              <a:schemeClr val="accent3">
                <a:lumMod val="20000"/>
                <a:lumOff val="80000"/>
              </a:schemeClr>
            </a:solidFill>
          </a:ln>
          <a:effectLst>
            <a:softEdge rad="31750"/>
          </a:effectLst>
        </p:spPr>
        <p:txBody>
          <a:bodyPr wrap="square" rtlCol="0">
            <a:spAutoFit/>
          </a:bodyPr>
          <a:lstStyle/>
          <a:p>
            <a:pPr marL="342900" indent="-342900" algn="just">
              <a:buFont typeface="Arial" panose="020B0604020202020204" pitchFamily="34" charset="0"/>
              <a:buChar char="•"/>
            </a:pPr>
            <a:r>
              <a:rPr lang="pt-BR" sz="2400" dirty="0">
                <a:ea typeface="Aptos" panose="020B0004020202020204" pitchFamily="34" charset="0"/>
                <a:cs typeface="Mongolian Baiti" panose="03000500000000000000" pitchFamily="66" charset="0"/>
              </a:rPr>
              <a:t>Quando a entidade, a exemplo do contido na situação retro, onera o sócio tomando por base o capital que fora empregado, e não o trabalho desempenhado, denota-se a natureza comercial e lucrativa da sociedade.</a:t>
            </a:r>
            <a:endParaRPr lang="pt-BR" sz="2400" dirty="0">
              <a:cs typeface="Mongolian Baiti" panose="03000500000000000000" pitchFamily="66" charset="0"/>
            </a:endParaRPr>
          </a:p>
        </p:txBody>
      </p:sp>
    </p:spTree>
    <p:extLst>
      <p:ext uri="{BB962C8B-B14F-4D97-AF65-F5344CB8AC3E}">
        <p14:creationId xmlns:p14="http://schemas.microsoft.com/office/powerpoint/2010/main" val="2811125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5A721-7E69-2A3A-5690-79AAA273340F}"/>
            </a:ext>
          </a:extLst>
        </p:cNvPr>
        <p:cNvGrpSpPr/>
        <p:nvPr/>
      </p:nvGrpSpPr>
      <p:grpSpPr>
        <a:xfrm>
          <a:off x="0" y="0"/>
          <a:ext cx="0" cy="0"/>
          <a:chOff x="0" y="0"/>
          <a:chExt cx="0" cy="0"/>
        </a:xfrm>
      </p:grpSpPr>
      <p:pic>
        <p:nvPicPr>
          <p:cNvPr id="4" name="Imagem 3" descr="Padrão do plano de fundo&#10;&#10;O conteúdo gerado por IA pode estar incorreto.">
            <a:extLst>
              <a:ext uri="{FF2B5EF4-FFF2-40B4-BE49-F238E27FC236}">
                <a16:creationId xmlns:a16="http://schemas.microsoft.com/office/drawing/2014/main" id="{C936146D-A322-8915-1A08-2C4C6C3D67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4" y="0"/>
            <a:ext cx="12186356" cy="6854825"/>
          </a:xfrm>
          <a:prstGeom prst="rect">
            <a:avLst/>
          </a:prstGeom>
        </p:spPr>
      </p:pic>
      <p:sp>
        <p:nvSpPr>
          <p:cNvPr id="2" name="CaixaDeTexto 1">
            <a:extLst>
              <a:ext uri="{FF2B5EF4-FFF2-40B4-BE49-F238E27FC236}">
                <a16:creationId xmlns:a16="http://schemas.microsoft.com/office/drawing/2014/main" id="{DC93DC6F-2368-81F0-4003-5151E89BCAB9}"/>
              </a:ext>
            </a:extLst>
          </p:cNvPr>
          <p:cNvSpPr txBox="1"/>
          <p:nvPr/>
        </p:nvSpPr>
        <p:spPr>
          <a:xfrm>
            <a:off x="375436" y="304780"/>
            <a:ext cx="11497779" cy="584775"/>
          </a:xfrm>
          <a:prstGeom prst="rect">
            <a:avLst/>
          </a:prstGeom>
          <a:noFill/>
        </p:spPr>
        <p:txBody>
          <a:bodyPr wrap="square" rtlCol="0">
            <a:spAutoFit/>
          </a:bodyPr>
          <a:lstStyle/>
          <a:p>
            <a:r>
              <a:rPr lang="pt-BR" sz="3200" b="1" dirty="0">
                <a:solidFill>
                  <a:srgbClr val="1E71B9"/>
                </a:solidFill>
              </a:rPr>
              <a:t>ISS-Fixo: entendimento e metodologias</a:t>
            </a:r>
          </a:p>
        </p:txBody>
      </p:sp>
      <p:sp>
        <p:nvSpPr>
          <p:cNvPr id="11" name="CaixaDeTexto 2">
            <a:extLst>
              <a:ext uri="{FF2B5EF4-FFF2-40B4-BE49-F238E27FC236}">
                <a16:creationId xmlns:a16="http://schemas.microsoft.com/office/drawing/2014/main" id="{C84205D3-F102-0DAC-4932-F41AA14619DA}"/>
              </a:ext>
            </a:extLst>
          </p:cNvPr>
          <p:cNvSpPr txBox="1"/>
          <p:nvPr/>
        </p:nvSpPr>
        <p:spPr>
          <a:xfrm>
            <a:off x="819856" y="2149544"/>
            <a:ext cx="10494136" cy="461665"/>
          </a:xfrm>
          <a:prstGeom prst="rect">
            <a:avLst/>
          </a:prstGeom>
          <a:noFill/>
          <a:ln>
            <a:solidFill>
              <a:schemeClr val="accent3">
                <a:lumMod val="20000"/>
                <a:lumOff val="80000"/>
              </a:schemeClr>
            </a:solidFill>
          </a:ln>
          <a:effectLst>
            <a:softEdge rad="31750"/>
          </a:effectLst>
        </p:spPr>
        <p:txBody>
          <a:bodyPr wrap="square" rtlCol="0">
            <a:spAutoFit/>
          </a:bodyPr>
          <a:lstStyle/>
          <a:p>
            <a:pPr marL="342900" indent="-342900" algn="just">
              <a:buFont typeface="Arial" panose="020B0604020202020204" pitchFamily="34" charset="0"/>
              <a:buChar char="•"/>
            </a:pPr>
            <a:r>
              <a:rPr lang="pt-BR" sz="2400" dirty="0">
                <a:ea typeface="Aptos" panose="020B0004020202020204" pitchFamily="34" charset="0"/>
                <a:cs typeface="Mongolian Baiti" panose="03000500000000000000" pitchFamily="66" charset="0"/>
              </a:rPr>
              <a:t>Prestação de serviços estranhos ao objeto da sociedade.</a:t>
            </a:r>
            <a:endParaRPr lang="pt-BR" sz="2400" dirty="0">
              <a:cs typeface="Mongolian Baiti" panose="03000500000000000000" pitchFamily="66" charset="0"/>
            </a:endParaRPr>
          </a:p>
        </p:txBody>
      </p:sp>
      <p:sp>
        <p:nvSpPr>
          <p:cNvPr id="12" name="CaixaDeTexto 1">
            <a:extLst>
              <a:ext uri="{FF2B5EF4-FFF2-40B4-BE49-F238E27FC236}">
                <a16:creationId xmlns:a16="http://schemas.microsoft.com/office/drawing/2014/main" id="{C4371AC7-CF72-14BD-0980-E6A25BF78EFD}"/>
              </a:ext>
            </a:extLst>
          </p:cNvPr>
          <p:cNvSpPr txBox="1"/>
          <p:nvPr/>
        </p:nvSpPr>
        <p:spPr>
          <a:xfrm>
            <a:off x="819856" y="1288717"/>
            <a:ext cx="10494137" cy="461665"/>
          </a:xfrm>
          <a:prstGeom prst="rect">
            <a:avLst/>
          </a:prstGeom>
          <a:noFill/>
        </p:spPr>
        <p:txBody>
          <a:bodyPr wrap="square" rtlCol="0">
            <a:spAutoFit/>
          </a:bodyPr>
          <a:lstStyle/>
          <a:p>
            <a:r>
              <a:rPr lang="pt-BR" sz="2400" b="1" dirty="0">
                <a:solidFill>
                  <a:srgbClr val="2B9FD9"/>
                </a:solidFill>
              </a:rPr>
              <a:t>ISS-Fixo: elementos que podem indicar caráter empresarial</a:t>
            </a:r>
          </a:p>
        </p:txBody>
      </p:sp>
      <p:pic>
        <p:nvPicPr>
          <p:cNvPr id="3" name="Imagem 2">
            <a:extLst>
              <a:ext uri="{FF2B5EF4-FFF2-40B4-BE49-F238E27FC236}">
                <a16:creationId xmlns:a16="http://schemas.microsoft.com/office/drawing/2014/main" id="{48658B53-36EC-83F4-E77D-96D36D6E8D2B}"/>
              </a:ext>
            </a:extLst>
          </p:cNvPr>
          <p:cNvPicPr>
            <a:picLocks noChangeAspect="1"/>
          </p:cNvPicPr>
          <p:nvPr/>
        </p:nvPicPr>
        <p:blipFill>
          <a:blip r:embed="rId3"/>
          <a:stretch>
            <a:fillRect/>
          </a:stretch>
        </p:blipFill>
        <p:spPr>
          <a:xfrm>
            <a:off x="1173788" y="3146848"/>
            <a:ext cx="9901074" cy="906536"/>
          </a:xfrm>
          <a:prstGeom prst="rect">
            <a:avLst/>
          </a:prstGeom>
        </p:spPr>
      </p:pic>
      <p:pic>
        <p:nvPicPr>
          <p:cNvPr id="6" name="Imagem 5">
            <a:extLst>
              <a:ext uri="{FF2B5EF4-FFF2-40B4-BE49-F238E27FC236}">
                <a16:creationId xmlns:a16="http://schemas.microsoft.com/office/drawing/2014/main" id="{759C552C-65AB-6EC8-C63D-7590887E6C2D}"/>
              </a:ext>
            </a:extLst>
          </p:cNvPr>
          <p:cNvPicPr>
            <a:picLocks noChangeAspect="1"/>
          </p:cNvPicPr>
          <p:nvPr/>
        </p:nvPicPr>
        <p:blipFill>
          <a:blip r:embed="rId4"/>
          <a:stretch>
            <a:fillRect/>
          </a:stretch>
        </p:blipFill>
        <p:spPr>
          <a:xfrm>
            <a:off x="1815650" y="4589023"/>
            <a:ext cx="8617350" cy="785055"/>
          </a:xfrm>
          <a:prstGeom prst="rect">
            <a:avLst/>
          </a:prstGeom>
        </p:spPr>
      </p:pic>
    </p:spTree>
    <p:extLst>
      <p:ext uri="{BB962C8B-B14F-4D97-AF65-F5344CB8AC3E}">
        <p14:creationId xmlns:p14="http://schemas.microsoft.com/office/powerpoint/2010/main" val="2039404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8C29F-D3A7-9D66-C747-22D6642C4AAE}"/>
            </a:ext>
          </a:extLst>
        </p:cNvPr>
        <p:cNvGrpSpPr/>
        <p:nvPr/>
      </p:nvGrpSpPr>
      <p:grpSpPr>
        <a:xfrm>
          <a:off x="0" y="0"/>
          <a:ext cx="0" cy="0"/>
          <a:chOff x="0" y="0"/>
          <a:chExt cx="0" cy="0"/>
        </a:xfrm>
      </p:grpSpPr>
      <p:pic>
        <p:nvPicPr>
          <p:cNvPr id="4" name="Imagem 3" descr="Padrão do plano de fundo&#10;&#10;O conteúdo gerado por IA pode estar incorreto.">
            <a:extLst>
              <a:ext uri="{FF2B5EF4-FFF2-40B4-BE49-F238E27FC236}">
                <a16:creationId xmlns:a16="http://schemas.microsoft.com/office/drawing/2014/main" id="{8D4FB652-2520-07D7-0BBF-AB7B8C0C2E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4" y="0"/>
            <a:ext cx="12186356" cy="6854825"/>
          </a:xfrm>
          <a:prstGeom prst="rect">
            <a:avLst/>
          </a:prstGeom>
        </p:spPr>
      </p:pic>
      <p:sp>
        <p:nvSpPr>
          <p:cNvPr id="2" name="CaixaDeTexto 1">
            <a:extLst>
              <a:ext uri="{FF2B5EF4-FFF2-40B4-BE49-F238E27FC236}">
                <a16:creationId xmlns:a16="http://schemas.microsoft.com/office/drawing/2014/main" id="{0CF686E6-ABFB-0763-37EC-7515B890D466}"/>
              </a:ext>
            </a:extLst>
          </p:cNvPr>
          <p:cNvSpPr txBox="1"/>
          <p:nvPr/>
        </p:nvSpPr>
        <p:spPr>
          <a:xfrm>
            <a:off x="375436" y="304780"/>
            <a:ext cx="11497779" cy="584775"/>
          </a:xfrm>
          <a:prstGeom prst="rect">
            <a:avLst/>
          </a:prstGeom>
          <a:noFill/>
        </p:spPr>
        <p:txBody>
          <a:bodyPr wrap="square" rtlCol="0">
            <a:spAutoFit/>
          </a:bodyPr>
          <a:lstStyle/>
          <a:p>
            <a:r>
              <a:rPr lang="pt-BR" sz="3200" b="1" dirty="0">
                <a:solidFill>
                  <a:srgbClr val="1E71B9"/>
                </a:solidFill>
              </a:rPr>
              <a:t>ISS-Fixo: entendimento e metodologias</a:t>
            </a:r>
          </a:p>
        </p:txBody>
      </p:sp>
      <p:sp>
        <p:nvSpPr>
          <p:cNvPr id="11" name="CaixaDeTexto 2">
            <a:extLst>
              <a:ext uri="{FF2B5EF4-FFF2-40B4-BE49-F238E27FC236}">
                <a16:creationId xmlns:a16="http://schemas.microsoft.com/office/drawing/2014/main" id="{B91B8C00-7F2C-94FC-198B-BDC9FB5A1E03}"/>
              </a:ext>
            </a:extLst>
          </p:cNvPr>
          <p:cNvSpPr txBox="1"/>
          <p:nvPr/>
        </p:nvSpPr>
        <p:spPr>
          <a:xfrm>
            <a:off x="819856" y="2149544"/>
            <a:ext cx="10494136" cy="2308324"/>
          </a:xfrm>
          <a:prstGeom prst="rect">
            <a:avLst/>
          </a:prstGeom>
          <a:noFill/>
          <a:ln>
            <a:solidFill>
              <a:schemeClr val="accent3">
                <a:lumMod val="20000"/>
                <a:lumOff val="80000"/>
              </a:schemeClr>
            </a:solidFill>
          </a:ln>
          <a:effectLst>
            <a:softEdge rad="31750"/>
          </a:effectLst>
        </p:spPr>
        <p:txBody>
          <a:bodyPr wrap="square" rtlCol="0">
            <a:spAutoFit/>
          </a:bodyPr>
          <a:lstStyle/>
          <a:p>
            <a:pPr algn="just"/>
            <a:r>
              <a:rPr lang="pt-BR" sz="2400" dirty="0">
                <a:ea typeface="Aptos" panose="020B0004020202020204" pitchFamily="34" charset="0"/>
                <a:cs typeface="Mongolian Baiti" panose="03000500000000000000" pitchFamily="66" charset="0"/>
              </a:rPr>
              <a:t>Os pontos de atenção e análise ventilados, </a:t>
            </a:r>
            <a:r>
              <a:rPr lang="pt-BR" sz="2400" u="sng" dirty="0">
                <a:ea typeface="Aptos" panose="020B0004020202020204" pitchFamily="34" charset="0"/>
                <a:cs typeface="Mongolian Baiti" panose="03000500000000000000" pitchFamily="66" charset="0"/>
              </a:rPr>
              <a:t>os quais não são exaurientes</a:t>
            </a:r>
            <a:r>
              <a:rPr lang="pt-BR" sz="2400" dirty="0">
                <a:ea typeface="Aptos" panose="020B0004020202020204" pitchFamily="34" charset="0"/>
                <a:cs typeface="Mongolian Baiti" panose="03000500000000000000" pitchFamily="66" charset="0"/>
              </a:rPr>
              <a:t>, possuem o condão de retirar o caráter pessoal dos serviços prestados por uma entidade revelando, por conseguinte, que a mesma se trata de uma associação de pessoas (sócios) </a:t>
            </a:r>
            <a:r>
              <a:rPr lang="pt-BR" sz="2400" b="1" dirty="0">
                <a:ea typeface="Aptos" panose="020B0004020202020204" pitchFamily="34" charset="0"/>
                <a:cs typeface="Mongolian Baiti" panose="03000500000000000000" pitchFamily="66" charset="0"/>
              </a:rPr>
              <a:t>que se juntaram com o objetivo de organizar os fatores de produção para obter lucro</a:t>
            </a:r>
            <a:r>
              <a:rPr lang="pt-BR" sz="2400" dirty="0">
                <a:ea typeface="Aptos" panose="020B0004020202020204" pitchFamily="34" charset="0"/>
                <a:cs typeface="Mongolian Baiti" panose="03000500000000000000" pitchFamily="66" charset="0"/>
              </a:rPr>
              <a:t>, passagem que afasta a incidência do regime ISS-Fixo.</a:t>
            </a:r>
            <a:endParaRPr lang="pt-BR" sz="2400" dirty="0">
              <a:cs typeface="Mongolian Baiti" panose="03000500000000000000" pitchFamily="66" charset="0"/>
            </a:endParaRPr>
          </a:p>
          <a:p>
            <a:pPr algn="just"/>
            <a:endParaRPr lang="pt-BR" sz="2400" dirty="0">
              <a:cs typeface="Mongolian Baiti" panose="03000500000000000000" pitchFamily="66" charset="0"/>
            </a:endParaRPr>
          </a:p>
        </p:txBody>
      </p:sp>
      <p:sp>
        <p:nvSpPr>
          <p:cNvPr id="12" name="CaixaDeTexto 1">
            <a:extLst>
              <a:ext uri="{FF2B5EF4-FFF2-40B4-BE49-F238E27FC236}">
                <a16:creationId xmlns:a16="http://schemas.microsoft.com/office/drawing/2014/main" id="{852200A2-398B-2F88-26AD-F08B0EF56D2B}"/>
              </a:ext>
            </a:extLst>
          </p:cNvPr>
          <p:cNvSpPr txBox="1"/>
          <p:nvPr/>
        </p:nvSpPr>
        <p:spPr>
          <a:xfrm>
            <a:off x="819856" y="1288717"/>
            <a:ext cx="10494137" cy="461665"/>
          </a:xfrm>
          <a:prstGeom prst="rect">
            <a:avLst/>
          </a:prstGeom>
          <a:noFill/>
        </p:spPr>
        <p:txBody>
          <a:bodyPr wrap="square" rtlCol="0">
            <a:spAutoFit/>
          </a:bodyPr>
          <a:lstStyle/>
          <a:p>
            <a:r>
              <a:rPr lang="pt-BR" sz="2400" b="1" dirty="0">
                <a:solidFill>
                  <a:srgbClr val="2B9FD9"/>
                </a:solidFill>
              </a:rPr>
              <a:t>ISS-Fixo: elementos que podem indicar caráter empresarial</a:t>
            </a:r>
          </a:p>
        </p:txBody>
      </p:sp>
    </p:spTree>
    <p:extLst>
      <p:ext uri="{BB962C8B-B14F-4D97-AF65-F5344CB8AC3E}">
        <p14:creationId xmlns:p14="http://schemas.microsoft.com/office/powerpoint/2010/main" val="7207658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3FDF6-C1C9-E321-D4E7-5BBFEFB23EBF}"/>
            </a:ext>
          </a:extLst>
        </p:cNvPr>
        <p:cNvGrpSpPr/>
        <p:nvPr/>
      </p:nvGrpSpPr>
      <p:grpSpPr>
        <a:xfrm>
          <a:off x="0" y="0"/>
          <a:ext cx="0" cy="0"/>
          <a:chOff x="0" y="0"/>
          <a:chExt cx="0" cy="0"/>
        </a:xfrm>
      </p:grpSpPr>
      <p:pic>
        <p:nvPicPr>
          <p:cNvPr id="4" name="Imagem 3" descr="Padrão do plano de fundo&#10;&#10;O conteúdo gerado por IA pode estar incorreto.">
            <a:extLst>
              <a:ext uri="{FF2B5EF4-FFF2-40B4-BE49-F238E27FC236}">
                <a16:creationId xmlns:a16="http://schemas.microsoft.com/office/drawing/2014/main" id="{D4FFA9CD-56A3-028A-1BEF-EC2ACFD435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4" y="0"/>
            <a:ext cx="12186356" cy="6854825"/>
          </a:xfrm>
          <a:prstGeom prst="rect">
            <a:avLst/>
          </a:prstGeom>
        </p:spPr>
      </p:pic>
      <p:sp>
        <p:nvSpPr>
          <p:cNvPr id="2" name="CaixaDeTexto 1">
            <a:extLst>
              <a:ext uri="{FF2B5EF4-FFF2-40B4-BE49-F238E27FC236}">
                <a16:creationId xmlns:a16="http://schemas.microsoft.com/office/drawing/2014/main" id="{FF093F66-6940-EE49-B1D1-037A847A0BCC}"/>
              </a:ext>
            </a:extLst>
          </p:cNvPr>
          <p:cNvSpPr txBox="1"/>
          <p:nvPr/>
        </p:nvSpPr>
        <p:spPr>
          <a:xfrm>
            <a:off x="375436" y="304780"/>
            <a:ext cx="11497779" cy="584775"/>
          </a:xfrm>
          <a:prstGeom prst="rect">
            <a:avLst/>
          </a:prstGeom>
          <a:noFill/>
        </p:spPr>
        <p:txBody>
          <a:bodyPr wrap="square" rtlCol="0">
            <a:spAutoFit/>
          </a:bodyPr>
          <a:lstStyle/>
          <a:p>
            <a:r>
              <a:rPr lang="pt-BR" sz="3200" b="1" dirty="0">
                <a:solidFill>
                  <a:srgbClr val="1E71B9"/>
                </a:solidFill>
              </a:rPr>
              <a:t>ISS-Fixo: entendimento e metodologias</a:t>
            </a:r>
          </a:p>
        </p:txBody>
      </p:sp>
      <p:sp>
        <p:nvSpPr>
          <p:cNvPr id="11" name="CaixaDeTexto 2">
            <a:extLst>
              <a:ext uri="{FF2B5EF4-FFF2-40B4-BE49-F238E27FC236}">
                <a16:creationId xmlns:a16="http://schemas.microsoft.com/office/drawing/2014/main" id="{05783459-0802-1AF8-5991-E2D91EB6F909}"/>
              </a:ext>
            </a:extLst>
          </p:cNvPr>
          <p:cNvSpPr txBox="1"/>
          <p:nvPr/>
        </p:nvSpPr>
        <p:spPr>
          <a:xfrm>
            <a:off x="819856" y="2149544"/>
            <a:ext cx="10494136" cy="4770537"/>
          </a:xfrm>
          <a:prstGeom prst="rect">
            <a:avLst/>
          </a:prstGeom>
          <a:noFill/>
          <a:ln>
            <a:solidFill>
              <a:schemeClr val="accent3">
                <a:lumMod val="20000"/>
                <a:lumOff val="80000"/>
              </a:schemeClr>
            </a:solidFill>
          </a:ln>
          <a:effectLst>
            <a:softEdge rad="31750"/>
          </a:effectLst>
        </p:spPr>
        <p:txBody>
          <a:bodyPr wrap="square" rtlCol="0">
            <a:spAutoFit/>
          </a:bodyPr>
          <a:lstStyle/>
          <a:p>
            <a:pPr algn="just"/>
            <a:r>
              <a:rPr lang="pt-BR" sz="2000" dirty="0">
                <a:cs typeface="Mongolian Baiti" panose="03000500000000000000" pitchFamily="66" charset="0"/>
              </a:rPr>
              <a:t>INCIDENTE DE ASSUNÇÃO DE COMPETÊNCIA. TRIBUTÁRIO. ISS. RECOLHIMENTO EM ALÍQUOTA FIXA. ART. 9º, §§ 1º E 3º, DO DECRETO-LEI N. 406/1968. SOCIEDADES UNIPROFISSIONAIS. CONSTITUIÇÃO SOB A FORMA DE SOCIEDADE LIMITADA. CIRCUNSTÂNCIA INAPTA, POR SI SÓ, PARA AFASTAR A SUBMISSÃO AO TRATAMENTO FISCAL ESPECÍFICO, COMO PRETENDIDO PELA FAZENDA MUNICIPAL. DEFINIÇÃO DA QUALIDADE DA SOCIEDADE QUE DEPENDE DO EXAME CONCRETO DAS ATIVIDADES DESENVOLVIDAS. REQUISITO DA LEI TRIBUTÁRIA AFETO À PRESTAÇÃO DE SERVIÇOS DE NATUREZA INTELECTUAL EM CARÁTER PESSOAL PELOS PROFISSIONAIS LIBERAIS ASSOCIADOS.</a:t>
            </a:r>
            <a:br>
              <a:rPr lang="pt-BR" sz="2000" dirty="0">
                <a:cs typeface="Mongolian Baiti" panose="03000500000000000000" pitchFamily="66" charset="0"/>
              </a:rPr>
            </a:br>
            <a:r>
              <a:rPr lang="pt-BR" sz="2000" dirty="0">
                <a:cs typeface="Mongolian Baiti" panose="03000500000000000000" pitchFamily="66" charset="0"/>
              </a:rPr>
              <a:t>Tese jurídica fixada: "</a:t>
            </a:r>
            <a:r>
              <a:rPr lang="pt-BR" sz="2000" b="1" dirty="0">
                <a:cs typeface="Mongolian Baiti" panose="03000500000000000000" pitchFamily="66" charset="0"/>
              </a:rPr>
              <a:t>As sociedades de profissionais liberais constituídas sob a forma de sociedade limitada fazem jus ao recolhimento do ISS em alíquota fixa, na forma do art. 9º, §§ 1º a 3º do Decreto-Lei n. 406/1968, sempre que estiver demonstrado, por qualquer meio de prova, a prestação de serviços em caráter pessoal, com responsabilidade específica e direta de cada sócio pelos serviços individualmente prestados</a:t>
            </a:r>
            <a:r>
              <a:rPr lang="pt-BR" sz="2000" dirty="0">
                <a:cs typeface="Mongolian Baiti" panose="03000500000000000000" pitchFamily="66" charset="0"/>
              </a:rPr>
              <a:t>.“</a:t>
            </a:r>
          </a:p>
          <a:p>
            <a:pPr algn="just"/>
            <a:r>
              <a:rPr lang="pt-BR" sz="2000" dirty="0">
                <a:cs typeface="Mongolian Baiti" panose="03000500000000000000" pitchFamily="66" charset="0"/>
              </a:rPr>
              <a:t>(SANTA CATARINA. Tribunal de Justiça. Embargos de Declaração n.º 0301128-14.2018.8.24.0064. Relator: Des. Ronei Danielli, julgado em 25/11/2020)</a:t>
            </a:r>
          </a:p>
          <a:p>
            <a:pPr algn="just"/>
            <a:endParaRPr lang="pt-BR" sz="2400" dirty="0">
              <a:cs typeface="Mongolian Baiti" panose="03000500000000000000" pitchFamily="66" charset="0"/>
            </a:endParaRPr>
          </a:p>
        </p:txBody>
      </p:sp>
      <p:sp>
        <p:nvSpPr>
          <p:cNvPr id="12" name="CaixaDeTexto 1">
            <a:extLst>
              <a:ext uri="{FF2B5EF4-FFF2-40B4-BE49-F238E27FC236}">
                <a16:creationId xmlns:a16="http://schemas.microsoft.com/office/drawing/2014/main" id="{6B5984E8-71E5-41D9-0E3A-C534D158BD58}"/>
              </a:ext>
            </a:extLst>
          </p:cNvPr>
          <p:cNvSpPr txBox="1"/>
          <p:nvPr/>
        </p:nvSpPr>
        <p:spPr>
          <a:xfrm>
            <a:off x="819856" y="1288717"/>
            <a:ext cx="10494137" cy="461665"/>
          </a:xfrm>
          <a:prstGeom prst="rect">
            <a:avLst/>
          </a:prstGeom>
          <a:noFill/>
        </p:spPr>
        <p:txBody>
          <a:bodyPr wrap="square" rtlCol="0">
            <a:spAutoFit/>
          </a:bodyPr>
          <a:lstStyle/>
          <a:p>
            <a:r>
              <a:rPr lang="pt-BR" sz="2400" b="1" dirty="0">
                <a:solidFill>
                  <a:srgbClr val="2B9FD9"/>
                </a:solidFill>
              </a:rPr>
              <a:t>ISS-Fixo: jurisprudência</a:t>
            </a:r>
          </a:p>
        </p:txBody>
      </p:sp>
    </p:spTree>
    <p:extLst>
      <p:ext uri="{BB962C8B-B14F-4D97-AF65-F5344CB8AC3E}">
        <p14:creationId xmlns:p14="http://schemas.microsoft.com/office/powerpoint/2010/main" val="1628444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35F03-398D-9C50-687F-6D2BC19F9239}"/>
            </a:ext>
          </a:extLst>
        </p:cNvPr>
        <p:cNvGrpSpPr/>
        <p:nvPr/>
      </p:nvGrpSpPr>
      <p:grpSpPr>
        <a:xfrm>
          <a:off x="0" y="0"/>
          <a:ext cx="0" cy="0"/>
          <a:chOff x="0" y="0"/>
          <a:chExt cx="0" cy="0"/>
        </a:xfrm>
      </p:grpSpPr>
      <p:pic>
        <p:nvPicPr>
          <p:cNvPr id="4" name="Imagem 3" descr="Padrão do plano de fundo&#10;&#10;O conteúdo gerado por IA pode estar incorreto.">
            <a:extLst>
              <a:ext uri="{FF2B5EF4-FFF2-40B4-BE49-F238E27FC236}">
                <a16:creationId xmlns:a16="http://schemas.microsoft.com/office/drawing/2014/main" id="{97F4A189-08D2-1082-0858-7F7FAC765E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4" y="0"/>
            <a:ext cx="12186356" cy="6854825"/>
          </a:xfrm>
          <a:prstGeom prst="rect">
            <a:avLst/>
          </a:prstGeom>
        </p:spPr>
      </p:pic>
      <p:sp>
        <p:nvSpPr>
          <p:cNvPr id="2" name="CaixaDeTexto 1">
            <a:extLst>
              <a:ext uri="{FF2B5EF4-FFF2-40B4-BE49-F238E27FC236}">
                <a16:creationId xmlns:a16="http://schemas.microsoft.com/office/drawing/2014/main" id="{7E21E6C0-15B0-297E-58A0-D4994B4C6DF7}"/>
              </a:ext>
            </a:extLst>
          </p:cNvPr>
          <p:cNvSpPr txBox="1"/>
          <p:nvPr/>
        </p:nvSpPr>
        <p:spPr>
          <a:xfrm>
            <a:off x="375436" y="304780"/>
            <a:ext cx="11497779" cy="584775"/>
          </a:xfrm>
          <a:prstGeom prst="rect">
            <a:avLst/>
          </a:prstGeom>
          <a:noFill/>
        </p:spPr>
        <p:txBody>
          <a:bodyPr wrap="square" rtlCol="0">
            <a:spAutoFit/>
          </a:bodyPr>
          <a:lstStyle/>
          <a:p>
            <a:r>
              <a:rPr lang="pt-BR" sz="3200" b="1" dirty="0">
                <a:solidFill>
                  <a:srgbClr val="1E71B9"/>
                </a:solidFill>
              </a:rPr>
              <a:t>ISS-Fixo: entendimento e metodologias</a:t>
            </a:r>
          </a:p>
        </p:txBody>
      </p:sp>
      <p:sp>
        <p:nvSpPr>
          <p:cNvPr id="11" name="CaixaDeTexto 2">
            <a:extLst>
              <a:ext uri="{FF2B5EF4-FFF2-40B4-BE49-F238E27FC236}">
                <a16:creationId xmlns:a16="http://schemas.microsoft.com/office/drawing/2014/main" id="{F8461DAA-507C-BC4F-8F2F-F8062DFDF4E9}"/>
              </a:ext>
            </a:extLst>
          </p:cNvPr>
          <p:cNvSpPr txBox="1"/>
          <p:nvPr/>
        </p:nvSpPr>
        <p:spPr>
          <a:xfrm>
            <a:off x="819856" y="2149544"/>
            <a:ext cx="10494136" cy="3170099"/>
          </a:xfrm>
          <a:prstGeom prst="rect">
            <a:avLst/>
          </a:prstGeom>
          <a:noFill/>
          <a:ln>
            <a:solidFill>
              <a:schemeClr val="accent3">
                <a:lumMod val="20000"/>
                <a:lumOff val="80000"/>
              </a:schemeClr>
            </a:solidFill>
          </a:ln>
          <a:effectLst>
            <a:softEdge rad="31750"/>
          </a:effectLst>
        </p:spPr>
        <p:txBody>
          <a:bodyPr wrap="square" rtlCol="0">
            <a:spAutoFit/>
          </a:bodyPr>
          <a:lstStyle/>
          <a:p>
            <a:pPr algn="just"/>
            <a:r>
              <a:rPr lang="pt-BR" sz="2000" dirty="0">
                <a:cs typeface="Mongolian Baiti" panose="03000500000000000000" pitchFamily="66" charset="0"/>
              </a:rPr>
              <a:t>DIREITO TRIBUTÁRIO E PROCESSUAL CIVIL. EMBARGOS DE DIVERGÊNCIA EM AGRAVO EM RECURSO ESPECIAL. ISSQN. SOCIEDADES SIMPLES NO REGIME LIMITADO. QUADRO SOCIETÁRIO COMPOSTO POR MÉDICOS. RECOLHIMENTO DO ISSQN PELA ALÍQUOTA FIXA. REGIME DO ARTIGO 9º, § 3º, DO DECRETO-LEI 406/1968. SERVIÇO PRESTADO EM CARÁTER PESSOAL E EM NOME DA SOCIEDADE. EMBARGOS DE DIVERGÊNCIA PROVIDO. 1. </a:t>
            </a:r>
            <a:r>
              <a:rPr lang="pt-BR" sz="2000" b="1" dirty="0">
                <a:cs typeface="Mongolian Baiti" panose="03000500000000000000" pitchFamily="66" charset="0"/>
              </a:rPr>
              <a:t>O cerne da questão reside na caracterização da embargante como sociedade civil de profissionais, o que lhe permitiria gozar da alíquota fixa do ISSQN, nos moldes do artigo 9º, § 3º, do Decreto-Lei 406/1968</a:t>
            </a:r>
            <a:r>
              <a:rPr lang="pt-BR" sz="2000" dirty="0">
                <a:cs typeface="Mongolian Baiti" panose="03000500000000000000" pitchFamily="66" charset="0"/>
              </a:rPr>
              <a:t>.</a:t>
            </a:r>
            <a:br>
              <a:rPr lang="pt-BR" sz="2000" dirty="0">
                <a:cs typeface="Mongolian Baiti" panose="03000500000000000000" pitchFamily="66" charset="0"/>
              </a:rPr>
            </a:br>
            <a:r>
              <a:rPr lang="pt-BR" sz="2000" dirty="0">
                <a:cs typeface="Mongolian Baiti" panose="03000500000000000000" pitchFamily="66" charset="0"/>
              </a:rPr>
              <a:t>2. No caso em tela, trata-se de sociedade simples limitada, em que o objeto social é a prestação de serviços médicos desenvolvidos diretamente pelos sócios que compõem o quadro societário (fls. 347/348, e-STJ), cuja responsabilidade pessoal é regida pelo Código de Ética Médica.</a:t>
            </a:r>
          </a:p>
        </p:txBody>
      </p:sp>
      <p:sp>
        <p:nvSpPr>
          <p:cNvPr id="12" name="CaixaDeTexto 1">
            <a:extLst>
              <a:ext uri="{FF2B5EF4-FFF2-40B4-BE49-F238E27FC236}">
                <a16:creationId xmlns:a16="http://schemas.microsoft.com/office/drawing/2014/main" id="{B6E22E62-01EB-7A03-6198-B80F6C32D78D}"/>
              </a:ext>
            </a:extLst>
          </p:cNvPr>
          <p:cNvSpPr txBox="1"/>
          <p:nvPr/>
        </p:nvSpPr>
        <p:spPr>
          <a:xfrm>
            <a:off x="819856" y="1288717"/>
            <a:ext cx="10494137" cy="461665"/>
          </a:xfrm>
          <a:prstGeom prst="rect">
            <a:avLst/>
          </a:prstGeom>
          <a:noFill/>
        </p:spPr>
        <p:txBody>
          <a:bodyPr wrap="square" rtlCol="0">
            <a:spAutoFit/>
          </a:bodyPr>
          <a:lstStyle/>
          <a:p>
            <a:r>
              <a:rPr lang="pt-BR" sz="2400" b="1" dirty="0">
                <a:solidFill>
                  <a:srgbClr val="2B9FD9"/>
                </a:solidFill>
              </a:rPr>
              <a:t>ISS-Fixo: jurisprudência</a:t>
            </a:r>
          </a:p>
        </p:txBody>
      </p:sp>
    </p:spTree>
    <p:extLst>
      <p:ext uri="{BB962C8B-B14F-4D97-AF65-F5344CB8AC3E}">
        <p14:creationId xmlns:p14="http://schemas.microsoft.com/office/powerpoint/2010/main" val="607250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DF869-BE0D-0FC0-39B9-ADEDF912AFF5}"/>
            </a:ext>
          </a:extLst>
        </p:cNvPr>
        <p:cNvGrpSpPr/>
        <p:nvPr/>
      </p:nvGrpSpPr>
      <p:grpSpPr>
        <a:xfrm>
          <a:off x="0" y="0"/>
          <a:ext cx="0" cy="0"/>
          <a:chOff x="0" y="0"/>
          <a:chExt cx="0" cy="0"/>
        </a:xfrm>
      </p:grpSpPr>
      <p:pic>
        <p:nvPicPr>
          <p:cNvPr id="4" name="Imagem 3" descr="Padrão do plano de fundo&#10;&#10;O conteúdo gerado por IA pode estar incorreto.">
            <a:extLst>
              <a:ext uri="{FF2B5EF4-FFF2-40B4-BE49-F238E27FC236}">
                <a16:creationId xmlns:a16="http://schemas.microsoft.com/office/drawing/2014/main" id="{AE87DAD8-F1C4-1ACB-19BE-CA6837DAB3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4" y="0"/>
            <a:ext cx="12186356" cy="6854825"/>
          </a:xfrm>
          <a:prstGeom prst="rect">
            <a:avLst/>
          </a:prstGeom>
        </p:spPr>
      </p:pic>
      <p:sp>
        <p:nvSpPr>
          <p:cNvPr id="2" name="CaixaDeTexto 1">
            <a:extLst>
              <a:ext uri="{FF2B5EF4-FFF2-40B4-BE49-F238E27FC236}">
                <a16:creationId xmlns:a16="http://schemas.microsoft.com/office/drawing/2014/main" id="{FA79E301-D374-10CF-3E95-32986063B397}"/>
              </a:ext>
            </a:extLst>
          </p:cNvPr>
          <p:cNvSpPr txBox="1"/>
          <p:nvPr/>
        </p:nvSpPr>
        <p:spPr>
          <a:xfrm>
            <a:off x="375436" y="304780"/>
            <a:ext cx="11497779" cy="584775"/>
          </a:xfrm>
          <a:prstGeom prst="rect">
            <a:avLst/>
          </a:prstGeom>
          <a:noFill/>
        </p:spPr>
        <p:txBody>
          <a:bodyPr wrap="square" rtlCol="0">
            <a:spAutoFit/>
          </a:bodyPr>
          <a:lstStyle/>
          <a:p>
            <a:r>
              <a:rPr lang="pt-BR" sz="3200" b="1" dirty="0">
                <a:solidFill>
                  <a:srgbClr val="1E71B9"/>
                </a:solidFill>
              </a:rPr>
              <a:t>ISS-Fixo: entendimento e metodologias</a:t>
            </a:r>
          </a:p>
        </p:txBody>
      </p:sp>
      <p:sp>
        <p:nvSpPr>
          <p:cNvPr id="11" name="CaixaDeTexto 2">
            <a:extLst>
              <a:ext uri="{FF2B5EF4-FFF2-40B4-BE49-F238E27FC236}">
                <a16:creationId xmlns:a16="http://schemas.microsoft.com/office/drawing/2014/main" id="{FD7B760B-51BA-BE1E-0936-E1D553B78304}"/>
              </a:ext>
            </a:extLst>
          </p:cNvPr>
          <p:cNvSpPr txBox="1"/>
          <p:nvPr/>
        </p:nvSpPr>
        <p:spPr>
          <a:xfrm>
            <a:off x="819856" y="1901946"/>
            <a:ext cx="10494136" cy="4801314"/>
          </a:xfrm>
          <a:prstGeom prst="rect">
            <a:avLst/>
          </a:prstGeom>
          <a:noFill/>
          <a:ln>
            <a:solidFill>
              <a:schemeClr val="accent3">
                <a:lumMod val="20000"/>
                <a:lumOff val="80000"/>
              </a:schemeClr>
            </a:solidFill>
          </a:ln>
          <a:effectLst>
            <a:softEdge rad="31750"/>
          </a:effectLst>
        </p:spPr>
        <p:txBody>
          <a:bodyPr wrap="square" rtlCol="0">
            <a:spAutoFit/>
          </a:bodyPr>
          <a:lstStyle/>
          <a:p>
            <a:pPr algn="just"/>
            <a:r>
              <a:rPr lang="pt-BR" dirty="0">
                <a:cs typeface="Mongolian Baiti" panose="03000500000000000000" pitchFamily="66" charset="0"/>
              </a:rPr>
              <a:t>3. </a:t>
            </a:r>
            <a:r>
              <a:rPr lang="pt-BR" b="1" dirty="0">
                <a:cs typeface="Mongolian Baiti" panose="03000500000000000000" pitchFamily="66" charset="0"/>
              </a:rPr>
              <a:t>Circunscrito a estes parâmetros fáticos sobreditos, assevera-se que a fruição do direito a tributação privilegiada do ISSQN depende, basicamente, da análise da atividade efetivamente exercida pela sociedade, para saber se ela se enquadra dentre aquelas elencadas no § 3º do art. 9º do Decreto-lei n. 406/1968 (itens 1, 4, 8, 25, 52, 88, 89, 90, 92 da lista anexa à LC n. 56/1987), bem como se perquirir se a atividade intelectual, científica, literária ou artística desempenhada pela pessoa jurídica não constitua elemento de empresa, ou melhor, nos termos do artigo 966 do Código Civil, que os fatores de produção, circulação e de organização empresarial não se sobreponham à atuação profissional e direta dos sócios na condução do objeto social da empresa, sendo irrelevante para essa finalidade o fato de a pessoa jurídica ter se constituído sob a forma de responsabilidade limitada</a:t>
            </a:r>
            <a:r>
              <a:rPr lang="pt-BR" dirty="0">
                <a:cs typeface="Mongolian Baiti" panose="03000500000000000000" pitchFamily="66" charset="0"/>
              </a:rPr>
              <a:t>.</a:t>
            </a:r>
            <a:br>
              <a:rPr lang="pt-BR" dirty="0">
                <a:cs typeface="Mongolian Baiti" panose="03000500000000000000" pitchFamily="66" charset="0"/>
              </a:rPr>
            </a:br>
            <a:r>
              <a:rPr lang="pt-BR" dirty="0">
                <a:cs typeface="Mongolian Baiti" panose="03000500000000000000" pitchFamily="66" charset="0"/>
              </a:rPr>
              <a:t>4. Desta forma, ressalvado os modelos puramente empresariais, como ocorre com as espécies de sociedades anônimas e comandita por ações, não é relevante para a concessão do regime tributário diferenciado a espécie empresarial adotada pela pessoa jurídica, pois como no caso concreto ora analisado, pode haver sociedades limitadas que não são empresárias, conforme preveem expressamente os artigos 982 e 983 do Código Civil.</a:t>
            </a:r>
            <a:br>
              <a:rPr lang="pt-BR" dirty="0">
                <a:cs typeface="Mongolian Baiti" panose="03000500000000000000" pitchFamily="66" charset="0"/>
              </a:rPr>
            </a:br>
            <a:r>
              <a:rPr lang="pt-BR" dirty="0">
                <a:cs typeface="Mongolian Baiti" panose="03000500000000000000" pitchFamily="66" charset="0"/>
              </a:rPr>
              <a:t>5. Embargos de Divergência providos.</a:t>
            </a:r>
          </a:p>
          <a:p>
            <a:pPr algn="just"/>
            <a:r>
              <a:rPr lang="pt-BR" dirty="0">
                <a:cs typeface="Mongolian Baiti" panose="03000500000000000000" pitchFamily="66" charset="0"/>
              </a:rPr>
              <a:t>(SUPERIOR TRIBUNAL DE JUSTIÇA. Embargos de Divergência em Agravo em Recurso Especial n.º 31084/MS. Relator: Ministro Napoleão Nunes Maia Filho, julgado em 24/03/2021)</a:t>
            </a:r>
          </a:p>
        </p:txBody>
      </p:sp>
      <p:sp>
        <p:nvSpPr>
          <p:cNvPr id="12" name="CaixaDeTexto 1">
            <a:extLst>
              <a:ext uri="{FF2B5EF4-FFF2-40B4-BE49-F238E27FC236}">
                <a16:creationId xmlns:a16="http://schemas.microsoft.com/office/drawing/2014/main" id="{E75F6822-3C69-6587-1086-B5A8084A7FFA}"/>
              </a:ext>
            </a:extLst>
          </p:cNvPr>
          <p:cNvSpPr txBox="1"/>
          <p:nvPr/>
        </p:nvSpPr>
        <p:spPr>
          <a:xfrm>
            <a:off x="819856" y="1288717"/>
            <a:ext cx="10494137" cy="461665"/>
          </a:xfrm>
          <a:prstGeom prst="rect">
            <a:avLst/>
          </a:prstGeom>
          <a:noFill/>
        </p:spPr>
        <p:txBody>
          <a:bodyPr wrap="square" rtlCol="0">
            <a:spAutoFit/>
          </a:bodyPr>
          <a:lstStyle/>
          <a:p>
            <a:r>
              <a:rPr lang="pt-BR" sz="2400" b="1" dirty="0">
                <a:solidFill>
                  <a:srgbClr val="2B9FD9"/>
                </a:solidFill>
              </a:rPr>
              <a:t>ISS-Fixo: jurisprudência</a:t>
            </a:r>
          </a:p>
        </p:txBody>
      </p:sp>
    </p:spTree>
    <p:extLst>
      <p:ext uri="{BB962C8B-B14F-4D97-AF65-F5344CB8AC3E}">
        <p14:creationId xmlns:p14="http://schemas.microsoft.com/office/powerpoint/2010/main" val="37993069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C8D03-6EF7-3B5B-4939-B4CDD4592D48}"/>
            </a:ext>
          </a:extLst>
        </p:cNvPr>
        <p:cNvGrpSpPr/>
        <p:nvPr/>
      </p:nvGrpSpPr>
      <p:grpSpPr>
        <a:xfrm>
          <a:off x="0" y="0"/>
          <a:ext cx="0" cy="0"/>
          <a:chOff x="0" y="0"/>
          <a:chExt cx="0" cy="0"/>
        </a:xfrm>
      </p:grpSpPr>
      <p:pic>
        <p:nvPicPr>
          <p:cNvPr id="4" name="Imagem 3" descr="Padrão do plano de fundo&#10;&#10;O conteúdo gerado por IA pode estar incorreto.">
            <a:extLst>
              <a:ext uri="{FF2B5EF4-FFF2-40B4-BE49-F238E27FC236}">
                <a16:creationId xmlns:a16="http://schemas.microsoft.com/office/drawing/2014/main" id="{E9B142F1-354D-F283-B694-598D1A9F64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4" y="0"/>
            <a:ext cx="12186356" cy="6854825"/>
          </a:xfrm>
          <a:prstGeom prst="rect">
            <a:avLst/>
          </a:prstGeom>
        </p:spPr>
      </p:pic>
      <p:sp>
        <p:nvSpPr>
          <p:cNvPr id="2" name="CaixaDeTexto 1">
            <a:extLst>
              <a:ext uri="{FF2B5EF4-FFF2-40B4-BE49-F238E27FC236}">
                <a16:creationId xmlns:a16="http://schemas.microsoft.com/office/drawing/2014/main" id="{56857D49-1BD0-8AB8-BDD4-4744C92581AF}"/>
              </a:ext>
            </a:extLst>
          </p:cNvPr>
          <p:cNvSpPr txBox="1"/>
          <p:nvPr/>
        </p:nvSpPr>
        <p:spPr>
          <a:xfrm>
            <a:off x="375436" y="304780"/>
            <a:ext cx="11497779" cy="584775"/>
          </a:xfrm>
          <a:prstGeom prst="rect">
            <a:avLst/>
          </a:prstGeom>
          <a:noFill/>
        </p:spPr>
        <p:txBody>
          <a:bodyPr wrap="square" rtlCol="0">
            <a:spAutoFit/>
          </a:bodyPr>
          <a:lstStyle/>
          <a:p>
            <a:r>
              <a:rPr lang="pt-BR" sz="3200" b="1" dirty="0">
                <a:solidFill>
                  <a:srgbClr val="1E71B9"/>
                </a:solidFill>
              </a:rPr>
              <a:t>ISS-Fixo: entendimento e metodologias</a:t>
            </a:r>
          </a:p>
        </p:txBody>
      </p:sp>
      <p:sp>
        <p:nvSpPr>
          <p:cNvPr id="11" name="CaixaDeTexto 2">
            <a:extLst>
              <a:ext uri="{FF2B5EF4-FFF2-40B4-BE49-F238E27FC236}">
                <a16:creationId xmlns:a16="http://schemas.microsoft.com/office/drawing/2014/main" id="{75082033-0004-805B-C13F-E9A16CB5BC5A}"/>
              </a:ext>
            </a:extLst>
          </p:cNvPr>
          <p:cNvSpPr txBox="1"/>
          <p:nvPr/>
        </p:nvSpPr>
        <p:spPr>
          <a:xfrm>
            <a:off x="819856" y="1901946"/>
            <a:ext cx="10494136" cy="4524315"/>
          </a:xfrm>
          <a:prstGeom prst="rect">
            <a:avLst/>
          </a:prstGeom>
          <a:noFill/>
          <a:ln>
            <a:solidFill>
              <a:schemeClr val="accent3">
                <a:lumMod val="20000"/>
                <a:lumOff val="80000"/>
              </a:schemeClr>
            </a:solidFill>
          </a:ln>
          <a:effectLst>
            <a:softEdge rad="31750"/>
          </a:effectLst>
        </p:spPr>
        <p:txBody>
          <a:bodyPr wrap="square" rtlCol="0">
            <a:spAutoFit/>
          </a:bodyPr>
          <a:lstStyle/>
          <a:p>
            <a:pPr marL="342900" indent="-342900" algn="just">
              <a:buFont typeface="Arial" panose="020B0604020202020204" pitchFamily="34" charset="0"/>
              <a:buChar char="•"/>
            </a:pPr>
            <a:r>
              <a:rPr lang="pt-BR" sz="2400" b="1" dirty="0"/>
              <a:t>Questão submetida a julgamento: </a:t>
            </a:r>
            <a:r>
              <a:rPr lang="pt-BR" sz="2400" dirty="0"/>
              <a:t>definir se a sociedade uniprofissional, constituída sob a forma de responsabilidade limitada, faz jus ao tratamento tributário diferenciado do ISS em alíquota fixa, na forma do art. 9º, §§ 1º e 3º, do Decreto-Lei n. 406/1968.</a:t>
            </a:r>
          </a:p>
          <a:p>
            <a:pPr algn="just"/>
            <a:endParaRPr lang="pt-BR" sz="2400" dirty="0"/>
          </a:p>
          <a:p>
            <a:pPr marL="342900" indent="-342900" algn="just">
              <a:buFont typeface="Arial" panose="020B0604020202020204" pitchFamily="34" charset="0"/>
              <a:buChar char="•"/>
            </a:pPr>
            <a:r>
              <a:rPr lang="pt-BR" sz="2400" b="1" dirty="0">
                <a:cs typeface="Mongolian Baiti" panose="03000500000000000000" pitchFamily="66" charset="0"/>
              </a:rPr>
              <a:t>Tese firmada:</a:t>
            </a:r>
            <a:r>
              <a:rPr lang="pt-BR" sz="2400" dirty="0">
                <a:cs typeface="Mongolian Baiti" panose="03000500000000000000" pitchFamily="66" charset="0"/>
              </a:rPr>
              <a:t> </a:t>
            </a:r>
            <a:r>
              <a:rPr lang="pt-BR" sz="2400" dirty="0"/>
              <a:t>a adoção da forma societária de </a:t>
            </a:r>
            <a:r>
              <a:rPr lang="pt-BR" sz="2400" b="1" dirty="0"/>
              <a:t>responsabilidade limitada</a:t>
            </a:r>
            <a:r>
              <a:rPr lang="pt-BR" sz="2400" dirty="0"/>
              <a:t> pela sociedade uniprofissional </a:t>
            </a:r>
            <a:r>
              <a:rPr lang="pt-BR" sz="2400" b="1" dirty="0"/>
              <a:t>não constitui, por si só, impedimento</a:t>
            </a:r>
            <a:r>
              <a:rPr lang="pt-BR" sz="2400" dirty="0"/>
              <a:t> ao regime de tributação diferenciada do ISS por alíquota fixa, nos termos do art. 9º, §§1º e 3º, do Decreto-Lei nº 406/1968, </a:t>
            </a:r>
            <a:r>
              <a:rPr lang="pt-BR" sz="2400" b="1" dirty="0"/>
              <a:t>desde que observados cumulativamente</a:t>
            </a:r>
            <a:r>
              <a:rPr lang="pt-BR" sz="2400" dirty="0"/>
              <a:t> os seguintes requisitos: </a:t>
            </a:r>
            <a:r>
              <a:rPr lang="pt-BR" sz="2400" b="1" dirty="0"/>
              <a:t>(i)</a:t>
            </a:r>
            <a:r>
              <a:rPr lang="pt-BR" sz="2400" dirty="0"/>
              <a:t> prestação pessoal dos serviços pelos sócios; </a:t>
            </a:r>
            <a:r>
              <a:rPr lang="pt-BR" sz="2400" b="1" dirty="0"/>
              <a:t>(</a:t>
            </a:r>
            <a:r>
              <a:rPr lang="pt-BR" sz="2400" b="1" dirty="0" err="1"/>
              <a:t>ii</a:t>
            </a:r>
            <a:r>
              <a:rPr lang="pt-BR" sz="2400" b="1" dirty="0"/>
              <a:t>)</a:t>
            </a:r>
            <a:r>
              <a:rPr lang="pt-BR" sz="2400" dirty="0"/>
              <a:t> assunção de responsabilidade técnica individual; e </a:t>
            </a:r>
            <a:r>
              <a:rPr lang="pt-BR" sz="2400" b="1" dirty="0"/>
              <a:t>(</a:t>
            </a:r>
            <a:r>
              <a:rPr lang="pt-BR" sz="2400" b="1" dirty="0" err="1"/>
              <a:t>iii</a:t>
            </a:r>
            <a:r>
              <a:rPr lang="pt-BR" sz="2400" b="1" dirty="0"/>
              <a:t>)</a:t>
            </a:r>
            <a:r>
              <a:rPr lang="pt-BR" sz="2400" dirty="0"/>
              <a:t> inexistência de estrutura empresarial que descaracterize o caráter personalíssimo da atividade.</a:t>
            </a:r>
            <a:endParaRPr lang="pt-BR" sz="2400" dirty="0">
              <a:cs typeface="Mongolian Baiti" panose="03000500000000000000" pitchFamily="66" charset="0"/>
            </a:endParaRPr>
          </a:p>
        </p:txBody>
      </p:sp>
      <p:sp>
        <p:nvSpPr>
          <p:cNvPr id="12" name="CaixaDeTexto 1">
            <a:extLst>
              <a:ext uri="{FF2B5EF4-FFF2-40B4-BE49-F238E27FC236}">
                <a16:creationId xmlns:a16="http://schemas.microsoft.com/office/drawing/2014/main" id="{8DC18A2E-7712-825E-3381-12D89B08EBEE}"/>
              </a:ext>
            </a:extLst>
          </p:cNvPr>
          <p:cNvSpPr txBox="1"/>
          <p:nvPr/>
        </p:nvSpPr>
        <p:spPr>
          <a:xfrm>
            <a:off x="819856" y="1288717"/>
            <a:ext cx="10494137" cy="461665"/>
          </a:xfrm>
          <a:prstGeom prst="rect">
            <a:avLst/>
          </a:prstGeom>
          <a:noFill/>
        </p:spPr>
        <p:txBody>
          <a:bodyPr wrap="square" rtlCol="0">
            <a:spAutoFit/>
          </a:bodyPr>
          <a:lstStyle/>
          <a:p>
            <a:r>
              <a:rPr lang="pt-BR" sz="2400" b="1" dirty="0">
                <a:solidFill>
                  <a:srgbClr val="2B9FD9"/>
                </a:solidFill>
              </a:rPr>
              <a:t>Tema Repetitivo n.º 1323 STJ</a:t>
            </a:r>
          </a:p>
        </p:txBody>
      </p:sp>
    </p:spTree>
    <p:extLst>
      <p:ext uri="{BB962C8B-B14F-4D97-AF65-F5344CB8AC3E}">
        <p14:creationId xmlns:p14="http://schemas.microsoft.com/office/powerpoint/2010/main" val="8775892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E7253-A036-04E0-0A73-3FBE50402E93}"/>
            </a:ext>
          </a:extLst>
        </p:cNvPr>
        <p:cNvGrpSpPr/>
        <p:nvPr/>
      </p:nvGrpSpPr>
      <p:grpSpPr>
        <a:xfrm>
          <a:off x="0" y="0"/>
          <a:ext cx="0" cy="0"/>
          <a:chOff x="0" y="0"/>
          <a:chExt cx="0" cy="0"/>
        </a:xfrm>
      </p:grpSpPr>
      <p:pic>
        <p:nvPicPr>
          <p:cNvPr id="4" name="Imagem 3" descr="Padrão do plano de fundo&#10;&#10;O conteúdo gerado por IA pode estar incorreto.">
            <a:extLst>
              <a:ext uri="{FF2B5EF4-FFF2-40B4-BE49-F238E27FC236}">
                <a16:creationId xmlns:a16="http://schemas.microsoft.com/office/drawing/2014/main" id="{3822BD48-3BE4-3674-0A2A-ACB29E0092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4" y="0"/>
            <a:ext cx="12186356" cy="6854825"/>
          </a:xfrm>
          <a:prstGeom prst="rect">
            <a:avLst/>
          </a:prstGeom>
        </p:spPr>
      </p:pic>
      <p:sp>
        <p:nvSpPr>
          <p:cNvPr id="2" name="CaixaDeTexto 1">
            <a:extLst>
              <a:ext uri="{FF2B5EF4-FFF2-40B4-BE49-F238E27FC236}">
                <a16:creationId xmlns:a16="http://schemas.microsoft.com/office/drawing/2014/main" id="{FFBEDA2E-304C-09E1-D26D-1043EC8A866B}"/>
              </a:ext>
            </a:extLst>
          </p:cNvPr>
          <p:cNvSpPr txBox="1"/>
          <p:nvPr/>
        </p:nvSpPr>
        <p:spPr>
          <a:xfrm>
            <a:off x="375436" y="304780"/>
            <a:ext cx="11497779" cy="584775"/>
          </a:xfrm>
          <a:prstGeom prst="rect">
            <a:avLst/>
          </a:prstGeom>
          <a:noFill/>
        </p:spPr>
        <p:txBody>
          <a:bodyPr wrap="square" rtlCol="0">
            <a:spAutoFit/>
          </a:bodyPr>
          <a:lstStyle/>
          <a:p>
            <a:r>
              <a:rPr lang="pt-BR" sz="3200" b="1" dirty="0">
                <a:solidFill>
                  <a:srgbClr val="1E71B9"/>
                </a:solidFill>
              </a:rPr>
              <a:t>ISS-Fixo: entendimento e metodologias</a:t>
            </a:r>
          </a:p>
        </p:txBody>
      </p:sp>
      <p:sp>
        <p:nvSpPr>
          <p:cNvPr id="12" name="CaixaDeTexto 1">
            <a:extLst>
              <a:ext uri="{FF2B5EF4-FFF2-40B4-BE49-F238E27FC236}">
                <a16:creationId xmlns:a16="http://schemas.microsoft.com/office/drawing/2014/main" id="{136AB351-17F7-D06A-B0E2-7F15932F4FCE}"/>
              </a:ext>
            </a:extLst>
          </p:cNvPr>
          <p:cNvSpPr txBox="1"/>
          <p:nvPr/>
        </p:nvSpPr>
        <p:spPr>
          <a:xfrm>
            <a:off x="819856" y="1288717"/>
            <a:ext cx="10494137" cy="461665"/>
          </a:xfrm>
          <a:prstGeom prst="rect">
            <a:avLst/>
          </a:prstGeom>
          <a:noFill/>
        </p:spPr>
        <p:txBody>
          <a:bodyPr wrap="square" rtlCol="0">
            <a:spAutoFit/>
          </a:bodyPr>
          <a:lstStyle/>
          <a:p>
            <a:r>
              <a:rPr lang="pt-BR" sz="2400" b="1" dirty="0">
                <a:solidFill>
                  <a:srgbClr val="2B9FD9"/>
                </a:solidFill>
              </a:rPr>
              <a:t>Situação Pretérita em Blumenau/SC</a:t>
            </a:r>
          </a:p>
        </p:txBody>
      </p:sp>
      <p:pic>
        <p:nvPicPr>
          <p:cNvPr id="3" name="Imagem 2">
            <a:extLst>
              <a:ext uri="{FF2B5EF4-FFF2-40B4-BE49-F238E27FC236}">
                <a16:creationId xmlns:a16="http://schemas.microsoft.com/office/drawing/2014/main" id="{8641FF22-6879-7DD5-E255-1840073B8FFF}"/>
              </a:ext>
            </a:extLst>
          </p:cNvPr>
          <p:cNvPicPr>
            <a:picLocks noChangeAspect="1"/>
          </p:cNvPicPr>
          <p:nvPr/>
        </p:nvPicPr>
        <p:blipFill>
          <a:blip r:embed="rId3"/>
          <a:stretch>
            <a:fillRect/>
          </a:stretch>
        </p:blipFill>
        <p:spPr>
          <a:xfrm>
            <a:off x="1058379" y="2026714"/>
            <a:ext cx="10075242" cy="3241322"/>
          </a:xfrm>
          <a:prstGeom prst="rect">
            <a:avLst/>
          </a:prstGeom>
        </p:spPr>
      </p:pic>
    </p:spTree>
    <p:extLst>
      <p:ext uri="{BB962C8B-B14F-4D97-AF65-F5344CB8AC3E}">
        <p14:creationId xmlns:p14="http://schemas.microsoft.com/office/powerpoint/2010/main" val="17906657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88851-6826-BB8D-84F7-534647A6980E}"/>
            </a:ext>
          </a:extLst>
        </p:cNvPr>
        <p:cNvGrpSpPr/>
        <p:nvPr/>
      </p:nvGrpSpPr>
      <p:grpSpPr>
        <a:xfrm>
          <a:off x="0" y="0"/>
          <a:ext cx="0" cy="0"/>
          <a:chOff x="0" y="0"/>
          <a:chExt cx="0" cy="0"/>
        </a:xfrm>
      </p:grpSpPr>
      <p:pic>
        <p:nvPicPr>
          <p:cNvPr id="4" name="Imagem 3" descr="Padrão do plano de fundo&#10;&#10;O conteúdo gerado por IA pode estar incorreto.">
            <a:extLst>
              <a:ext uri="{FF2B5EF4-FFF2-40B4-BE49-F238E27FC236}">
                <a16:creationId xmlns:a16="http://schemas.microsoft.com/office/drawing/2014/main" id="{479851BF-74AB-2101-9D48-651DD0306F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4" y="0"/>
            <a:ext cx="12186356" cy="6854825"/>
          </a:xfrm>
          <a:prstGeom prst="rect">
            <a:avLst/>
          </a:prstGeom>
        </p:spPr>
      </p:pic>
      <p:sp>
        <p:nvSpPr>
          <p:cNvPr id="2" name="CaixaDeTexto 1">
            <a:extLst>
              <a:ext uri="{FF2B5EF4-FFF2-40B4-BE49-F238E27FC236}">
                <a16:creationId xmlns:a16="http://schemas.microsoft.com/office/drawing/2014/main" id="{415F27C1-D0D7-6D1A-9686-8DEB3D22E030}"/>
              </a:ext>
            </a:extLst>
          </p:cNvPr>
          <p:cNvSpPr txBox="1"/>
          <p:nvPr/>
        </p:nvSpPr>
        <p:spPr>
          <a:xfrm>
            <a:off x="375436" y="304780"/>
            <a:ext cx="11497779" cy="584775"/>
          </a:xfrm>
          <a:prstGeom prst="rect">
            <a:avLst/>
          </a:prstGeom>
          <a:noFill/>
        </p:spPr>
        <p:txBody>
          <a:bodyPr wrap="square" rtlCol="0">
            <a:spAutoFit/>
          </a:bodyPr>
          <a:lstStyle/>
          <a:p>
            <a:r>
              <a:rPr lang="pt-BR" sz="3200" b="1" dirty="0">
                <a:solidFill>
                  <a:srgbClr val="1E71B9"/>
                </a:solidFill>
              </a:rPr>
              <a:t>ISS-Fixo: entendimento e metodologias</a:t>
            </a:r>
          </a:p>
        </p:txBody>
      </p:sp>
      <p:sp>
        <p:nvSpPr>
          <p:cNvPr id="12" name="CaixaDeTexto 1">
            <a:extLst>
              <a:ext uri="{FF2B5EF4-FFF2-40B4-BE49-F238E27FC236}">
                <a16:creationId xmlns:a16="http://schemas.microsoft.com/office/drawing/2014/main" id="{FA2D956C-F8A1-C8DE-BD08-CB1CE71DA5BD}"/>
              </a:ext>
            </a:extLst>
          </p:cNvPr>
          <p:cNvSpPr txBox="1"/>
          <p:nvPr/>
        </p:nvSpPr>
        <p:spPr>
          <a:xfrm>
            <a:off x="819856" y="1288717"/>
            <a:ext cx="10494137" cy="461665"/>
          </a:xfrm>
          <a:prstGeom prst="rect">
            <a:avLst/>
          </a:prstGeom>
          <a:noFill/>
        </p:spPr>
        <p:txBody>
          <a:bodyPr wrap="square" rtlCol="0">
            <a:spAutoFit/>
          </a:bodyPr>
          <a:lstStyle/>
          <a:p>
            <a:r>
              <a:rPr lang="pt-BR" sz="2400" b="1" dirty="0">
                <a:solidFill>
                  <a:srgbClr val="2B9FD9"/>
                </a:solidFill>
              </a:rPr>
              <a:t>Situação Atual em Blumenau/SC</a:t>
            </a:r>
          </a:p>
        </p:txBody>
      </p:sp>
      <p:sp>
        <p:nvSpPr>
          <p:cNvPr id="6" name="CaixaDeTexto 5">
            <a:extLst>
              <a:ext uri="{FF2B5EF4-FFF2-40B4-BE49-F238E27FC236}">
                <a16:creationId xmlns:a16="http://schemas.microsoft.com/office/drawing/2014/main" id="{435B6E97-3D97-A683-9CE1-777659957C14}"/>
              </a:ext>
            </a:extLst>
          </p:cNvPr>
          <p:cNvSpPr txBox="1"/>
          <p:nvPr/>
        </p:nvSpPr>
        <p:spPr>
          <a:xfrm>
            <a:off x="819856" y="2149544"/>
            <a:ext cx="11053359" cy="1200329"/>
          </a:xfrm>
          <a:prstGeom prst="rect">
            <a:avLst/>
          </a:prstGeom>
          <a:noFill/>
        </p:spPr>
        <p:txBody>
          <a:bodyPr wrap="square">
            <a:spAutoFit/>
          </a:bodyPr>
          <a:lstStyle/>
          <a:p>
            <a:pPr algn="just"/>
            <a:r>
              <a:rPr lang="pt-BR" sz="2400" dirty="0">
                <a:cs typeface="Mongolian Baiti" panose="03000500000000000000" pitchFamily="66" charset="0"/>
              </a:rPr>
              <a:t>Atualmente (2025), Blumenau possui apenas </a:t>
            </a:r>
            <a:r>
              <a:rPr lang="pt-BR" sz="2400" b="1" dirty="0">
                <a:cs typeface="Mongolian Baiti" panose="03000500000000000000" pitchFamily="66" charset="0"/>
              </a:rPr>
              <a:t>63 (sessenta e três)</a:t>
            </a:r>
            <a:r>
              <a:rPr lang="pt-BR" sz="2400" dirty="0">
                <a:cs typeface="Mongolian Baiti" panose="03000500000000000000" pitchFamily="66" charset="0"/>
              </a:rPr>
              <a:t> sociedades uniprofissionais enquadradas no ISS-Fixo, o que representa uma </a:t>
            </a:r>
            <a:r>
              <a:rPr lang="pt-BR" sz="2400" b="1" dirty="0">
                <a:cs typeface="Mongolian Baiti" panose="03000500000000000000" pitchFamily="66" charset="0"/>
              </a:rPr>
              <a:t>queda de 87% (oitenta e sete por cento)</a:t>
            </a:r>
            <a:r>
              <a:rPr lang="pt-BR" sz="2400" dirty="0">
                <a:cs typeface="Mongolian Baiti" panose="03000500000000000000" pitchFamily="66" charset="0"/>
              </a:rPr>
              <a:t> das optantes de tal regime quando comparado com 2015.</a:t>
            </a:r>
          </a:p>
        </p:txBody>
      </p:sp>
      <p:pic>
        <p:nvPicPr>
          <p:cNvPr id="7" name="Imagem 6">
            <a:extLst>
              <a:ext uri="{FF2B5EF4-FFF2-40B4-BE49-F238E27FC236}">
                <a16:creationId xmlns:a16="http://schemas.microsoft.com/office/drawing/2014/main" id="{5CC3B6D0-8F51-613E-AEA2-D3C2C74869EF}"/>
              </a:ext>
            </a:extLst>
          </p:cNvPr>
          <p:cNvPicPr>
            <a:picLocks noChangeAspect="1"/>
          </p:cNvPicPr>
          <p:nvPr/>
        </p:nvPicPr>
        <p:blipFill>
          <a:blip r:embed="rId3"/>
          <a:stretch>
            <a:fillRect/>
          </a:stretch>
        </p:blipFill>
        <p:spPr>
          <a:xfrm>
            <a:off x="4515550" y="3732450"/>
            <a:ext cx="3217550" cy="1833658"/>
          </a:xfrm>
          <a:prstGeom prst="rect">
            <a:avLst/>
          </a:prstGeom>
        </p:spPr>
      </p:pic>
    </p:spTree>
    <p:extLst>
      <p:ext uri="{BB962C8B-B14F-4D97-AF65-F5344CB8AC3E}">
        <p14:creationId xmlns:p14="http://schemas.microsoft.com/office/powerpoint/2010/main" val="1748091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FB8E0-66AE-7923-D49B-F5217143FFA5}"/>
            </a:ext>
          </a:extLst>
        </p:cNvPr>
        <p:cNvGrpSpPr/>
        <p:nvPr/>
      </p:nvGrpSpPr>
      <p:grpSpPr>
        <a:xfrm>
          <a:off x="0" y="0"/>
          <a:ext cx="0" cy="0"/>
          <a:chOff x="0" y="0"/>
          <a:chExt cx="0" cy="0"/>
        </a:xfrm>
      </p:grpSpPr>
      <p:pic>
        <p:nvPicPr>
          <p:cNvPr id="4" name="Imagem 3" descr="Padrão do plano de fundo&#10;&#10;O conteúdo gerado por IA pode estar incorreto.">
            <a:extLst>
              <a:ext uri="{FF2B5EF4-FFF2-40B4-BE49-F238E27FC236}">
                <a16:creationId xmlns:a16="http://schemas.microsoft.com/office/drawing/2014/main" id="{C74ECC5C-2DD4-96A7-57AC-DAD0D0B046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 y="0"/>
            <a:ext cx="12186356" cy="6854825"/>
          </a:xfrm>
          <a:prstGeom prst="rect">
            <a:avLst/>
          </a:prstGeom>
        </p:spPr>
      </p:pic>
      <p:sp>
        <p:nvSpPr>
          <p:cNvPr id="2" name="CaixaDeTexto 1">
            <a:extLst>
              <a:ext uri="{FF2B5EF4-FFF2-40B4-BE49-F238E27FC236}">
                <a16:creationId xmlns:a16="http://schemas.microsoft.com/office/drawing/2014/main" id="{706911CE-E7E2-D09E-F2FE-C8ECFD56C40A}"/>
              </a:ext>
            </a:extLst>
          </p:cNvPr>
          <p:cNvSpPr txBox="1"/>
          <p:nvPr/>
        </p:nvSpPr>
        <p:spPr>
          <a:xfrm>
            <a:off x="367553" y="304780"/>
            <a:ext cx="11497779" cy="584775"/>
          </a:xfrm>
          <a:prstGeom prst="rect">
            <a:avLst/>
          </a:prstGeom>
          <a:noFill/>
        </p:spPr>
        <p:txBody>
          <a:bodyPr wrap="square" rtlCol="0">
            <a:spAutoFit/>
          </a:bodyPr>
          <a:lstStyle/>
          <a:p>
            <a:r>
              <a:rPr lang="pt-BR" sz="3200" b="1" dirty="0">
                <a:solidFill>
                  <a:srgbClr val="1E71B9"/>
                </a:solidFill>
              </a:rPr>
              <a:t>ISS-Fixo: entendimento e metodologias</a:t>
            </a:r>
          </a:p>
        </p:txBody>
      </p:sp>
      <p:sp>
        <p:nvSpPr>
          <p:cNvPr id="11" name="CaixaDeTexto 2">
            <a:extLst>
              <a:ext uri="{FF2B5EF4-FFF2-40B4-BE49-F238E27FC236}">
                <a16:creationId xmlns:a16="http://schemas.microsoft.com/office/drawing/2014/main" id="{D0B91FD3-8465-0BCB-9477-F52895BF0086}"/>
              </a:ext>
            </a:extLst>
          </p:cNvPr>
          <p:cNvSpPr txBox="1"/>
          <p:nvPr/>
        </p:nvSpPr>
        <p:spPr>
          <a:xfrm>
            <a:off x="819856" y="2164504"/>
            <a:ext cx="10290805" cy="3416320"/>
          </a:xfrm>
          <a:prstGeom prst="rect">
            <a:avLst/>
          </a:prstGeom>
          <a:noFill/>
          <a:ln>
            <a:solidFill>
              <a:schemeClr val="accent3">
                <a:lumMod val="20000"/>
                <a:lumOff val="80000"/>
              </a:schemeClr>
            </a:solidFill>
          </a:ln>
          <a:effectLst>
            <a:softEdge rad="31750"/>
          </a:effectLst>
        </p:spPr>
        <p:txBody>
          <a:bodyPr wrap="square" rtlCol="0">
            <a:spAutoFit/>
          </a:bodyPr>
          <a:lstStyle/>
          <a:p>
            <a:pPr marL="342900" indent="-342900" algn="just">
              <a:buFont typeface="Arial" panose="020B0604020202020204" pitchFamily="34" charset="0"/>
              <a:buChar char="•"/>
            </a:pPr>
            <a:r>
              <a:rPr lang="pt-BR" sz="2400" b="1" dirty="0">
                <a:cs typeface="Mongolian Baiti" panose="03000500000000000000" pitchFamily="66" charset="0"/>
              </a:rPr>
              <a:t>Profissionalmente</a:t>
            </a:r>
            <a:r>
              <a:rPr lang="pt-BR" sz="2400" dirty="0">
                <a:cs typeface="Mongolian Baiti" panose="03000500000000000000" pitchFamily="66" charset="0"/>
              </a:rPr>
              <a:t>: pressupõe habitualidade;</a:t>
            </a:r>
          </a:p>
          <a:p>
            <a:pPr algn="just"/>
            <a:endParaRPr lang="pt-BR" sz="2400" b="1" dirty="0">
              <a:cs typeface="Mongolian Baiti" panose="03000500000000000000" pitchFamily="66" charset="0"/>
            </a:endParaRPr>
          </a:p>
          <a:p>
            <a:pPr marL="342900" indent="-342900" algn="just">
              <a:buFont typeface="Arial" panose="020B0604020202020204" pitchFamily="34" charset="0"/>
              <a:buChar char="•"/>
            </a:pPr>
            <a:r>
              <a:rPr lang="pt-BR" sz="2400" b="1" dirty="0">
                <a:cs typeface="Mongolian Baiti" panose="03000500000000000000" pitchFamily="66" charset="0"/>
              </a:rPr>
              <a:t>Atividade Econômica</a:t>
            </a:r>
            <a:r>
              <a:rPr lang="pt-BR" sz="2400" dirty="0">
                <a:cs typeface="Mongolian Baiti" panose="03000500000000000000" pitchFamily="66" charset="0"/>
              </a:rPr>
              <a:t>: objeto imediato (intuito lucrativo);</a:t>
            </a:r>
          </a:p>
          <a:p>
            <a:pPr algn="just"/>
            <a:endParaRPr lang="pt-BR" sz="2400" dirty="0">
              <a:cs typeface="Mongolian Baiti" panose="03000500000000000000" pitchFamily="66" charset="0"/>
            </a:endParaRPr>
          </a:p>
          <a:p>
            <a:pPr marL="342900" indent="-342900" algn="just">
              <a:buFont typeface="Arial" panose="020B0604020202020204" pitchFamily="34" charset="0"/>
              <a:buChar char="•"/>
            </a:pPr>
            <a:r>
              <a:rPr lang="pt-BR" sz="2400" b="1" dirty="0">
                <a:cs typeface="Mongolian Baiti" panose="03000500000000000000" pitchFamily="66" charset="0"/>
              </a:rPr>
              <a:t>Organizada</a:t>
            </a:r>
            <a:r>
              <a:rPr lang="pt-BR" sz="2400" dirty="0">
                <a:cs typeface="Mongolian Baiti" panose="03000500000000000000" pitchFamily="66" charset="0"/>
              </a:rPr>
              <a:t>: articulação dos fatores de produção (capital, mão de obra, insumos e tecnologia);</a:t>
            </a:r>
          </a:p>
          <a:p>
            <a:pPr algn="just"/>
            <a:endParaRPr lang="pt-BR" sz="2400" b="1" dirty="0">
              <a:cs typeface="Mongolian Baiti" panose="03000500000000000000" pitchFamily="66" charset="0"/>
            </a:endParaRPr>
          </a:p>
          <a:p>
            <a:pPr marL="342900" indent="-342900" algn="just">
              <a:buFont typeface="Arial" panose="020B0604020202020204" pitchFamily="34" charset="0"/>
              <a:buChar char="•"/>
            </a:pPr>
            <a:r>
              <a:rPr lang="pt-BR" sz="2400" b="1" dirty="0">
                <a:cs typeface="Mongolian Baiti" panose="03000500000000000000" pitchFamily="66" charset="0"/>
              </a:rPr>
              <a:t>Produção ou Circulação de Bens ou de Serviços</a:t>
            </a:r>
            <a:r>
              <a:rPr lang="pt-BR" sz="2400" dirty="0">
                <a:cs typeface="Mongolian Baiti" panose="03000500000000000000" pitchFamily="66" charset="0"/>
              </a:rPr>
              <a:t>: atividade de colocar à disposição do público esses produtos ou serviços para que sejam adquiridos.</a:t>
            </a:r>
          </a:p>
        </p:txBody>
      </p:sp>
      <p:sp>
        <p:nvSpPr>
          <p:cNvPr id="12" name="CaixaDeTexto 1">
            <a:extLst>
              <a:ext uri="{FF2B5EF4-FFF2-40B4-BE49-F238E27FC236}">
                <a16:creationId xmlns:a16="http://schemas.microsoft.com/office/drawing/2014/main" id="{47DDB4AC-7EE5-776C-0D7D-AC07ADCE77F6}"/>
              </a:ext>
            </a:extLst>
          </p:cNvPr>
          <p:cNvSpPr txBox="1"/>
          <p:nvPr/>
        </p:nvSpPr>
        <p:spPr>
          <a:xfrm>
            <a:off x="819856" y="1288717"/>
            <a:ext cx="10494137" cy="461665"/>
          </a:xfrm>
          <a:prstGeom prst="rect">
            <a:avLst/>
          </a:prstGeom>
          <a:noFill/>
        </p:spPr>
        <p:txBody>
          <a:bodyPr wrap="square" rtlCol="0">
            <a:spAutoFit/>
          </a:bodyPr>
          <a:lstStyle/>
          <a:p>
            <a:r>
              <a:rPr lang="pt-BR" sz="2400" b="1" dirty="0">
                <a:solidFill>
                  <a:srgbClr val="2B9FD9"/>
                </a:solidFill>
              </a:rPr>
              <a:t>Quem é empresário?</a:t>
            </a:r>
          </a:p>
        </p:txBody>
      </p:sp>
    </p:spTree>
    <p:extLst>
      <p:ext uri="{BB962C8B-B14F-4D97-AF65-F5344CB8AC3E}">
        <p14:creationId xmlns:p14="http://schemas.microsoft.com/office/powerpoint/2010/main" val="33116077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9D4D8-E8D8-DC51-D297-0ADE485C983F}"/>
            </a:ext>
          </a:extLst>
        </p:cNvPr>
        <p:cNvGrpSpPr/>
        <p:nvPr/>
      </p:nvGrpSpPr>
      <p:grpSpPr>
        <a:xfrm>
          <a:off x="0" y="0"/>
          <a:ext cx="0" cy="0"/>
          <a:chOff x="0" y="0"/>
          <a:chExt cx="0" cy="0"/>
        </a:xfrm>
      </p:grpSpPr>
      <p:pic>
        <p:nvPicPr>
          <p:cNvPr id="4" name="Imagem 3" descr="Padrão do plano de fundo&#10;&#10;O conteúdo gerado por IA pode estar incorreto.">
            <a:extLst>
              <a:ext uri="{FF2B5EF4-FFF2-40B4-BE49-F238E27FC236}">
                <a16:creationId xmlns:a16="http://schemas.microsoft.com/office/drawing/2014/main" id="{053EFD96-73ED-8B27-7A78-2AFA64648C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4" y="-1"/>
            <a:ext cx="12186356" cy="6854825"/>
          </a:xfrm>
          <a:prstGeom prst="rect">
            <a:avLst/>
          </a:prstGeom>
        </p:spPr>
      </p:pic>
      <p:sp>
        <p:nvSpPr>
          <p:cNvPr id="2" name="CaixaDeTexto 1">
            <a:extLst>
              <a:ext uri="{FF2B5EF4-FFF2-40B4-BE49-F238E27FC236}">
                <a16:creationId xmlns:a16="http://schemas.microsoft.com/office/drawing/2014/main" id="{8DFF158D-3AD5-7043-9A9A-449FE68E9677}"/>
              </a:ext>
            </a:extLst>
          </p:cNvPr>
          <p:cNvSpPr txBox="1"/>
          <p:nvPr/>
        </p:nvSpPr>
        <p:spPr>
          <a:xfrm>
            <a:off x="375436" y="304780"/>
            <a:ext cx="11497779" cy="584775"/>
          </a:xfrm>
          <a:prstGeom prst="rect">
            <a:avLst/>
          </a:prstGeom>
          <a:noFill/>
        </p:spPr>
        <p:txBody>
          <a:bodyPr wrap="square" rtlCol="0">
            <a:spAutoFit/>
          </a:bodyPr>
          <a:lstStyle/>
          <a:p>
            <a:r>
              <a:rPr lang="pt-BR" sz="3200" b="1" dirty="0">
                <a:solidFill>
                  <a:srgbClr val="1E71B9"/>
                </a:solidFill>
              </a:rPr>
              <a:t>ISS-Fixo: entendimento e metodologias</a:t>
            </a:r>
          </a:p>
        </p:txBody>
      </p:sp>
      <p:sp>
        <p:nvSpPr>
          <p:cNvPr id="3" name="Isosceles Triangle 51">
            <a:extLst>
              <a:ext uri="{FF2B5EF4-FFF2-40B4-BE49-F238E27FC236}">
                <a16:creationId xmlns:a16="http://schemas.microsoft.com/office/drawing/2014/main" id="{8FAFAB72-8C97-643E-8673-FFFB712D6124}"/>
              </a:ext>
            </a:extLst>
          </p:cNvPr>
          <p:cNvSpPr/>
          <p:nvPr/>
        </p:nvSpPr>
        <p:spPr>
          <a:xfrm>
            <a:off x="880953" y="5083522"/>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5" name="Isosceles Triangle 51">
            <a:extLst>
              <a:ext uri="{FF2B5EF4-FFF2-40B4-BE49-F238E27FC236}">
                <a16:creationId xmlns:a16="http://schemas.microsoft.com/office/drawing/2014/main" id="{88936656-D788-603B-7A0D-5CB48E72B245}"/>
              </a:ext>
            </a:extLst>
          </p:cNvPr>
          <p:cNvSpPr/>
          <p:nvPr/>
        </p:nvSpPr>
        <p:spPr>
          <a:xfrm>
            <a:off x="880953" y="4021904"/>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8" name="CaixaDeTexto 2">
            <a:extLst>
              <a:ext uri="{FF2B5EF4-FFF2-40B4-BE49-F238E27FC236}">
                <a16:creationId xmlns:a16="http://schemas.microsoft.com/office/drawing/2014/main" id="{80DCB5DF-0496-1EFC-6316-524731CEC9C6}"/>
              </a:ext>
            </a:extLst>
          </p:cNvPr>
          <p:cNvSpPr txBox="1"/>
          <p:nvPr/>
        </p:nvSpPr>
        <p:spPr>
          <a:xfrm>
            <a:off x="1504483" y="1780403"/>
            <a:ext cx="10494136" cy="4154984"/>
          </a:xfrm>
          <a:prstGeom prst="rect">
            <a:avLst/>
          </a:prstGeom>
          <a:noFill/>
          <a:ln>
            <a:solidFill>
              <a:schemeClr val="accent3">
                <a:lumMod val="20000"/>
                <a:lumOff val="80000"/>
              </a:schemeClr>
            </a:solidFill>
          </a:ln>
          <a:effectLst>
            <a:softEdge rad="31750"/>
          </a:effectLst>
        </p:spPr>
        <p:txBody>
          <a:bodyPr wrap="square" rtlCol="0">
            <a:spAutoFit/>
          </a:bodyPr>
          <a:lstStyle/>
          <a:p>
            <a:pPr algn="just"/>
            <a:r>
              <a:rPr lang="pt-BR" sz="2400" b="1" dirty="0"/>
              <a:t>Dévon Corrêa dos Santos</a:t>
            </a:r>
          </a:p>
          <a:p>
            <a:pPr algn="just"/>
            <a:endParaRPr lang="pt-BR" sz="2400" b="1" dirty="0"/>
          </a:p>
          <a:p>
            <a:pPr algn="just"/>
            <a:r>
              <a:rPr lang="pt-BR" sz="2400" b="1" dirty="0"/>
              <a:t>Auditor-Fiscal Tributário do Município de Blumenau/SC</a:t>
            </a:r>
          </a:p>
          <a:p>
            <a:pPr algn="just"/>
            <a:endParaRPr lang="pt-BR" sz="2400" b="1" dirty="0"/>
          </a:p>
          <a:p>
            <a:pPr algn="just"/>
            <a:r>
              <a:rPr lang="pt-BR" sz="2400" b="1" dirty="0"/>
              <a:t>Gerente de Tributos Mobiliários</a:t>
            </a:r>
          </a:p>
          <a:p>
            <a:pPr algn="just"/>
            <a:endParaRPr lang="pt-BR" sz="2400" b="1" dirty="0"/>
          </a:p>
          <a:p>
            <a:pPr algn="just"/>
            <a:r>
              <a:rPr lang="pt-BR" sz="2400" dirty="0">
                <a:cs typeface="Mongolian Baiti" panose="03000500000000000000" pitchFamily="66" charset="0"/>
                <a:hlinkClick r:id="rId3"/>
              </a:rPr>
              <a:t>gtm.sefaz@blumenau.sc.gov.br</a:t>
            </a:r>
            <a:endParaRPr lang="pt-BR" sz="2400" dirty="0">
              <a:cs typeface="Mongolian Baiti" panose="03000500000000000000" pitchFamily="66" charset="0"/>
            </a:endParaRPr>
          </a:p>
          <a:p>
            <a:pPr algn="just"/>
            <a:endParaRPr lang="pt-BR" sz="2400" dirty="0">
              <a:cs typeface="Mongolian Baiti" panose="03000500000000000000" pitchFamily="66" charset="0"/>
            </a:endParaRPr>
          </a:p>
          <a:p>
            <a:pPr algn="just"/>
            <a:endParaRPr lang="pt-BR" sz="2400" dirty="0">
              <a:cs typeface="Mongolian Baiti" panose="03000500000000000000" pitchFamily="66" charset="0"/>
            </a:endParaRPr>
          </a:p>
          <a:p>
            <a:pPr algn="just"/>
            <a:r>
              <a:rPr lang="pt-BR" sz="2400" dirty="0">
                <a:cs typeface="Mongolian Baiti" panose="03000500000000000000" pitchFamily="66" charset="0"/>
                <a:hlinkClick r:id="rId4"/>
              </a:rPr>
              <a:t>devonsantos@blumenau.sc.gov.br</a:t>
            </a:r>
            <a:r>
              <a:rPr lang="pt-BR" sz="2400" dirty="0">
                <a:cs typeface="Mongolian Baiti" panose="03000500000000000000" pitchFamily="66" charset="0"/>
              </a:rPr>
              <a:t>	</a:t>
            </a:r>
          </a:p>
          <a:p>
            <a:pPr algn="just"/>
            <a:endParaRPr lang="pt-BR" sz="2400" b="1" dirty="0"/>
          </a:p>
        </p:txBody>
      </p:sp>
    </p:spTree>
    <p:extLst>
      <p:ext uri="{BB962C8B-B14F-4D97-AF65-F5344CB8AC3E}">
        <p14:creationId xmlns:p14="http://schemas.microsoft.com/office/powerpoint/2010/main" val="1049957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0D437-CDEF-0B07-0BB7-23D4262361B1}"/>
            </a:ext>
          </a:extLst>
        </p:cNvPr>
        <p:cNvGrpSpPr/>
        <p:nvPr/>
      </p:nvGrpSpPr>
      <p:grpSpPr>
        <a:xfrm>
          <a:off x="0" y="0"/>
          <a:ext cx="0" cy="0"/>
          <a:chOff x="0" y="0"/>
          <a:chExt cx="0" cy="0"/>
        </a:xfrm>
      </p:grpSpPr>
      <p:pic>
        <p:nvPicPr>
          <p:cNvPr id="4" name="Imagem 3" descr="Padrão do plano de fundo&#10;&#10;O conteúdo gerado por IA pode estar incorreto.">
            <a:extLst>
              <a:ext uri="{FF2B5EF4-FFF2-40B4-BE49-F238E27FC236}">
                <a16:creationId xmlns:a16="http://schemas.microsoft.com/office/drawing/2014/main" id="{6780AAE1-1D52-2AEB-8395-A2563AF911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 y="0"/>
            <a:ext cx="12186356" cy="6854825"/>
          </a:xfrm>
          <a:prstGeom prst="rect">
            <a:avLst/>
          </a:prstGeom>
        </p:spPr>
      </p:pic>
      <p:sp>
        <p:nvSpPr>
          <p:cNvPr id="2" name="CaixaDeTexto 1">
            <a:extLst>
              <a:ext uri="{FF2B5EF4-FFF2-40B4-BE49-F238E27FC236}">
                <a16:creationId xmlns:a16="http://schemas.microsoft.com/office/drawing/2014/main" id="{7C1F8708-14CC-9901-115E-C031D83C8810}"/>
              </a:ext>
            </a:extLst>
          </p:cNvPr>
          <p:cNvSpPr txBox="1"/>
          <p:nvPr/>
        </p:nvSpPr>
        <p:spPr>
          <a:xfrm>
            <a:off x="367553" y="304780"/>
            <a:ext cx="11497779" cy="584775"/>
          </a:xfrm>
          <a:prstGeom prst="rect">
            <a:avLst/>
          </a:prstGeom>
          <a:noFill/>
        </p:spPr>
        <p:txBody>
          <a:bodyPr wrap="square" rtlCol="0">
            <a:spAutoFit/>
          </a:bodyPr>
          <a:lstStyle/>
          <a:p>
            <a:r>
              <a:rPr lang="pt-BR" sz="3200" b="1" dirty="0">
                <a:solidFill>
                  <a:srgbClr val="1E71B9"/>
                </a:solidFill>
              </a:rPr>
              <a:t>ISS-Fixo: entendimento e metodologias</a:t>
            </a:r>
          </a:p>
        </p:txBody>
      </p:sp>
      <p:sp>
        <p:nvSpPr>
          <p:cNvPr id="12" name="CaixaDeTexto 1">
            <a:extLst>
              <a:ext uri="{FF2B5EF4-FFF2-40B4-BE49-F238E27FC236}">
                <a16:creationId xmlns:a16="http://schemas.microsoft.com/office/drawing/2014/main" id="{939085F7-3AA0-A623-1B33-90F7C49A52F1}"/>
              </a:ext>
            </a:extLst>
          </p:cNvPr>
          <p:cNvSpPr txBox="1"/>
          <p:nvPr/>
        </p:nvSpPr>
        <p:spPr>
          <a:xfrm>
            <a:off x="819856" y="1288717"/>
            <a:ext cx="10494137" cy="461665"/>
          </a:xfrm>
          <a:prstGeom prst="rect">
            <a:avLst/>
          </a:prstGeom>
          <a:noFill/>
        </p:spPr>
        <p:txBody>
          <a:bodyPr wrap="square" rtlCol="0">
            <a:spAutoFit/>
          </a:bodyPr>
          <a:lstStyle/>
          <a:p>
            <a:r>
              <a:rPr lang="pt-BR" sz="2400" b="1" dirty="0">
                <a:solidFill>
                  <a:srgbClr val="2B9FD9"/>
                </a:solidFill>
              </a:rPr>
              <a:t>Quem é empresário?</a:t>
            </a:r>
          </a:p>
        </p:txBody>
      </p:sp>
      <p:pic>
        <p:nvPicPr>
          <p:cNvPr id="3" name="Imagem 2">
            <a:extLst>
              <a:ext uri="{FF2B5EF4-FFF2-40B4-BE49-F238E27FC236}">
                <a16:creationId xmlns:a16="http://schemas.microsoft.com/office/drawing/2014/main" id="{8DF856B8-2322-BE9E-FB44-439A440047B1}"/>
              </a:ext>
            </a:extLst>
          </p:cNvPr>
          <p:cNvPicPr>
            <a:picLocks noChangeAspect="1"/>
          </p:cNvPicPr>
          <p:nvPr/>
        </p:nvPicPr>
        <p:blipFill>
          <a:blip r:embed="rId3"/>
          <a:stretch>
            <a:fillRect/>
          </a:stretch>
        </p:blipFill>
        <p:spPr>
          <a:xfrm>
            <a:off x="1332853" y="2327049"/>
            <a:ext cx="9526293" cy="2200726"/>
          </a:xfrm>
          <a:prstGeom prst="rect">
            <a:avLst/>
          </a:prstGeom>
        </p:spPr>
      </p:pic>
    </p:spTree>
    <p:extLst>
      <p:ext uri="{BB962C8B-B14F-4D97-AF65-F5344CB8AC3E}">
        <p14:creationId xmlns:p14="http://schemas.microsoft.com/office/powerpoint/2010/main" val="418982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180C0-D24A-AD6A-4A58-DD26A1D9D28D}"/>
            </a:ext>
          </a:extLst>
        </p:cNvPr>
        <p:cNvGrpSpPr/>
        <p:nvPr/>
      </p:nvGrpSpPr>
      <p:grpSpPr>
        <a:xfrm>
          <a:off x="0" y="0"/>
          <a:ext cx="0" cy="0"/>
          <a:chOff x="0" y="0"/>
          <a:chExt cx="0" cy="0"/>
        </a:xfrm>
      </p:grpSpPr>
      <p:pic>
        <p:nvPicPr>
          <p:cNvPr id="4" name="Imagem 3" descr="Padrão do plano de fundo&#10;&#10;O conteúdo gerado por IA pode estar incorreto.">
            <a:extLst>
              <a:ext uri="{FF2B5EF4-FFF2-40B4-BE49-F238E27FC236}">
                <a16:creationId xmlns:a16="http://schemas.microsoft.com/office/drawing/2014/main" id="{58C81B1E-D114-A641-7CF0-6EA2EC0EF1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6356" cy="6854825"/>
          </a:xfrm>
          <a:prstGeom prst="rect">
            <a:avLst/>
          </a:prstGeom>
        </p:spPr>
      </p:pic>
      <p:sp>
        <p:nvSpPr>
          <p:cNvPr id="2" name="CaixaDeTexto 1">
            <a:extLst>
              <a:ext uri="{FF2B5EF4-FFF2-40B4-BE49-F238E27FC236}">
                <a16:creationId xmlns:a16="http://schemas.microsoft.com/office/drawing/2014/main" id="{73C54B1B-8389-0860-9457-D3ED2B02B5B1}"/>
              </a:ext>
            </a:extLst>
          </p:cNvPr>
          <p:cNvSpPr txBox="1"/>
          <p:nvPr/>
        </p:nvSpPr>
        <p:spPr>
          <a:xfrm>
            <a:off x="367553" y="304780"/>
            <a:ext cx="11497779" cy="584775"/>
          </a:xfrm>
          <a:prstGeom prst="rect">
            <a:avLst/>
          </a:prstGeom>
          <a:noFill/>
        </p:spPr>
        <p:txBody>
          <a:bodyPr wrap="square" rtlCol="0">
            <a:spAutoFit/>
          </a:bodyPr>
          <a:lstStyle/>
          <a:p>
            <a:r>
              <a:rPr lang="pt-BR" sz="3200" b="1" dirty="0">
                <a:solidFill>
                  <a:srgbClr val="1E71B9"/>
                </a:solidFill>
              </a:rPr>
              <a:t>ISS-Fixo: entendimento e metodologias</a:t>
            </a:r>
          </a:p>
        </p:txBody>
      </p:sp>
      <p:sp>
        <p:nvSpPr>
          <p:cNvPr id="11" name="CaixaDeTexto 2">
            <a:extLst>
              <a:ext uri="{FF2B5EF4-FFF2-40B4-BE49-F238E27FC236}">
                <a16:creationId xmlns:a16="http://schemas.microsoft.com/office/drawing/2014/main" id="{DDFD2249-44D0-8160-4596-E4FC0EFA21CD}"/>
              </a:ext>
            </a:extLst>
          </p:cNvPr>
          <p:cNvSpPr txBox="1"/>
          <p:nvPr/>
        </p:nvSpPr>
        <p:spPr>
          <a:xfrm>
            <a:off x="819856" y="1946056"/>
            <a:ext cx="10290805" cy="2677656"/>
          </a:xfrm>
          <a:prstGeom prst="rect">
            <a:avLst/>
          </a:prstGeom>
          <a:noFill/>
          <a:ln>
            <a:solidFill>
              <a:schemeClr val="accent3">
                <a:lumMod val="20000"/>
                <a:lumOff val="80000"/>
              </a:schemeClr>
            </a:solidFill>
          </a:ln>
          <a:effectLst>
            <a:softEdge rad="31750"/>
          </a:effectLst>
        </p:spPr>
        <p:txBody>
          <a:bodyPr wrap="square" rtlCol="0">
            <a:spAutoFit/>
          </a:bodyPr>
          <a:lstStyle/>
          <a:p>
            <a:pPr algn="just">
              <a:buNone/>
            </a:pPr>
            <a:r>
              <a:rPr lang="pt-BR" sz="2400" dirty="0">
                <a:cs typeface="Mongolian Baiti" panose="03000500000000000000" pitchFamily="66" charset="0"/>
              </a:rPr>
              <a:t>Código Civil (Lei n.º 10.406 de 2002)</a:t>
            </a:r>
          </a:p>
          <a:p>
            <a:pPr algn="just">
              <a:buNone/>
            </a:pPr>
            <a:endParaRPr lang="pt-BR" sz="2400" dirty="0">
              <a:cs typeface="Mongolian Baiti" panose="03000500000000000000" pitchFamily="66" charset="0"/>
            </a:endParaRPr>
          </a:p>
          <a:p>
            <a:pPr algn="just">
              <a:buNone/>
            </a:pPr>
            <a:r>
              <a:rPr lang="pt-BR" sz="2400" dirty="0">
                <a:cs typeface="Mongolian Baiti" panose="03000500000000000000" pitchFamily="66" charset="0"/>
              </a:rPr>
              <a:t>Art. 966. [...].</a:t>
            </a:r>
          </a:p>
          <a:p>
            <a:pPr algn="just">
              <a:buNone/>
            </a:pPr>
            <a:r>
              <a:rPr lang="pt-BR" sz="2400" dirty="0">
                <a:cs typeface="Mongolian Baiti" panose="03000500000000000000" pitchFamily="66" charset="0"/>
              </a:rPr>
              <a:t>Parágrafo único. Não se considera empresário quem exerce </a:t>
            </a:r>
            <a:r>
              <a:rPr lang="pt-BR" sz="2400" b="1" dirty="0">
                <a:cs typeface="Mongolian Baiti" panose="03000500000000000000" pitchFamily="66" charset="0"/>
              </a:rPr>
              <a:t>profissão intelectual, de natureza científica, literária ou artística</a:t>
            </a:r>
            <a:r>
              <a:rPr lang="pt-BR" sz="2400" dirty="0">
                <a:cs typeface="Mongolian Baiti" panose="03000500000000000000" pitchFamily="66" charset="0"/>
              </a:rPr>
              <a:t>, ainda com o concurso de auxiliares ou colaboradores, </a:t>
            </a:r>
            <a:r>
              <a:rPr lang="pt-BR" sz="2400" b="1" dirty="0">
                <a:cs typeface="Mongolian Baiti" panose="03000500000000000000" pitchFamily="66" charset="0"/>
              </a:rPr>
              <a:t>salvo se o exercício da profissão constituir elemento de empresa</a:t>
            </a:r>
            <a:r>
              <a:rPr lang="pt-BR" sz="2400" dirty="0">
                <a:cs typeface="Mongolian Baiti" panose="03000500000000000000" pitchFamily="66" charset="0"/>
              </a:rPr>
              <a:t>. (</a:t>
            </a:r>
            <a:r>
              <a:rPr lang="pt-BR" sz="2400" i="1" dirty="0">
                <a:cs typeface="Mongolian Baiti" panose="03000500000000000000" pitchFamily="66" charset="0"/>
              </a:rPr>
              <a:t>grifei</a:t>
            </a:r>
            <a:r>
              <a:rPr lang="pt-BR" sz="2400" dirty="0">
                <a:cs typeface="Mongolian Baiti" panose="03000500000000000000" pitchFamily="66" charset="0"/>
              </a:rPr>
              <a:t>)</a:t>
            </a:r>
          </a:p>
        </p:txBody>
      </p:sp>
      <p:sp>
        <p:nvSpPr>
          <p:cNvPr id="12" name="CaixaDeTexto 1">
            <a:extLst>
              <a:ext uri="{FF2B5EF4-FFF2-40B4-BE49-F238E27FC236}">
                <a16:creationId xmlns:a16="http://schemas.microsoft.com/office/drawing/2014/main" id="{9B363538-ABF7-60F5-AB47-8F93AC022438}"/>
              </a:ext>
            </a:extLst>
          </p:cNvPr>
          <p:cNvSpPr txBox="1"/>
          <p:nvPr/>
        </p:nvSpPr>
        <p:spPr>
          <a:xfrm>
            <a:off x="819856" y="1288717"/>
            <a:ext cx="10494137" cy="461665"/>
          </a:xfrm>
          <a:prstGeom prst="rect">
            <a:avLst/>
          </a:prstGeom>
          <a:noFill/>
        </p:spPr>
        <p:txBody>
          <a:bodyPr wrap="square" rtlCol="0">
            <a:spAutoFit/>
          </a:bodyPr>
          <a:lstStyle/>
          <a:p>
            <a:r>
              <a:rPr lang="pt-BR" sz="2400" b="1" dirty="0">
                <a:solidFill>
                  <a:srgbClr val="2B9FD9"/>
                </a:solidFill>
              </a:rPr>
              <a:t>Excluídos do conceito de empresário</a:t>
            </a:r>
          </a:p>
        </p:txBody>
      </p:sp>
      <p:pic>
        <p:nvPicPr>
          <p:cNvPr id="5" name="Imagem 4">
            <a:extLst>
              <a:ext uri="{FF2B5EF4-FFF2-40B4-BE49-F238E27FC236}">
                <a16:creationId xmlns:a16="http://schemas.microsoft.com/office/drawing/2014/main" id="{7B9EE11C-48AB-9E1F-F29C-60C7AF2327CF}"/>
              </a:ext>
            </a:extLst>
          </p:cNvPr>
          <p:cNvPicPr>
            <a:picLocks noChangeAspect="1"/>
          </p:cNvPicPr>
          <p:nvPr/>
        </p:nvPicPr>
        <p:blipFill>
          <a:blip r:embed="rId3"/>
          <a:stretch>
            <a:fillRect/>
          </a:stretch>
        </p:blipFill>
        <p:spPr>
          <a:xfrm>
            <a:off x="5291562" y="4383613"/>
            <a:ext cx="1347391" cy="1992474"/>
          </a:xfrm>
          <a:prstGeom prst="rect">
            <a:avLst/>
          </a:prstGeom>
        </p:spPr>
      </p:pic>
    </p:spTree>
    <p:extLst>
      <p:ext uri="{BB962C8B-B14F-4D97-AF65-F5344CB8AC3E}">
        <p14:creationId xmlns:p14="http://schemas.microsoft.com/office/powerpoint/2010/main" val="2837886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CDDCE-2CE5-DF36-2913-56B58A53E33E}"/>
            </a:ext>
          </a:extLst>
        </p:cNvPr>
        <p:cNvGrpSpPr/>
        <p:nvPr/>
      </p:nvGrpSpPr>
      <p:grpSpPr>
        <a:xfrm>
          <a:off x="0" y="0"/>
          <a:ext cx="0" cy="0"/>
          <a:chOff x="0" y="0"/>
          <a:chExt cx="0" cy="0"/>
        </a:xfrm>
      </p:grpSpPr>
      <p:pic>
        <p:nvPicPr>
          <p:cNvPr id="4" name="Imagem 3" descr="Padrão do plano de fundo&#10;&#10;O conteúdo gerado por IA pode estar incorreto.">
            <a:extLst>
              <a:ext uri="{FF2B5EF4-FFF2-40B4-BE49-F238E27FC236}">
                <a16:creationId xmlns:a16="http://schemas.microsoft.com/office/drawing/2014/main" id="{90055E36-F542-FD79-BE59-0A55FDFCE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 y="0"/>
            <a:ext cx="12186356" cy="6854825"/>
          </a:xfrm>
          <a:prstGeom prst="rect">
            <a:avLst/>
          </a:prstGeom>
        </p:spPr>
      </p:pic>
      <p:sp>
        <p:nvSpPr>
          <p:cNvPr id="2" name="CaixaDeTexto 1">
            <a:extLst>
              <a:ext uri="{FF2B5EF4-FFF2-40B4-BE49-F238E27FC236}">
                <a16:creationId xmlns:a16="http://schemas.microsoft.com/office/drawing/2014/main" id="{F5F5F02E-FB17-0E52-4FF1-EBB335815621}"/>
              </a:ext>
            </a:extLst>
          </p:cNvPr>
          <p:cNvSpPr txBox="1"/>
          <p:nvPr/>
        </p:nvSpPr>
        <p:spPr>
          <a:xfrm>
            <a:off x="367553" y="304780"/>
            <a:ext cx="11497779" cy="584775"/>
          </a:xfrm>
          <a:prstGeom prst="rect">
            <a:avLst/>
          </a:prstGeom>
          <a:noFill/>
        </p:spPr>
        <p:txBody>
          <a:bodyPr wrap="square" rtlCol="0">
            <a:spAutoFit/>
          </a:bodyPr>
          <a:lstStyle/>
          <a:p>
            <a:r>
              <a:rPr lang="pt-BR" sz="3200" b="1" dirty="0">
                <a:solidFill>
                  <a:srgbClr val="1E71B9"/>
                </a:solidFill>
              </a:rPr>
              <a:t>ISS-Fixo: entendimento e metodologias</a:t>
            </a:r>
          </a:p>
        </p:txBody>
      </p:sp>
      <p:sp>
        <p:nvSpPr>
          <p:cNvPr id="11" name="CaixaDeTexto 2">
            <a:extLst>
              <a:ext uri="{FF2B5EF4-FFF2-40B4-BE49-F238E27FC236}">
                <a16:creationId xmlns:a16="http://schemas.microsoft.com/office/drawing/2014/main" id="{9B46BC29-F305-5479-C052-A5766988D836}"/>
              </a:ext>
            </a:extLst>
          </p:cNvPr>
          <p:cNvSpPr txBox="1"/>
          <p:nvPr/>
        </p:nvSpPr>
        <p:spPr>
          <a:xfrm>
            <a:off x="819855" y="2071696"/>
            <a:ext cx="10290805" cy="1200329"/>
          </a:xfrm>
          <a:prstGeom prst="rect">
            <a:avLst/>
          </a:prstGeom>
          <a:noFill/>
          <a:ln>
            <a:solidFill>
              <a:schemeClr val="accent3">
                <a:lumMod val="20000"/>
                <a:lumOff val="80000"/>
              </a:schemeClr>
            </a:solidFill>
          </a:ln>
          <a:effectLst>
            <a:softEdge rad="31750"/>
          </a:effectLst>
        </p:spPr>
        <p:txBody>
          <a:bodyPr wrap="square" rtlCol="0">
            <a:spAutoFit/>
          </a:bodyPr>
          <a:lstStyle/>
          <a:p>
            <a:pPr algn="just"/>
            <a:r>
              <a:rPr lang="pt-BR" sz="2400" dirty="0">
                <a:cs typeface="Mongolian Baiti" panose="03000500000000000000" pitchFamily="66" charset="0"/>
              </a:rPr>
              <a:t>Caso a atividade intelectual se enquadre </a:t>
            </a:r>
            <a:r>
              <a:rPr lang="pt-BR" sz="2400" b="1" dirty="0">
                <a:cs typeface="Mongolian Baiti" panose="03000500000000000000" pitchFamily="66" charset="0"/>
              </a:rPr>
              <a:t>apenas como um elemento do universo que compõe a entidade</a:t>
            </a:r>
            <a:r>
              <a:rPr lang="pt-BR" sz="2400" dirty="0">
                <a:cs typeface="Mongolian Baiti" panose="03000500000000000000" pitchFamily="66" charset="0"/>
              </a:rPr>
              <a:t>, considerar-se-á o indivíduo empresário, fato estritamente atrelado aos fatores de produção.</a:t>
            </a:r>
          </a:p>
        </p:txBody>
      </p:sp>
      <p:sp>
        <p:nvSpPr>
          <p:cNvPr id="12" name="CaixaDeTexto 1">
            <a:extLst>
              <a:ext uri="{FF2B5EF4-FFF2-40B4-BE49-F238E27FC236}">
                <a16:creationId xmlns:a16="http://schemas.microsoft.com/office/drawing/2014/main" id="{52C7CE5C-4BBB-18AC-A6E7-32E7B853A355}"/>
              </a:ext>
            </a:extLst>
          </p:cNvPr>
          <p:cNvSpPr txBox="1"/>
          <p:nvPr/>
        </p:nvSpPr>
        <p:spPr>
          <a:xfrm>
            <a:off x="819856" y="1288717"/>
            <a:ext cx="10494137" cy="461665"/>
          </a:xfrm>
          <a:prstGeom prst="rect">
            <a:avLst/>
          </a:prstGeom>
          <a:noFill/>
        </p:spPr>
        <p:txBody>
          <a:bodyPr wrap="square" rtlCol="0">
            <a:spAutoFit/>
          </a:bodyPr>
          <a:lstStyle/>
          <a:p>
            <a:r>
              <a:rPr lang="pt-BR" sz="2400" b="1" dirty="0">
                <a:solidFill>
                  <a:srgbClr val="2B9FD9"/>
                </a:solidFill>
              </a:rPr>
              <a:t>Exceção</a:t>
            </a:r>
          </a:p>
        </p:txBody>
      </p:sp>
      <p:pic>
        <p:nvPicPr>
          <p:cNvPr id="3" name="Imagem 2">
            <a:extLst>
              <a:ext uri="{FF2B5EF4-FFF2-40B4-BE49-F238E27FC236}">
                <a16:creationId xmlns:a16="http://schemas.microsoft.com/office/drawing/2014/main" id="{6617525E-1040-7A9C-D709-3BAD53AB90D5}"/>
              </a:ext>
            </a:extLst>
          </p:cNvPr>
          <p:cNvPicPr>
            <a:picLocks noChangeAspect="1"/>
          </p:cNvPicPr>
          <p:nvPr/>
        </p:nvPicPr>
        <p:blipFill>
          <a:blip r:embed="rId3"/>
          <a:stretch>
            <a:fillRect/>
          </a:stretch>
        </p:blipFill>
        <p:spPr>
          <a:xfrm>
            <a:off x="4123583" y="3886543"/>
            <a:ext cx="3683350" cy="2111909"/>
          </a:xfrm>
          <a:prstGeom prst="rect">
            <a:avLst/>
          </a:prstGeom>
        </p:spPr>
      </p:pic>
    </p:spTree>
    <p:extLst>
      <p:ext uri="{BB962C8B-B14F-4D97-AF65-F5344CB8AC3E}">
        <p14:creationId xmlns:p14="http://schemas.microsoft.com/office/powerpoint/2010/main" val="4111623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D6113-3AB8-672B-BB79-FA99D5830FB4}"/>
            </a:ext>
          </a:extLst>
        </p:cNvPr>
        <p:cNvGrpSpPr/>
        <p:nvPr/>
      </p:nvGrpSpPr>
      <p:grpSpPr>
        <a:xfrm>
          <a:off x="0" y="0"/>
          <a:ext cx="0" cy="0"/>
          <a:chOff x="0" y="0"/>
          <a:chExt cx="0" cy="0"/>
        </a:xfrm>
      </p:grpSpPr>
      <p:pic>
        <p:nvPicPr>
          <p:cNvPr id="4" name="Imagem 3" descr="Padrão do plano de fundo&#10;&#10;O conteúdo gerado por IA pode estar incorreto.">
            <a:extLst>
              <a:ext uri="{FF2B5EF4-FFF2-40B4-BE49-F238E27FC236}">
                <a16:creationId xmlns:a16="http://schemas.microsoft.com/office/drawing/2014/main" id="{443BDEA9-3ED5-61DD-AFCC-27D62724F9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 y="0"/>
            <a:ext cx="12186356" cy="6854825"/>
          </a:xfrm>
          <a:prstGeom prst="rect">
            <a:avLst/>
          </a:prstGeom>
        </p:spPr>
      </p:pic>
      <p:sp>
        <p:nvSpPr>
          <p:cNvPr id="2" name="CaixaDeTexto 1">
            <a:extLst>
              <a:ext uri="{FF2B5EF4-FFF2-40B4-BE49-F238E27FC236}">
                <a16:creationId xmlns:a16="http://schemas.microsoft.com/office/drawing/2014/main" id="{7E0693FC-EDB7-409A-C872-BDB50BD5D367}"/>
              </a:ext>
            </a:extLst>
          </p:cNvPr>
          <p:cNvSpPr txBox="1"/>
          <p:nvPr/>
        </p:nvSpPr>
        <p:spPr>
          <a:xfrm>
            <a:off x="375436" y="304780"/>
            <a:ext cx="11497779" cy="584775"/>
          </a:xfrm>
          <a:prstGeom prst="rect">
            <a:avLst/>
          </a:prstGeom>
          <a:noFill/>
        </p:spPr>
        <p:txBody>
          <a:bodyPr wrap="square" rtlCol="0">
            <a:spAutoFit/>
          </a:bodyPr>
          <a:lstStyle/>
          <a:p>
            <a:r>
              <a:rPr lang="pt-BR" sz="3200" b="1" dirty="0">
                <a:solidFill>
                  <a:srgbClr val="1E71B9"/>
                </a:solidFill>
              </a:rPr>
              <a:t>ISS-Fixo: entendimento e metodologias</a:t>
            </a:r>
          </a:p>
        </p:txBody>
      </p:sp>
      <p:sp>
        <p:nvSpPr>
          <p:cNvPr id="11" name="CaixaDeTexto 2">
            <a:extLst>
              <a:ext uri="{FF2B5EF4-FFF2-40B4-BE49-F238E27FC236}">
                <a16:creationId xmlns:a16="http://schemas.microsoft.com/office/drawing/2014/main" id="{B8D6E1C3-2096-8BC2-0348-12A9CCECF251}"/>
              </a:ext>
            </a:extLst>
          </p:cNvPr>
          <p:cNvSpPr txBox="1"/>
          <p:nvPr/>
        </p:nvSpPr>
        <p:spPr>
          <a:xfrm>
            <a:off x="819856" y="2059900"/>
            <a:ext cx="10290805" cy="2308324"/>
          </a:xfrm>
          <a:prstGeom prst="rect">
            <a:avLst/>
          </a:prstGeom>
          <a:noFill/>
          <a:ln>
            <a:solidFill>
              <a:schemeClr val="accent3">
                <a:lumMod val="20000"/>
                <a:lumOff val="80000"/>
              </a:schemeClr>
            </a:solidFill>
          </a:ln>
          <a:effectLst>
            <a:softEdge rad="31750"/>
          </a:effectLst>
        </p:spPr>
        <p:txBody>
          <a:bodyPr wrap="square" rtlCol="0">
            <a:spAutoFit/>
          </a:bodyPr>
          <a:lstStyle/>
          <a:p>
            <a:pPr algn="just"/>
            <a:r>
              <a:rPr lang="pt-BR" sz="2400" dirty="0">
                <a:cs typeface="Mongolian Baiti" panose="03000500000000000000" pitchFamily="66" charset="0"/>
              </a:rPr>
              <a:t>Código Civil (Lei n.º 10.406 de 2002)</a:t>
            </a:r>
          </a:p>
          <a:p>
            <a:pPr algn="just"/>
            <a:endParaRPr lang="pt-BR" sz="2400" dirty="0">
              <a:cs typeface="Mongolian Baiti" panose="03000500000000000000" pitchFamily="66" charset="0"/>
            </a:endParaRPr>
          </a:p>
          <a:p>
            <a:pPr algn="just"/>
            <a:r>
              <a:rPr lang="pt-BR" sz="2400" dirty="0">
                <a:cs typeface="Mongolian Baiti" panose="03000500000000000000" pitchFamily="66" charset="0"/>
              </a:rPr>
              <a:t>Art. 982. Salvo as exceções expressas, </a:t>
            </a:r>
            <a:r>
              <a:rPr lang="pt-BR" sz="2400" b="1" dirty="0">
                <a:cs typeface="Mongolian Baiti" panose="03000500000000000000" pitchFamily="66" charset="0"/>
              </a:rPr>
              <a:t>considera-se empresária a sociedade que tem por objeto o exercício de atividade própria de empresário</a:t>
            </a:r>
            <a:r>
              <a:rPr lang="pt-BR" sz="2400" dirty="0">
                <a:cs typeface="Mongolian Baiti" panose="03000500000000000000" pitchFamily="66" charset="0"/>
              </a:rPr>
              <a:t> sujeito a registro (art. 967); e, simples, as demais.</a:t>
            </a:r>
          </a:p>
          <a:p>
            <a:pPr algn="just"/>
            <a:r>
              <a:rPr lang="pt-BR" sz="2400" dirty="0">
                <a:cs typeface="Mongolian Baiti" panose="03000500000000000000" pitchFamily="66" charset="0"/>
              </a:rPr>
              <a:t>[...] (</a:t>
            </a:r>
            <a:r>
              <a:rPr lang="pt-BR" sz="2400" i="1" dirty="0">
                <a:cs typeface="Mongolian Baiti" panose="03000500000000000000" pitchFamily="66" charset="0"/>
              </a:rPr>
              <a:t>grifei</a:t>
            </a:r>
            <a:r>
              <a:rPr lang="pt-BR" sz="2400" dirty="0">
                <a:cs typeface="Mongolian Baiti" panose="03000500000000000000" pitchFamily="66" charset="0"/>
              </a:rPr>
              <a:t>)</a:t>
            </a:r>
          </a:p>
        </p:txBody>
      </p:sp>
      <p:sp>
        <p:nvSpPr>
          <p:cNvPr id="12" name="CaixaDeTexto 1">
            <a:extLst>
              <a:ext uri="{FF2B5EF4-FFF2-40B4-BE49-F238E27FC236}">
                <a16:creationId xmlns:a16="http://schemas.microsoft.com/office/drawing/2014/main" id="{CCD0E56E-9633-C3F0-EDA5-F9CAC615DDF1}"/>
              </a:ext>
            </a:extLst>
          </p:cNvPr>
          <p:cNvSpPr txBox="1"/>
          <p:nvPr/>
        </p:nvSpPr>
        <p:spPr>
          <a:xfrm>
            <a:off x="819856" y="1288717"/>
            <a:ext cx="10494137" cy="461665"/>
          </a:xfrm>
          <a:prstGeom prst="rect">
            <a:avLst/>
          </a:prstGeom>
          <a:noFill/>
        </p:spPr>
        <p:txBody>
          <a:bodyPr wrap="square" rtlCol="0">
            <a:spAutoFit/>
          </a:bodyPr>
          <a:lstStyle/>
          <a:p>
            <a:r>
              <a:rPr lang="pt-BR" sz="2400" b="1" dirty="0">
                <a:solidFill>
                  <a:srgbClr val="2B9FD9"/>
                </a:solidFill>
              </a:rPr>
              <a:t>Sociedades empresárias e sociedades simples: desenvolvimento de seu objeto</a:t>
            </a:r>
          </a:p>
        </p:txBody>
      </p:sp>
      <p:pic>
        <p:nvPicPr>
          <p:cNvPr id="5" name="Imagem 4">
            <a:extLst>
              <a:ext uri="{FF2B5EF4-FFF2-40B4-BE49-F238E27FC236}">
                <a16:creationId xmlns:a16="http://schemas.microsoft.com/office/drawing/2014/main" id="{8CBC37D5-1DF7-7C44-F379-DAE2FFFB2600}"/>
              </a:ext>
            </a:extLst>
          </p:cNvPr>
          <p:cNvPicPr>
            <a:picLocks noChangeAspect="1"/>
          </p:cNvPicPr>
          <p:nvPr/>
        </p:nvPicPr>
        <p:blipFill>
          <a:blip r:embed="rId3"/>
          <a:stretch>
            <a:fillRect/>
          </a:stretch>
        </p:blipFill>
        <p:spPr>
          <a:xfrm>
            <a:off x="3607105" y="4677742"/>
            <a:ext cx="4716306" cy="1776731"/>
          </a:xfrm>
          <a:prstGeom prst="rect">
            <a:avLst/>
          </a:prstGeom>
        </p:spPr>
      </p:pic>
    </p:spTree>
    <p:extLst>
      <p:ext uri="{BB962C8B-B14F-4D97-AF65-F5344CB8AC3E}">
        <p14:creationId xmlns:p14="http://schemas.microsoft.com/office/powerpoint/2010/main" val="397209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66BF3-4159-5705-7C39-9B0AA169480B}"/>
            </a:ext>
          </a:extLst>
        </p:cNvPr>
        <p:cNvGrpSpPr/>
        <p:nvPr/>
      </p:nvGrpSpPr>
      <p:grpSpPr>
        <a:xfrm>
          <a:off x="0" y="0"/>
          <a:ext cx="0" cy="0"/>
          <a:chOff x="0" y="0"/>
          <a:chExt cx="0" cy="0"/>
        </a:xfrm>
      </p:grpSpPr>
      <p:pic>
        <p:nvPicPr>
          <p:cNvPr id="4" name="Imagem 3" descr="Padrão do plano de fundo&#10;&#10;O conteúdo gerado por IA pode estar incorreto.">
            <a:extLst>
              <a:ext uri="{FF2B5EF4-FFF2-40B4-BE49-F238E27FC236}">
                <a16:creationId xmlns:a16="http://schemas.microsoft.com/office/drawing/2014/main" id="{E3CA47B6-24E5-8C8A-5692-BA9B1BF4F8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 y="0"/>
            <a:ext cx="12186356" cy="6854825"/>
          </a:xfrm>
          <a:prstGeom prst="rect">
            <a:avLst/>
          </a:prstGeom>
        </p:spPr>
      </p:pic>
      <p:sp>
        <p:nvSpPr>
          <p:cNvPr id="2" name="CaixaDeTexto 1">
            <a:extLst>
              <a:ext uri="{FF2B5EF4-FFF2-40B4-BE49-F238E27FC236}">
                <a16:creationId xmlns:a16="http://schemas.microsoft.com/office/drawing/2014/main" id="{527C375A-144B-58D6-8C1B-E23D747ED7F2}"/>
              </a:ext>
            </a:extLst>
          </p:cNvPr>
          <p:cNvSpPr txBox="1"/>
          <p:nvPr/>
        </p:nvSpPr>
        <p:spPr>
          <a:xfrm>
            <a:off x="375436" y="304780"/>
            <a:ext cx="11497779" cy="584775"/>
          </a:xfrm>
          <a:prstGeom prst="rect">
            <a:avLst/>
          </a:prstGeom>
          <a:noFill/>
        </p:spPr>
        <p:txBody>
          <a:bodyPr wrap="square" rtlCol="0">
            <a:spAutoFit/>
          </a:bodyPr>
          <a:lstStyle/>
          <a:p>
            <a:r>
              <a:rPr lang="pt-BR" sz="3200" b="1" dirty="0">
                <a:solidFill>
                  <a:srgbClr val="1E71B9"/>
                </a:solidFill>
              </a:rPr>
              <a:t>ISS-Fixo: entendimento e metodologias</a:t>
            </a:r>
          </a:p>
        </p:txBody>
      </p:sp>
      <p:sp>
        <p:nvSpPr>
          <p:cNvPr id="11" name="CaixaDeTexto 2">
            <a:extLst>
              <a:ext uri="{FF2B5EF4-FFF2-40B4-BE49-F238E27FC236}">
                <a16:creationId xmlns:a16="http://schemas.microsoft.com/office/drawing/2014/main" id="{EB8DD5B9-6D1C-0DDC-E8BF-4DE3230E97CE}"/>
              </a:ext>
            </a:extLst>
          </p:cNvPr>
          <p:cNvSpPr txBox="1"/>
          <p:nvPr/>
        </p:nvSpPr>
        <p:spPr>
          <a:xfrm>
            <a:off x="819856" y="2169313"/>
            <a:ext cx="10290805" cy="830997"/>
          </a:xfrm>
          <a:prstGeom prst="rect">
            <a:avLst/>
          </a:prstGeom>
          <a:noFill/>
          <a:ln>
            <a:solidFill>
              <a:schemeClr val="accent3">
                <a:lumMod val="20000"/>
                <a:lumOff val="80000"/>
              </a:schemeClr>
            </a:solidFill>
          </a:ln>
          <a:effectLst>
            <a:softEdge rad="31750"/>
          </a:effectLst>
        </p:spPr>
        <p:txBody>
          <a:bodyPr wrap="square" rtlCol="0">
            <a:spAutoFit/>
          </a:bodyPr>
          <a:lstStyle/>
          <a:p>
            <a:pPr algn="just"/>
            <a:r>
              <a:rPr lang="pt-BR" sz="2400" dirty="0">
                <a:cs typeface="Mongolian Baiti" panose="03000500000000000000" pitchFamily="66" charset="0"/>
              </a:rPr>
              <a:t>Cuidado: a sociedade simples </a:t>
            </a:r>
            <a:r>
              <a:rPr lang="pt-BR" sz="2400" b="1" dirty="0">
                <a:cs typeface="Mongolian Baiti" panose="03000500000000000000" pitchFamily="66" charset="0"/>
              </a:rPr>
              <a:t>não tem</a:t>
            </a:r>
            <a:r>
              <a:rPr lang="pt-BR" sz="2400" dirty="0">
                <a:cs typeface="Mongolian Baiti" panose="03000500000000000000" pitchFamily="66" charset="0"/>
              </a:rPr>
              <a:t> como característica primordial a </a:t>
            </a:r>
            <a:r>
              <a:rPr lang="pt-BR" sz="2400" b="1" dirty="0">
                <a:cs typeface="Mongolian Baiti" panose="03000500000000000000" pitchFamily="66" charset="0"/>
              </a:rPr>
              <a:t>organização dos fatores de produção</a:t>
            </a:r>
            <a:r>
              <a:rPr lang="pt-BR" sz="2400" dirty="0">
                <a:cs typeface="Mongolian Baiti" panose="03000500000000000000" pitchFamily="66" charset="0"/>
              </a:rPr>
              <a:t> (elemento de empresa).</a:t>
            </a:r>
          </a:p>
        </p:txBody>
      </p:sp>
      <p:sp>
        <p:nvSpPr>
          <p:cNvPr id="12" name="CaixaDeTexto 1">
            <a:extLst>
              <a:ext uri="{FF2B5EF4-FFF2-40B4-BE49-F238E27FC236}">
                <a16:creationId xmlns:a16="http://schemas.microsoft.com/office/drawing/2014/main" id="{3E015B36-AD17-E08A-74C3-C2801B2A4513}"/>
              </a:ext>
            </a:extLst>
          </p:cNvPr>
          <p:cNvSpPr txBox="1"/>
          <p:nvPr/>
        </p:nvSpPr>
        <p:spPr>
          <a:xfrm>
            <a:off x="819856" y="1288717"/>
            <a:ext cx="10494137" cy="461665"/>
          </a:xfrm>
          <a:prstGeom prst="rect">
            <a:avLst/>
          </a:prstGeom>
          <a:noFill/>
        </p:spPr>
        <p:txBody>
          <a:bodyPr wrap="square" rtlCol="0">
            <a:spAutoFit/>
          </a:bodyPr>
          <a:lstStyle/>
          <a:p>
            <a:r>
              <a:rPr lang="pt-BR" sz="2400" b="1" dirty="0">
                <a:solidFill>
                  <a:srgbClr val="2B9FD9"/>
                </a:solidFill>
              </a:rPr>
              <a:t>Sociedades empresárias e sociedades simples: desenvolvimento de seu objeto</a:t>
            </a:r>
          </a:p>
        </p:txBody>
      </p:sp>
      <p:pic>
        <p:nvPicPr>
          <p:cNvPr id="3" name="Imagem 2">
            <a:extLst>
              <a:ext uri="{FF2B5EF4-FFF2-40B4-BE49-F238E27FC236}">
                <a16:creationId xmlns:a16="http://schemas.microsoft.com/office/drawing/2014/main" id="{78721493-47F8-213F-F4F6-9378405B2508}"/>
              </a:ext>
            </a:extLst>
          </p:cNvPr>
          <p:cNvPicPr>
            <a:picLocks noChangeAspect="1"/>
          </p:cNvPicPr>
          <p:nvPr/>
        </p:nvPicPr>
        <p:blipFill>
          <a:blip r:embed="rId3"/>
          <a:stretch>
            <a:fillRect/>
          </a:stretch>
        </p:blipFill>
        <p:spPr>
          <a:xfrm>
            <a:off x="4456090" y="3296130"/>
            <a:ext cx="3336469" cy="2012946"/>
          </a:xfrm>
          <a:prstGeom prst="rect">
            <a:avLst/>
          </a:prstGeom>
        </p:spPr>
      </p:pic>
    </p:spTree>
    <p:extLst>
      <p:ext uri="{BB962C8B-B14F-4D97-AF65-F5344CB8AC3E}">
        <p14:creationId xmlns:p14="http://schemas.microsoft.com/office/powerpoint/2010/main" val="2345910383"/>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resentação_BPAT" id="{51E8297B-4638-4069-8547-1CC68501B358}" vid="{53BAD34C-0D2B-4BBF-B3A4-AAF0A9938B8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43dbbe6-ab21-462b-9918-ef0a31d733dc" xsi:nil="true"/>
    <lcf76f155ced4ddcb4097134ff3c332f xmlns="e4077838-ffc9-4e55-8582-887b9c80ee8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0C1D5E6508FB2A4C828CAAD8E19836BE" ma:contentTypeVersion="16" ma:contentTypeDescription="Crie um novo documento." ma:contentTypeScope="" ma:versionID="e3e7542b11ad4130d9075a73c2256c8c">
  <xsd:schema xmlns:xsd="http://www.w3.org/2001/XMLSchema" xmlns:xs="http://www.w3.org/2001/XMLSchema" xmlns:p="http://schemas.microsoft.com/office/2006/metadata/properties" xmlns:ns2="e4077838-ffc9-4e55-8582-887b9c80ee80" xmlns:ns3="f43dbbe6-ab21-462b-9918-ef0a31d733dc" targetNamespace="http://schemas.microsoft.com/office/2006/metadata/properties" ma:root="true" ma:fieldsID="56759abcf92420e83e8e658a702da609" ns2:_="" ns3:_="">
    <xsd:import namespace="e4077838-ffc9-4e55-8582-887b9c80ee80"/>
    <xsd:import namespace="f43dbbe6-ab21-462b-9918-ef0a31d733d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077838-ffc9-4e55-8582-887b9c80ee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Marcações de imagem" ma:readOnly="false" ma:fieldId="{5cf76f15-5ced-4ddc-b409-7134ff3c332f}" ma:taxonomyMulti="true" ma:sspId="4ec4d449-cc40-4ed3-840b-478290d670b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3dbbe6-ab21-462b-9918-ef0a31d733d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ba609a7-3a86-4bb1-85bf-aca40552cd36}" ma:internalName="TaxCatchAll" ma:showField="CatchAllData" ma:web="f43dbbe6-ab21-462b-9918-ef0a31d733d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talhes de Com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5E2591-75FE-4810-BA74-6B9ACBDF985C}">
  <ds:schemaRefs>
    <ds:schemaRef ds:uri="http://schemas.microsoft.com/sharepoint/v3/contenttype/forms"/>
  </ds:schemaRefs>
</ds:datastoreItem>
</file>

<file path=customXml/itemProps2.xml><?xml version="1.0" encoding="utf-8"?>
<ds:datastoreItem xmlns:ds="http://schemas.openxmlformats.org/officeDocument/2006/customXml" ds:itemID="{BFD47C73-AF0E-4A71-AC25-F30E6A2CFC6A}">
  <ds:schemaRefs>
    <ds:schemaRef ds:uri="http://purl.org/dc/dcmitype/"/>
    <ds:schemaRef ds:uri="http://schemas.microsoft.com/office/2006/documentManagement/types"/>
    <ds:schemaRef ds:uri="http://purl.org/dc/terms/"/>
    <ds:schemaRef ds:uri="e4077838-ffc9-4e55-8582-887b9c80ee80"/>
    <ds:schemaRef ds:uri="http://www.w3.org/XML/1998/namespace"/>
    <ds:schemaRef ds:uri="http://purl.org/dc/elements/1.1/"/>
    <ds:schemaRef ds:uri="f43dbbe6-ab21-462b-9918-ef0a31d733dc"/>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F1C17393-1482-4F9F-BD0A-405EE2A4DF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077838-ffc9-4e55-8582-887b9c80ee80"/>
    <ds:schemaRef ds:uri="f43dbbe6-ab21-462b-9918-ef0a31d733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Apresentação TCE ISS-Fixo</Template>
  <TotalTime>271</TotalTime>
  <Words>2669</Words>
  <Application>Microsoft Office PowerPoint</Application>
  <PresentationFormat>Personalizar</PresentationFormat>
  <Paragraphs>195</Paragraphs>
  <Slides>40</Slides>
  <Notes>0</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40</vt:i4>
      </vt:variant>
    </vt:vector>
  </HeadingPairs>
  <TitlesOfParts>
    <vt:vector size="49" baseType="lpstr">
      <vt:lpstr>맑은 고딕</vt:lpstr>
      <vt:lpstr>Aptos</vt:lpstr>
      <vt:lpstr>Arial</vt:lpstr>
      <vt:lpstr>Calibri</vt:lpstr>
      <vt:lpstr>Calibri (Corpo)</vt:lpstr>
      <vt:lpstr>Calibri Light</vt:lpstr>
      <vt:lpstr>Mongolian Baiti</vt:lpstr>
      <vt:lpstr>Times New Roman</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SEFAZ - ITBI</dc:creator>
  <cp:lastModifiedBy>LUCIA HELENA FERNANDES DE OLIVEIRA PRUJA</cp:lastModifiedBy>
  <cp:revision>56</cp:revision>
  <dcterms:created xsi:type="dcterms:W3CDTF">2025-11-19T19:29:23Z</dcterms:created>
  <dcterms:modified xsi:type="dcterms:W3CDTF">2025-12-16T20:45:43Z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0x0101000C1D5E6508FB2A4C828CAAD8E19836BE</vt:lpwstr>
  </property>
</Properties>
</file>