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8288000" cy="10287000"/>
  <p:notesSz cx="6858000" cy="9144000"/>
  <p:embeddedFontLst>
    <p:embeddedFont>
      <p:font typeface="Montserrat Bold" panose="020B0604020202020204" charset="0"/>
      <p:regular r:id="rId34"/>
    </p:embeddedFont>
    <p:embeddedFont>
      <p:font typeface="Poppins Heavy" panose="020B0604020202020204" charset="0"/>
      <p:regular r:id="rId35"/>
    </p:embeddedFont>
    <p:embeddedFont>
      <p:font typeface="Montserrat" panose="020B0604020202020204" charset="0"/>
      <p:regular r:id="rId36"/>
      <p:bold r:id="rId37"/>
      <p:italic r:id="rId38"/>
      <p:boldItalic r:id="rId39"/>
    </p:embeddedFont>
    <p:embeddedFont>
      <p:font typeface="Poppins Bold" panose="020B0604020202020204" charset="0"/>
      <p:regular r:id="rId40"/>
    </p:embeddedFont>
    <p:embeddedFont>
      <p:font typeface="Roboto Bold" panose="020B0604020202020204" charset="0"/>
      <p:regular r:id="rId41"/>
    </p:embeddedFont>
    <p:embeddedFont>
      <p:font typeface="Anek Bangla SemiCondensed Bold" panose="020B0604020202020204" charset="0"/>
      <p:regular r:id="rId42"/>
    </p:embeddedFont>
    <p:embeddedFont>
      <p:font typeface="Anek Bangla SemiCondensed" panose="020B0604020202020204" charset="0"/>
      <p:regular r:id="rId43"/>
    </p:embeddedFont>
    <p:embeddedFont>
      <p:font typeface="Poppins" panose="020B0604020202020204" charset="0"/>
      <p:regular r:id="rId44"/>
    </p:embeddedFont>
    <p:embeddedFont>
      <p:font typeface="Anek Bangla SemiCondensed Ultra-Bold" panose="020B0604020202020204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13392-C3F0-451C-8358-46ACEEF2AC87}" v="430" dt="2025-11-24T01:29:09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SON LEANDRO PRA" userId="8d5bebea-13af-4b97-95a0-e3b0712708f2" providerId="ADAL" clId="{3D913392-C3F0-451C-8358-46ACEEF2AC87}"/>
    <pc:docChg chg="undo custSel modSld">
      <pc:chgData name="JADSON LEANDRO PRA" userId="8d5bebea-13af-4b97-95a0-e3b0712708f2" providerId="ADAL" clId="{3D913392-C3F0-451C-8358-46ACEEF2AC87}" dt="2025-11-24T01:29:09.447" v="488"/>
      <pc:docMkLst>
        <pc:docMk/>
      </pc:docMkLst>
      <pc:sldChg chg="modAnim">
        <pc:chgData name="JADSON LEANDRO PRA" userId="8d5bebea-13af-4b97-95a0-e3b0712708f2" providerId="ADAL" clId="{3D913392-C3F0-451C-8358-46ACEEF2AC87}" dt="2025-11-24T00:52:37.169" v="7"/>
        <pc:sldMkLst>
          <pc:docMk/>
          <pc:sldMk cId="0" sldId="257"/>
        </pc:sldMkLst>
      </pc:sldChg>
      <pc:sldChg chg="addSp delSp mod addAnim delAnim modAnim">
        <pc:chgData name="JADSON LEANDRO PRA" userId="8d5bebea-13af-4b97-95a0-e3b0712708f2" providerId="ADAL" clId="{3D913392-C3F0-451C-8358-46ACEEF2AC87}" dt="2025-11-24T01:01:36.816" v="117"/>
        <pc:sldMkLst>
          <pc:docMk/>
          <pc:sldMk cId="0" sldId="258"/>
        </pc:sldMkLst>
        <pc:grpChg chg="add del">
          <ac:chgData name="JADSON LEANDRO PRA" userId="8d5bebea-13af-4b97-95a0-e3b0712708f2" providerId="ADAL" clId="{3D913392-C3F0-451C-8358-46ACEEF2AC87}" dt="2025-11-24T01:00:42.814" v="97" actId="478"/>
          <ac:grpSpMkLst>
            <pc:docMk/>
            <pc:sldMk cId="0" sldId="258"/>
            <ac:grpSpMk id="2" creationId="{00000000-0000-0000-0000-000000000000}"/>
          </ac:grpSpMkLst>
        </pc:grpChg>
      </pc:sldChg>
      <pc:sldChg chg="modAnim">
        <pc:chgData name="JADSON LEANDRO PRA" userId="8d5bebea-13af-4b97-95a0-e3b0712708f2" providerId="ADAL" clId="{3D913392-C3F0-451C-8358-46ACEEF2AC87}" dt="2025-11-24T00:54:07.834" v="20"/>
        <pc:sldMkLst>
          <pc:docMk/>
          <pc:sldMk cId="0" sldId="259"/>
        </pc:sldMkLst>
      </pc:sldChg>
      <pc:sldChg chg="delSp modSp mod delAnim modAnim">
        <pc:chgData name="JADSON LEANDRO PRA" userId="8d5bebea-13af-4b97-95a0-e3b0712708f2" providerId="ADAL" clId="{3D913392-C3F0-451C-8358-46ACEEF2AC87}" dt="2025-11-24T00:55:23.437" v="34"/>
        <pc:sldMkLst>
          <pc:docMk/>
          <pc:sldMk cId="0" sldId="260"/>
        </pc:sldMkLst>
        <pc:spChg chg="del">
          <ac:chgData name="JADSON LEANDRO PRA" userId="8d5bebea-13af-4b97-95a0-e3b0712708f2" providerId="ADAL" clId="{3D913392-C3F0-451C-8358-46ACEEF2AC87}" dt="2025-11-24T00:54:53.427" v="28" actId="478"/>
          <ac:spMkLst>
            <pc:docMk/>
            <pc:sldMk cId="0" sldId="260"/>
            <ac:spMk id="5" creationId="{00000000-0000-0000-0000-000000000000}"/>
          </ac:spMkLst>
        </pc:spChg>
        <pc:spChg chg="mod">
          <ac:chgData name="JADSON LEANDRO PRA" userId="8d5bebea-13af-4b97-95a0-e3b0712708f2" providerId="ADAL" clId="{3D913392-C3F0-451C-8358-46ACEEF2AC87}" dt="2025-11-24T00:55:04.062" v="31" actId="1076"/>
          <ac:spMkLst>
            <pc:docMk/>
            <pc:sldMk cId="0" sldId="260"/>
            <ac:spMk id="8" creationId="{00000000-0000-0000-0000-000000000000}"/>
          </ac:spMkLst>
        </pc:spChg>
        <pc:grpChg chg="mod">
          <ac:chgData name="JADSON LEANDRO PRA" userId="8d5bebea-13af-4b97-95a0-e3b0712708f2" providerId="ADAL" clId="{3D913392-C3F0-451C-8358-46ACEEF2AC87}" dt="2025-11-24T00:54:58.847" v="30" actId="1076"/>
          <ac:grpSpMkLst>
            <pc:docMk/>
            <pc:sldMk cId="0" sldId="260"/>
            <ac:grpSpMk id="2" creationId="{00000000-0000-0000-0000-000000000000}"/>
          </ac:grpSpMkLst>
        </pc:grpChg>
        <pc:grpChg chg="mod">
          <ac:chgData name="JADSON LEANDRO PRA" userId="8d5bebea-13af-4b97-95a0-e3b0712708f2" providerId="ADAL" clId="{3D913392-C3F0-451C-8358-46ACEEF2AC87}" dt="2025-11-24T00:55:04.062" v="31" actId="1076"/>
          <ac:grpSpMkLst>
            <pc:docMk/>
            <pc:sldMk cId="0" sldId="260"/>
            <ac:grpSpMk id="9" creationId="{00000000-0000-0000-0000-000000000000}"/>
          </ac:grpSpMkLst>
        </pc:grpChg>
      </pc:sldChg>
      <pc:sldChg chg="modSp mod modAnim">
        <pc:chgData name="JADSON LEANDRO PRA" userId="8d5bebea-13af-4b97-95a0-e3b0712708f2" providerId="ADAL" clId="{3D913392-C3F0-451C-8358-46ACEEF2AC87}" dt="2025-11-24T00:56:01.804" v="42"/>
        <pc:sldMkLst>
          <pc:docMk/>
          <pc:sldMk cId="0" sldId="261"/>
        </pc:sldMkLst>
        <pc:spChg chg="mod">
          <ac:chgData name="JADSON LEANDRO PRA" userId="8d5bebea-13af-4b97-95a0-e3b0712708f2" providerId="ADAL" clId="{3D913392-C3F0-451C-8358-46ACEEF2AC87}" dt="2025-11-24T00:55:59.320" v="41" actId="20577"/>
          <ac:spMkLst>
            <pc:docMk/>
            <pc:sldMk cId="0" sldId="261"/>
            <ac:spMk id="8" creationId="{00000000-0000-0000-0000-000000000000}"/>
          </ac:spMkLst>
        </pc:spChg>
        <pc:grpChg chg="mod">
          <ac:chgData name="JADSON LEANDRO PRA" userId="8d5bebea-13af-4b97-95a0-e3b0712708f2" providerId="ADAL" clId="{3D913392-C3F0-451C-8358-46ACEEF2AC87}" dt="2025-11-24T00:55:36.018" v="36" actId="1076"/>
          <ac:grpSpMkLst>
            <pc:docMk/>
            <pc:sldMk cId="0" sldId="261"/>
            <ac:grpSpMk id="2" creationId="{00000000-0000-0000-0000-000000000000}"/>
          </ac:grpSpMkLst>
        </pc:grpChg>
      </pc:sldChg>
      <pc:sldChg chg="addSp delSp mod addAnim delAnim modAnim">
        <pc:chgData name="JADSON LEANDRO PRA" userId="8d5bebea-13af-4b97-95a0-e3b0712708f2" providerId="ADAL" clId="{3D913392-C3F0-451C-8358-46ACEEF2AC87}" dt="2025-11-24T00:59:08.889" v="61"/>
        <pc:sldMkLst>
          <pc:docMk/>
          <pc:sldMk cId="0" sldId="262"/>
        </pc:sldMkLst>
        <pc:grpChg chg="add del">
          <ac:chgData name="JADSON LEANDRO PRA" userId="8d5bebea-13af-4b97-95a0-e3b0712708f2" providerId="ADAL" clId="{3D913392-C3F0-451C-8358-46ACEEF2AC87}" dt="2025-11-24T00:59:02.852" v="59" actId="478"/>
          <ac:grpSpMkLst>
            <pc:docMk/>
            <pc:sldMk cId="0" sldId="262"/>
            <ac:grpSpMk id="4" creationId="{00000000-0000-0000-0000-000000000000}"/>
          </ac:grpSpMkLst>
        </pc:grpChg>
      </pc:sldChg>
      <pc:sldChg chg="addSp delSp modSp mod addAnim delAnim modAnim">
        <pc:chgData name="JADSON LEANDRO PRA" userId="8d5bebea-13af-4b97-95a0-e3b0712708f2" providerId="ADAL" clId="{3D913392-C3F0-451C-8358-46ACEEF2AC87}" dt="2025-11-24T01:28:56.533" v="487"/>
        <pc:sldMkLst>
          <pc:docMk/>
          <pc:sldMk cId="0" sldId="263"/>
        </pc:sldMkLst>
        <pc:spChg chg="mod">
          <ac:chgData name="JADSON LEANDRO PRA" userId="8d5bebea-13af-4b97-95a0-e3b0712708f2" providerId="ADAL" clId="{3D913392-C3F0-451C-8358-46ACEEF2AC87}" dt="2025-11-24T00:58:05.065" v="49" actId="14100"/>
          <ac:spMkLst>
            <pc:docMk/>
            <pc:sldMk cId="0" sldId="263"/>
            <ac:spMk id="4" creationId="{00000000-0000-0000-0000-000000000000}"/>
          </ac:spMkLst>
        </pc:spChg>
        <pc:spChg chg="mod">
          <ac:chgData name="JADSON LEANDRO PRA" userId="8d5bebea-13af-4b97-95a0-e3b0712708f2" providerId="ADAL" clId="{3D913392-C3F0-451C-8358-46ACEEF2AC87}" dt="2025-11-24T01:28:53.250" v="486" actId="1076"/>
          <ac:spMkLst>
            <pc:docMk/>
            <pc:sldMk cId="0" sldId="263"/>
            <ac:spMk id="6" creationId="{00000000-0000-0000-0000-000000000000}"/>
          </ac:spMkLst>
        </pc:spChg>
        <pc:spChg chg="mod">
          <ac:chgData name="JADSON LEANDRO PRA" userId="8d5bebea-13af-4b97-95a0-e3b0712708f2" providerId="ADAL" clId="{3D913392-C3F0-451C-8358-46ACEEF2AC87}" dt="2025-11-24T01:04:31.367" v="160" actId="255"/>
          <ac:spMkLst>
            <pc:docMk/>
            <pc:sldMk cId="0" sldId="263"/>
            <ac:spMk id="7" creationId="{00000000-0000-0000-0000-000000000000}"/>
          </ac:spMkLst>
        </pc:spChg>
        <pc:picChg chg="add del">
          <ac:chgData name="JADSON LEANDRO PRA" userId="8d5bebea-13af-4b97-95a0-e3b0712708f2" providerId="ADAL" clId="{3D913392-C3F0-451C-8358-46ACEEF2AC87}" dt="2025-11-24T01:27:44.693" v="462" actId="478"/>
          <ac:picMkLst>
            <pc:docMk/>
            <pc:sldMk cId="0" sldId="263"/>
            <ac:picMk id="5" creationId="{00000000-0000-0000-0000-000000000000}"/>
          </ac:picMkLst>
        </pc:picChg>
      </pc:sldChg>
      <pc:sldChg chg="modSp modAnim">
        <pc:chgData name="JADSON LEANDRO PRA" userId="8d5bebea-13af-4b97-95a0-e3b0712708f2" providerId="ADAL" clId="{3D913392-C3F0-451C-8358-46ACEEF2AC87}" dt="2025-11-24T01:29:09.447" v="488"/>
        <pc:sldMkLst>
          <pc:docMk/>
          <pc:sldMk cId="0" sldId="264"/>
        </pc:sldMkLst>
        <pc:spChg chg="mod">
          <ac:chgData name="JADSON LEANDRO PRA" userId="8d5bebea-13af-4b97-95a0-e3b0712708f2" providerId="ADAL" clId="{3D913392-C3F0-451C-8358-46ACEEF2AC87}" dt="2025-11-24T01:04:43.514" v="161" actId="2711"/>
          <ac:spMkLst>
            <pc:docMk/>
            <pc:sldMk cId="0" sldId="264"/>
            <ac:spMk id="4" creationId="{00000000-0000-0000-0000-000000000000}"/>
          </ac:spMkLst>
        </pc:spChg>
      </pc:sldChg>
      <pc:sldChg chg="modAnim">
        <pc:chgData name="JADSON LEANDRO PRA" userId="8d5bebea-13af-4b97-95a0-e3b0712708f2" providerId="ADAL" clId="{3D913392-C3F0-451C-8358-46ACEEF2AC87}" dt="2025-11-24T01:05:06.303" v="163"/>
        <pc:sldMkLst>
          <pc:docMk/>
          <pc:sldMk cId="0" sldId="265"/>
        </pc:sldMkLst>
      </pc:sldChg>
      <pc:sldChg chg="modAnim">
        <pc:chgData name="JADSON LEANDRO PRA" userId="8d5bebea-13af-4b97-95a0-e3b0712708f2" providerId="ADAL" clId="{3D913392-C3F0-451C-8358-46ACEEF2AC87}" dt="2025-11-24T01:05:34.364" v="168"/>
        <pc:sldMkLst>
          <pc:docMk/>
          <pc:sldMk cId="0" sldId="266"/>
        </pc:sldMkLst>
      </pc:sldChg>
      <pc:sldChg chg="modSp modAnim">
        <pc:chgData name="JADSON LEANDRO PRA" userId="8d5bebea-13af-4b97-95a0-e3b0712708f2" providerId="ADAL" clId="{3D913392-C3F0-451C-8358-46ACEEF2AC87}" dt="2025-11-24T01:06:14.019" v="189"/>
        <pc:sldMkLst>
          <pc:docMk/>
          <pc:sldMk cId="0" sldId="267"/>
        </pc:sldMkLst>
        <pc:spChg chg="mod">
          <ac:chgData name="JADSON LEANDRO PRA" userId="8d5bebea-13af-4b97-95a0-e3b0712708f2" providerId="ADAL" clId="{3D913392-C3F0-451C-8358-46ACEEF2AC87}" dt="2025-11-24T01:05:55.991" v="185" actId="20577"/>
          <ac:spMkLst>
            <pc:docMk/>
            <pc:sldMk cId="0" sldId="267"/>
            <ac:spMk id="5" creationId="{00000000-0000-0000-0000-000000000000}"/>
          </ac:spMkLst>
        </pc:spChg>
      </pc:sldChg>
      <pc:sldChg chg="modAnim">
        <pc:chgData name="JADSON LEANDRO PRA" userId="8d5bebea-13af-4b97-95a0-e3b0712708f2" providerId="ADAL" clId="{3D913392-C3F0-451C-8358-46ACEEF2AC87}" dt="2025-11-24T01:06:45.157" v="191"/>
        <pc:sldMkLst>
          <pc:docMk/>
          <pc:sldMk cId="0" sldId="268"/>
        </pc:sldMkLst>
      </pc:sldChg>
      <pc:sldChg chg="modAnim">
        <pc:chgData name="JADSON LEANDRO PRA" userId="8d5bebea-13af-4b97-95a0-e3b0712708f2" providerId="ADAL" clId="{3D913392-C3F0-451C-8358-46ACEEF2AC87}" dt="2025-11-24T01:06:55.783" v="193"/>
        <pc:sldMkLst>
          <pc:docMk/>
          <pc:sldMk cId="0" sldId="269"/>
        </pc:sldMkLst>
      </pc:sldChg>
      <pc:sldChg chg="modAnim">
        <pc:chgData name="JADSON LEANDRO PRA" userId="8d5bebea-13af-4b97-95a0-e3b0712708f2" providerId="ADAL" clId="{3D913392-C3F0-451C-8358-46ACEEF2AC87}" dt="2025-11-24T01:07:42.290" v="199"/>
        <pc:sldMkLst>
          <pc:docMk/>
          <pc:sldMk cId="0" sldId="270"/>
        </pc:sldMkLst>
      </pc:sldChg>
      <pc:sldChg chg="modSp mod modAnim">
        <pc:chgData name="JADSON LEANDRO PRA" userId="8d5bebea-13af-4b97-95a0-e3b0712708f2" providerId="ADAL" clId="{3D913392-C3F0-451C-8358-46ACEEF2AC87}" dt="2025-11-24T01:08:08.173" v="204"/>
        <pc:sldMkLst>
          <pc:docMk/>
          <pc:sldMk cId="0" sldId="271"/>
        </pc:sldMkLst>
        <pc:spChg chg="mod">
          <ac:chgData name="JADSON LEANDRO PRA" userId="8d5bebea-13af-4b97-95a0-e3b0712708f2" providerId="ADAL" clId="{3D913392-C3F0-451C-8358-46ACEEF2AC87}" dt="2025-11-24T01:07:57.376" v="202" actId="20577"/>
          <ac:spMkLst>
            <pc:docMk/>
            <pc:sldMk cId="0" sldId="271"/>
            <ac:spMk id="8" creationId="{00000000-0000-0000-0000-000000000000}"/>
          </ac:spMkLst>
        </pc:spChg>
      </pc:sldChg>
      <pc:sldChg chg="addSp delSp modSp mod addAnim delAnim modAnim">
        <pc:chgData name="JADSON LEANDRO PRA" userId="8d5bebea-13af-4b97-95a0-e3b0712708f2" providerId="ADAL" clId="{3D913392-C3F0-451C-8358-46ACEEF2AC87}" dt="2025-11-24T01:19:32.017" v="396" actId="20577"/>
        <pc:sldMkLst>
          <pc:docMk/>
          <pc:sldMk cId="0" sldId="272"/>
        </pc:sldMkLst>
        <pc:spChg chg="mod">
          <ac:chgData name="JADSON LEANDRO PRA" userId="8d5bebea-13af-4b97-95a0-e3b0712708f2" providerId="ADAL" clId="{3D913392-C3F0-451C-8358-46ACEEF2AC87}" dt="2025-11-24T01:19:32.017" v="396" actId="20577"/>
          <ac:spMkLst>
            <pc:docMk/>
            <pc:sldMk cId="0" sldId="272"/>
            <ac:spMk id="7" creationId="{00000000-0000-0000-0000-000000000000}"/>
          </ac:spMkLst>
        </pc:spChg>
        <pc:spChg chg="mod">
          <ac:chgData name="JADSON LEANDRO PRA" userId="8d5bebea-13af-4b97-95a0-e3b0712708f2" providerId="ADAL" clId="{3D913392-C3F0-451C-8358-46ACEEF2AC87}" dt="2025-11-24T01:10:30.712" v="223" actId="1076"/>
          <ac:spMkLst>
            <pc:docMk/>
            <pc:sldMk cId="0" sldId="272"/>
            <ac:spMk id="28" creationId="{00000000-0000-0000-0000-000000000000}"/>
          </ac:spMkLst>
        </pc:spChg>
        <pc:spChg chg="del mod">
          <ac:chgData name="JADSON LEANDRO PRA" userId="8d5bebea-13af-4b97-95a0-e3b0712708f2" providerId="ADAL" clId="{3D913392-C3F0-451C-8358-46ACEEF2AC87}" dt="2025-11-24T01:13:36.063" v="252" actId="478"/>
          <ac:spMkLst>
            <pc:docMk/>
            <pc:sldMk cId="0" sldId="272"/>
            <ac:spMk id="29" creationId="{00000000-0000-0000-0000-000000000000}"/>
          </ac:spMkLst>
        </pc:spChg>
        <pc:spChg chg="del">
          <ac:chgData name="JADSON LEANDRO PRA" userId="8d5bebea-13af-4b97-95a0-e3b0712708f2" providerId="ADAL" clId="{3D913392-C3F0-451C-8358-46ACEEF2AC87}" dt="2025-11-24T01:13:39.756" v="253" actId="478"/>
          <ac:spMkLst>
            <pc:docMk/>
            <pc:sldMk cId="0" sldId="272"/>
            <ac:spMk id="31" creationId="{00000000-0000-0000-0000-000000000000}"/>
          </ac:spMkLst>
        </pc:spChg>
        <pc:spChg chg="add del mod topLvl">
          <ac:chgData name="JADSON LEANDRO PRA" userId="8d5bebea-13af-4b97-95a0-e3b0712708f2" providerId="ADAL" clId="{3D913392-C3F0-451C-8358-46ACEEF2AC87}" dt="2025-11-24T01:14:30.605" v="261" actId="478"/>
          <ac:spMkLst>
            <pc:docMk/>
            <pc:sldMk cId="0" sldId="272"/>
            <ac:spMk id="35" creationId="{00000000-0000-0000-0000-000000000000}"/>
          </ac:spMkLst>
        </pc:spChg>
        <pc:spChg chg="mod topLvl">
          <ac:chgData name="JADSON LEANDRO PRA" userId="8d5bebea-13af-4b97-95a0-e3b0712708f2" providerId="ADAL" clId="{3D913392-C3F0-451C-8358-46ACEEF2AC87}" dt="2025-11-24T01:14:30.605" v="261" actId="478"/>
          <ac:spMkLst>
            <pc:docMk/>
            <pc:sldMk cId="0" sldId="272"/>
            <ac:spMk id="36" creationId="{00000000-0000-0000-0000-000000000000}"/>
          </ac:spMkLst>
        </pc:spChg>
        <pc:spChg chg="del">
          <ac:chgData name="JADSON LEANDRO PRA" userId="8d5bebea-13af-4b97-95a0-e3b0712708f2" providerId="ADAL" clId="{3D913392-C3F0-451C-8358-46ACEEF2AC87}" dt="2025-11-24T01:13:27.093" v="251" actId="478"/>
          <ac:spMkLst>
            <pc:docMk/>
            <pc:sldMk cId="0" sldId="272"/>
            <ac:spMk id="37" creationId="{00000000-0000-0000-0000-000000000000}"/>
          </ac:spMkLst>
        </pc:spChg>
        <pc:spChg chg="del">
          <ac:chgData name="JADSON LEANDRO PRA" userId="8d5bebea-13af-4b97-95a0-e3b0712708f2" providerId="ADAL" clId="{3D913392-C3F0-451C-8358-46ACEEF2AC87}" dt="2025-11-24T01:13:08.976" v="248" actId="478"/>
          <ac:spMkLst>
            <pc:docMk/>
            <pc:sldMk cId="0" sldId="272"/>
            <ac:spMk id="47" creationId="{00000000-0000-0000-0000-000000000000}"/>
          </ac:spMkLst>
        </pc:spChg>
        <pc:spChg chg="mod">
          <ac:chgData name="JADSON LEANDRO PRA" userId="8d5bebea-13af-4b97-95a0-e3b0712708f2" providerId="ADAL" clId="{3D913392-C3F0-451C-8358-46ACEEF2AC87}" dt="2025-11-24T01:12:01.147" v="236" actId="1076"/>
          <ac:spMkLst>
            <pc:docMk/>
            <pc:sldMk cId="0" sldId="272"/>
            <ac:spMk id="51" creationId="{00000000-0000-0000-0000-000000000000}"/>
          </ac:spMkLst>
        </pc:spChg>
        <pc:spChg chg="mod">
          <ac:chgData name="JADSON LEANDRO PRA" userId="8d5bebea-13af-4b97-95a0-e3b0712708f2" providerId="ADAL" clId="{3D913392-C3F0-451C-8358-46ACEEF2AC87}" dt="2025-11-24T01:14:02.046" v="256" actId="14100"/>
          <ac:spMkLst>
            <pc:docMk/>
            <pc:sldMk cId="0" sldId="272"/>
            <ac:spMk id="55" creationId="{00000000-0000-0000-0000-000000000000}"/>
          </ac:spMkLst>
        </pc:spChg>
        <pc:spChg chg="del">
          <ac:chgData name="JADSON LEANDRO PRA" userId="8d5bebea-13af-4b97-95a0-e3b0712708f2" providerId="ADAL" clId="{3D913392-C3F0-451C-8358-46ACEEF2AC87}" dt="2025-11-24T01:13:07.072" v="247" actId="478"/>
          <ac:spMkLst>
            <pc:docMk/>
            <pc:sldMk cId="0" sldId="272"/>
            <ac:spMk id="59" creationId="{00000000-0000-0000-0000-000000000000}"/>
          </ac:spMkLst>
        </pc:spChg>
        <pc:spChg chg="del">
          <ac:chgData name="JADSON LEANDRO PRA" userId="8d5bebea-13af-4b97-95a0-e3b0712708f2" providerId="ADAL" clId="{3D913392-C3F0-451C-8358-46ACEEF2AC87}" dt="2025-11-24T01:13:40.965" v="254" actId="478"/>
          <ac:spMkLst>
            <pc:docMk/>
            <pc:sldMk cId="0" sldId="272"/>
            <ac:spMk id="68" creationId="{00000000-0000-0000-0000-000000000000}"/>
          </ac:spMkLst>
        </pc:spChg>
        <pc:grpChg chg="add del mod">
          <ac:chgData name="JADSON LEANDRO PRA" userId="8d5bebea-13af-4b97-95a0-e3b0712708f2" providerId="ADAL" clId="{3D913392-C3F0-451C-8358-46ACEEF2AC87}" dt="2025-11-24T01:14:34.001" v="263" actId="478"/>
          <ac:grpSpMkLst>
            <pc:docMk/>
            <pc:sldMk cId="0" sldId="272"/>
            <ac:grpSpMk id="34" creationId="{00000000-0000-0000-0000-000000000000}"/>
          </ac:grpSpMkLst>
        </pc:grpChg>
        <pc:grpChg chg="mod">
          <ac:chgData name="JADSON LEANDRO PRA" userId="8d5bebea-13af-4b97-95a0-e3b0712708f2" providerId="ADAL" clId="{3D913392-C3F0-451C-8358-46ACEEF2AC87}" dt="2025-11-24T01:12:01.147" v="236" actId="1076"/>
          <ac:grpSpMkLst>
            <pc:docMk/>
            <pc:sldMk cId="0" sldId="272"/>
            <ac:grpSpMk id="41" creationId="{00000000-0000-0000-0000-000000000000}"/>
          </ac:grpSpMkLst>
        </pc:grpChg>
      </pc:sldChg>
      <pc:sldChg chg="modAnim">
        <pc:chgData name="JADSON LEANDRO PRA" userId="8d5bebea-13af-4b97-95a0-e3b0712708f2" providerId="ADAL" clId="{3D913392-C3F0-451C-8358-46ACEEF2AC87}" dt="2025-11-24T01:19:53.874" v="402"/>
        <pc:sldMkLst>
          <pc:docMk/>
          <pc:sldMk cId="0" sldId="273"/>
        </pc:sldMkLst>
      </pc:sldChg>
      <pc:sldChg chg="modAnim">
        <pc:chgData name="JADSON LEANDRO PRA" userId="8d5bebea-13af-4b97-95a0-e3b0712708f2" providerId="ADAL" clId="{3D913392-C3F0-451C-8358-46ACEEF2AC87}" dt="2025-11-24T01:21:54.075" v="419"/>
        <pc:sldMkLst>
          <pc:docMk/>
          <pc:sldMk cId="0" sldId="274"/>
        </pc:sldMkLst>
      </pc:sldChg>
      <pc:sldChg chg="modSp mod modAnim">
        <pc:chgData name="JADSON LEANDRO PRA" userId="8d5bebea-13af-4b97-95a0-e3b0712708f2" providerId="ADAL" clId="{3D913392-C3F0-451C-8358-46ACEEF2AC87}" dt="2025-11-24T01:20:48.359" v="411"/>
        <pc:sldMkLst>
          <pc:docMk/>
          <pc:sldMk cId="0" sldId="275"/>
        </pc:sldMkLst>
        <pc:grpChg chg="mod">
          <ac:chgData name="JADSON LEANDRO PRA" userId="8d5bebea-13af-4b97-95a0-e3b0712708f2" providerId="ADAL" clId="{3D913392-C3F0-451C-8358-46ACEEF2AC87}" dt="2025-11-24T01:20:43.287" v="410" actId="1076"/>
          <ac:grpSpMkLst>
            <pc:docMk/>
            <pc:sldMk cId="0" sldId="275"/>
            <ac:grpSpMk id="2" creationId="{00000000-0000-0000-0000-000000000000}"/>
          </ac:grpSpMkLst>
        </pc:grpChg>
      </pc:sldChg>
      <pc:sldChg chg="modAnim">
        <pc:chgData name="JADSON LEANDRO PRA" userId="8d5bebea-13af-4b97-95a0-e3b0712708f2" providerId="ADAL" clId="{3D913392-C3F0-451C-8358-46ACEEF2AC87}" dt="2025-11-24T01:21:20.534" v="416"/>
        <pc:sldMkLst>
          <pc:docMk/>
          <pc:sldMk cId="0" sldId="276"/>
        </pc:sldMkLst>
      </pc:sldChg>
      <pc:sldChg chg="modSp modAnim">
        <pc:chgData name="JADSON LEANDRO PRA" userId="8d5bebea-13af-4b97-95a0-e3b0712708f2" providerId="ADAL" clId="{3D913392-C3F0-451C-8358-46ACEEF2AC87}" dt="2025-11-24T01:27:18.953" v="460" actId="20577"/>
        <pc:sldMkLst>
          <pc:docMk/>
          <pc:sldMk cId="0" sldId="277"/>
        </pc:sldMkLst>
        <pc:spChg chg="mod">
          <ac:chgData name="JADSON LEANDRO PRA" userId="8d5bebea-13af-4b97-95a0-e3b0712708f2" providerId="ADAL" clId="{3D913392-C3F0-451C-8358-46ACEEF2AC87}" dt="2025-11-24T01:26:26.158" v="443"/>
          <ac:spMkLst>
            <pc:docMk/>
            <pc:sldMk cId="0" sldId="277"/>
            <ac:spMk id="6" creationId="{00000000-0000-0000-0000-000000000000}"/>
          </ac:spMkLst>
        </pc:spChg>
        <pc:spChg chg="mod">
          <ac:chgData name="JADSON LEANDRO PRA" userId="8d5bebea-13af-4b97-95a0-e3b0712708f2" providerId="ADAL" clId="{3D913392-C3F0-451C-8358-46ACEEF2AC87}" dt="2025-11-24T01:27:18.953" v="460" actId="20577"/>
          <ac:spMkLst>
            <pc:docMk/>
            <pc:sldMk cId="0" sldId="277"/>
            <ac:spMk id="7" creationId="{00000000-0000-0000-0000-000000000000}"/>
          </ac:spMkLst>
        </pc:spChg>
        <pc:spChg chg="mod">
          <ac:chgData name="JADSON LEANDRO PRA" userId="8d5bebea-13af-4b97-95a0-e3b0712708f2" providerId="ADAL" clId="{3D913392-C3F0-451C-8358-46ACEEF2AC87}" dt="2025-11-24T01:27:02.621" v="454"/>
          <ac:spMkLst>
            <pc:docMk/>
            <pc:sldMk cId="0" sldId="277"/>
            <ac:spMk id="8" creationId="{00000000-0000-0000-0000-000000000000}"/>
          </ac:spMkLst>
        </pc:spChg>
      </pc:sldChg>
      <pc:sldChg chg="modAnim">
        <pc:chgData name="JADSON LEANDRO PRA" userId="8d5bebea-13af-4b97-95a0-e3b0712708f2" providerId="ADAL" clId="{3D913392-C3F0-451C-8358-46ACEEF2AC87}" dt="2025-11-24T01:22:31.240" v="426"/>
        <pc:sldMkLst>
          <pc:docMk/>
          <pc:sldMk cId="0" sldId="278"/>
        </pc:sldMkLst>
      </pc:sldChg>
      <pc:sldChg chg="modSp mod modAnim">
        <pc:chgData name="JADSON LEANDRO PRA" userId="8d5bebea-13af-4b97-95a0-e3b0712708f2" providerId="ADAL" clId="{3D913392-C3F0-451C-8358-46ACEEF2AC87}" dt="2025-11-24T01:23:33.283" v="432"/>
        <pc:sldMkLst>
          <pc:docMk/>
          <pc:sldMk cId="0" sldId="279"/>
        </pc:sldMkLst>
        <pc:spChg chg="mod">
          <ac:chgData name="JADSON LEANDRO PRA" userId="8d5bebea-13af-4b97-95a0-e3b0712708f2" providerId="ADAL" clId="{3D913392-C3F0-451C-8358-46ACEEF2AC87}" dt="2025-11-24T01:22:56.808" v="429" actId="20577"/>
          <ac:spMkLst>
            <pc:docMk/>
            <pc:sldMk cId="0" sldId="279"/>
            <ac:spMk id="6" creationId="{00000000-0000-0000-0000-000000000000}"/>
          </ac:spMkLst>
        </pc:spChg>
      </pc:sldChg>
      <pc:sldChg chg="modSp modAnim">
        <pc:chgData name="JADSON LEANDRO PRA" userId="8d5bebea-13af-4b97-95a0-e3b0712708f2" providerId="ADAL" clId="{3D913392-C3F0-451C-8358-46ACEEF2AC87}" dt="2025-11-24T01:24:17.718" v="436"/>
        <pc:sldMkLst>
          <pc:docMk/>
          <pc:sldMk cId="0" sldId="280"/>
        </pc:sldMkLst>
        <pc:spChg chg="mod">
          <ac:chgData name="JADSON LEANDRO PRA" userId="8d5bebea-13af-4b97-95a0-e3b0712708f2" providerId="ADAL" clId="{3D913392-C3F0-451C-8358-46ACEEF2AC87}" dt="2025-11-24T01:23:56.778" v="433"/>
          <ac:spMkLst>
            <pc:docMk/>
            <pc:sldMk cId="0" sldId="280"/>
            <ac:spMk id="6" creationId="{00000000-0000-0000-0000-000000000000}"/>
          </ac:spMkLst>
        </pc:spChg>
      </pc:sldChg>
      <pc:sldChg chg="modSp modAnim">
        <pc:chgData name="JADSON LEANDRO PRA" userId="8d5bebea-13af-4b97-95a0-e3b0712708f2" providerId="ADAL" clId="{3D913392-C3F0-451C-8358-46ACEEF2AC87}" dt="2025-11-24T01:25:04.755" v="442"/>
        <pc:sldMkLst>
          <pc:docMk/>
          <pc:sldMk cId="0" sldId="281"/>
        </pc:sldMkLst>
        <pc:spChg chg="mod">
          <ac:chgData name="JADSON LEANDRO PRA" userId="8d5bebea-13af-4b97-95a0-e3b0712708f2" providerId="ADAL" clId="{3D913392-C3F0-451C-8358-46ACEEF2AC87}" dt="2025-11-24T01:24:43.061" v="439" actId="20577"/>
          <ac:spMkLst>
            <pc:docMk/>
            <pc:sldMk cId="0" sldId="281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D2C3E-F618-4D9B-94D9-A00961D3FD0C}" type="datetimeFigureOut">
              <a:rPr lang="pt-BR" smtClean="0"/>
              <a:t>16/12/2025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3CA8F-7EB9-4ABE-9FD8-40C5099B05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81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3CA8F-7EB9-4ABE-9FD8-40C5099B05D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9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18" Type="http://schemas.openxmlformats.org/officeDocument/2006/relationships/image" Target="../media/image30.sv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12" Type="http://schemas.openxmlformats.org/officeDocument/2006/relationships/image" Target="../media/image24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sv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18.svg"/><Relationship Id="rId15" Type="http://schemas.openxmlformats.org/officeDocument/2006/relationships/image" Target="../media/image15.png"/><Relationship Id="rId10" Type="http://schemas.openxmlformats.org/officeDocument/2006/relationships/image" Target="../media/image22.svg"/><Relationship Id="rId19" Type="http://schemas.openxmlformats.org/officeDocument/2006/relationships/image" Target="../media/image17.png"/><Relationship Id="rId4" Type="http://schemas.openxmlformats.org/officeDocument/2006/relationships/image" Target="../media/image17.svg"/><Relationship Id="rId9" Type="http://schemas.openxmlformats.org/officeDocument/2006/relationships/image" Target="../media/image12.png"/><Relationship Id="rId14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0.png"/><Relationship Id="rId4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pgfn/pt-br/servicos/orgaos-publicos-e-parceiros/convenio-simples-nacional/2025/NOTA04NotaSEIn42025SNCDAPGDAUPGFNMF.pdf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66" y="0"/>
            <a:ext cx="18279534" cy="10282238"/>
            <a:chOff x="0" y="0"/>
            <a:chExt cx="24372712" cy="13709650"/>
          </a:xfrm>
        </p:grpSpPr>
        <p:sp>
          <p:nvSpPr>
            <p:cNvPr id="3" name="Freeform 3" descr="Text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8249666" y="2190750"/>
            <a:ext cx="9597869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19"/>
              </a:lnSpc>
            </a:pPr>
            <a:r>
              <a:rPr lang="en-US" sz="5099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O POTENCIAL OCULTO DO ISS: </a:t>
            </a:r>
          </a:p>
          <a:p>
            <a:pPr algn="l">
              <a:lnSpc>
                <a:spcPts val="2159"/>
              </a:lnSpc>
            </a:pPr>
            <a:endParaRPr lang="en-US" sz="5099" b="1">
              <a:solidFill>
                <a:srgbClr val="1E71B9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5520"/>
              </a:lnSpc>
            </a:pPr>
            <a:r>
              <a:rPr lang="en-US" sz="4600">
                <a:solidFill>
                  <a:srgbClr val="1E71B9"/>
                </a:solidFill>
                <a:latin typeface="Poppins"/>
                <a:ea typeface="Poppins"/>
                <a:cs typeface="Poppins"/>
                <a:sym typeface="Poppins"/>
              </a:rPr>
              <a:t>estratégias de curto prazo </a:t>
            </a:r>
          </a:p>
          <a:p>
            <a:pPr algn="ctr">
              <a:lnSpc>
                <a:spcPts val="5520"/>
              </a:lnSpc>
            </a:pPr>
            <a:r>
              <a:rPr lang="en-US" sz="4600">
                <a:solidFill>
                  <a:srgbClr val="1E71B9"/>
                </a:solidFill>
                <a:latin typeface="Poppins"/>
                <a:ea typeface="Poppins"/>
                <a:cs typeface="Poppins"/>
                <a:sym typeface="Poppins"/>
              </a:rPr>
              <a:t>para fortalecimento da arrecadação municipal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11503" y="6910894"/>
            <a:ext cx="8320776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4200" b="1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Jadson Leandro Prá</a:t>
            </a:r>
          </a:p>
          <a:p>
            <a:pPr algn="r">
              <a:lnSpc>
                <a:spcPts val="3360"/>
              </a:lnSpc>
            </a:pPr>
            <a:r>
              <a:rPr lang="en-US" sz="2800" b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Auditor Fiscal de Controle Externo - TCE/SC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81075"/>
            <a:ext cx="17063788" cy="77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2) O SIMPLES NACIONAL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47796" y="4063882"/>
            <a:ext cx="15392409" cy="249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9"/>
              </a:lnSpc>
            </a:pPr>
            <a:r>
              <a:rPr lang="en-US" sz="7999" b="1" dirty="0">
                <a:solidFill>
                  <a:srgbClr val="9C1D1D"/>
                </a:solidFill>
                <a:latin typeface="Poppins Bold"/>
                <a:ea typeface="Poppins Bold"/>
                <a:cs typeface="Poppins Bold"/>
                <a:sym typeface="Poppins Bold"/>
              </a:rPr>
              <a:t>VOCÊ COBRA TODA SUA </a:t>
            </a:r>
          </a:p>
          <a:p>
            <a:pPr algn="ctr">
              <a:lnSpc>
                <a:spcPts val="9599"/>
              </a:lnSpc>
            </a:pPr>
            <a:r>
              <a:rPr lang="en-US" sz="7999" b="1" dirty="0">
                <a:solidFill>
                  <a:srgbClr val="9C1D1D"/>
                </a:solidFill>
                <a:latin typeface="Poppins Bold"/>
                <a:ea typeface="Poppins Bold"/>
                <a:cs typeface="Poppins Bold"/>
                <a:sym typeface="Poppins Bold"/>
              </a:rPr>
              <a:t>DÍVIDA ATIVA DE ISS-SN?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0122" y="1923391"/>
            <a:ext cx="15558326" cy="63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potencial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POUCO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explorado</a:t>
            </a:r>
            <a:endParaRPr lang="en-US" sz="3999" b="1" dirty="0">
              <a:solidFill>
                <a:srgbClr val="ED7D3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81075"/>
            <a:ext cx="17063788" cy="77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2) O SIMPLES NACIONAL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4125" y="2818741"/>
            <a:ext cx="7232772" cy="341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1) MARIA LTDA ............................ R$ 152.774,36</a:t>
            </a:r>
          </a:p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2) JOSÉ ........................................... R$ 147.501,13</a:t>
            </a:r>
          </a:p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3) ANA ME ..................................... R$  42.377,88</a:t>
            </a:r>
          </a:p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4) JOÃO LTDA .............................. R$  29.893,07</a:t>
            </a:r>
          </a:p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5) ANTÔNIO LTDA ...................... R$  24.454,08</a:t>
            </a:r>
          </a:p>
          <a:p>
            <a:pPr algn="l">
              <a:lnSpc>
                <a:spcPts val="1209"/>
              </a:lnSpc>
            </a:pPr>
            <a:endParaRPr lang="en-US" sz="3899" dirty="0">
              <a:solidFill>
                <a:srgbClr val="0D1D29"/>
              </a:solidFill>
              <a:latin typeface="Anek Bangla SemiCondensed"/>
              <a:ea typeface="Anek Bangla SemiCondensed"/>
              <a:cs typeface="Anek Bangla SemiCondensed"/>
              <a:sym typeface="Anek Bangla SemiCondensed"/>
            </a:endParaRPr>
          </a:p>
          <a:p>
            <a:pPr algn="l">
              <a:lnSpc>
                <a:spcPts val="4289"/>
              </a:lnSpc>
            </a:pPr>
            <a:r>
              <a:rPr lang="en-US" sz="3899" b="1" dirty="0">
                <a:solidFill>
                  <a:srgbClr val="70AD47"/>
                </a:solidFill>
                <a:latin typeface="Anek Bangla SemiCondensed Bold"/>
                <a:ea typeface="Anek Bangla SemiCondensed Bold"/>
                <a:cs typeface="Anek Bangla SemiCondensed Bold"/>
                <a:sym typeface="Anek Bangla SemiCondensed Bold"/>
              </a:rPr>
              <a:t>TOTAL DE ISS-SN (5) ........ R$ 397.110,52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20303" y="2854999"/>
            <a:ext cx="7438784" cy="341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6) FRANCISCO LTDA ME ............. R$  18.630,25</a:t>
            </a:r>
          </a:p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7) PEDRO LTDA .............................. R$  17.926,74</a:t>
            </a:r>
          </a:p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8) CARLOS ....................................... R$    9.466,37</a:t>
            </a:r>
          </a:p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9) LUCAS LTDA ME .................... .. R$   8.888,69</a:t>
            </a:r>
          </a:p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10) LUIZ  LTDA ............................... R$    7.559,04</a:t>
            </a:r>
          </a:p>
          <a:p>
            <a:pPr algn="l">
              <a:lnSpc>
                <a:spcPts val="1209"/>
              </a:lnSpc>
            </a:pPr>
            <a:endParaRPr lang="en-US" sz="3899" dirty="0">
              <a:solidFill>
                <a:srgbClr val="0D1D29"/>
              </a:solidFill>
              <a:latin typeface="Anek Bangla SemiCondensed"/>
              <a:ea typeface="Anek Bangla SemiCondensed"/>
              <a:cs typeface="Anek Bangla SemiCondensed"/>
              <a:sym typeface="Anek Bangla SemiCondensed"/>
            </a:endParaRPr>
          </a:p>
          <a:p>
            <a:pPr algn="l">
              <a:lnSpc>
                <a:spcPts val="4289"/>
              </a:lnSpc>
            </a:pPr>
            <a:r>
              <a:rPr lang="en-US" sz="3899" b="1" dirty="0">
                <a:solidFill>
                  <a:srgbClr val="70AD47"/>
                </a:solidFill>
                <a:latin typeface="Anek Bangla SemiCondensed Bold"/>
                <a:ea typeface="Anek Bangla SemiCondensed Bold"/>
                <a:cs typeface="Anek Bangla SemiCondensed Bold"/>
                <a:sym typeface="Anek Bangla SemiCondensed Bold"/>
              </a:rPr>
              <a:t>TOTAL DE ISS-SN (10) ....... R$ 459.581,61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0122" y="1923391"/>
            <a:ext cx="1555832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potencial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POUCO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explorado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- </a:t>
            </a:r>
            <a:r>
              <a:rPr lang="en-US" sz="3999" b="1" dirty="0">
                <a:solidFill>
                  <a:srgbClr val="5F29E3"/>
                </a:solidFill>
                <a:latin typeface="Poppins Bold"/>
                <a:ea typeface="Poppins Bold"/>
                <a:cs typeface="Poppins Bold"/>
                <a:sym typeface="Poppins Bold"/>
              </a:rPr>
              <a:t>MUNICÍPIO X</a:t>
            </a:r>
            <a:r>
              <a:rPr lang="en-US" sz="3999" b="1" dirty="0">
                <a:solidFill>
                  <a:srgbClr val="EE9B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(50.000 hab.)</a:t>
            </a:r>
          </a:p>
        </p:txBody>
      </p:sp>
      <p:sp>
        <p:nvSpPr>
          <p:cNvPr id="8" name="AutoShape 8"/>
          <p:cNvSpPr/>
          <p:nvPr/>
        </p:nvSpPr>
        <p:spPr>
          <a:xfrm>
            <a:off x="1028486" y="6326116"/>
            <a:ext cx="16230600" cy="9112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946092" y="8051218"/>
            <a:ext cx="16446385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4"/>
              </a:lnSpc>
            </a:pPr>
            <a:r>
              <a:rPr lang="en-US" sz="4499" b="1" spc="49" dirty="0">
                <a:solidFill>
                  <a:srgbClr val="7CA33F"/>
                </a:solidFill>
                <a:latin typeface="Anek Bangla SemiCondensed Ultra-Bold"/>
                <a:ea typeface="Anek Bangla SemiCondensed Ultra-Bold"/>
                <a:cs typeface="Anek Bangla SemiCondensed Ultra-Bold"/>
                <a:sym typeface="Anek Bangla SemiCondensed Ultra-Bold"/>
              </a:rPr>
              <a:t>TOTAL DE DÍVIDAS COM ALTO GRAU DE RECUPERABILIDADE: R$ 657.943,89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593" y="6512662"/>
            <a:ext cx="16230600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4"/>
              </a:lnSpc>
            </a:pPr>
            <a:r>
              <a:rPr lang="en-US" sz="4499" b="1">
                <a:solidFill>
                  <a:srgbClr val="1E71B9"/>
                </a:solidFill>
                <a:latin typeface="Anek Bangla SemiCondensed Bold"/>
                <a:ea typeface="Anek Bangla SemiCondensed Bold"/>
                <a:cs typeface="Anek Bangla SemiCondensed Bold"/>
                <a:sym typeface="Anek Bangla SemiCondensed Bold"/>
              </a:rPr>
              <a:t>TOTAL DE DÍVIDAS CONSOLIDADAS ACIMA DE 1 SM = R$ 518.031,48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7192714"/>
            <a:ext cx="16230600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4"/>
              </a:lnSpc>
            </a:pPr>
            <a:r>
              <a:rPr lang="en-US" sz="4499" b="1">
                <a:solidFill>
                  <a:srgbClr val="9C1D1D"/>
                </a:solidFill>
                <a:latin typeface="Anek Bangla SemiCondensed Bold"/>
                <a:ea typeface="Anek Bangla SemiCondensed Bold"/>
                <a:cs typeface="Anek Bangla SemiCondensed Bold"/>
                <a:sym typeface="Anek Bangla SemiCondensed Bold"/>
              </a:rPr>
              <a:t>TOTAL DE DÍVIDAS CONSOLIDADAS ABAIXO DE 1 SM = R$ 139.912,41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054125" y="7872799"/>
            <a:ext cx="16230493" cy="11966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81075"/>
            <a:ext cx="17063788" cy="77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2) O SIMPLES NACIONAL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4125" y="2818741"/>
            <a:ext cx="7597148" cy="3474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1) ABÃO EIRELI ............................... R$ 649.993,39</a:t>
            </a:r>
          </a:p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2) TIBURCIO LTDA ......................... R$ 168.245,79</a:t>
            </a:r>
          </a:p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3) GUVANIA EIRELI ........................ R$ 124.779,50</a:t>
            </a:r>
          </a:p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4) JOEZA LTDA ................................ R$  64.845,70</a:t>
            </a:r>
          </a:p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5) JOCIRLEIDE LTDA ...................... R$  58.260,82</a:t>
            </a:r>
          </a:p>
          <a:p>
            <a:pPr algn="l">
              <a:lnSpc>
                <a:spcPts val="1209"/>
              </a:lnSpc>
            </a:pPr>
            <a:endParaRPr lang="en-US" sz="3899" dirty="0">
              <a:solidFill>
                <a:srgbClr val="0D1D29"/>
              </a:solidFill>
              <a:latin typeface="Anek Bangla SemiCondensed"/>
              <a:ea typeface="Anek Bangla SemiCondensed"/>
              <a:cs typeface="Anek Bangla SemiCondensed"/>
              <a:sym typeface="Anek Bangla SemiCondensed"/>
            </a:endParaRPr>
          </a:p>
          <a:p>
            <a:pPr algn="l">
              <a:lnSpc>
                <a:spcPts val="4289"/>
              </a:lnSpc>
            </a:pPr>
            <a:r>
              <a:rPr lang="en-US" sz="3899" b="1" dirty="0">
                <a:solidFill>
                  <a:srgbClr val="70AD47"/>
                </a:solidFill>
                <a:latin typeface="Anek Bangla SemiCondensed Bold"/>
                <a:ea typeface="Anek Bangla SemiCondensed Bold"/>
                <a:cs typeface="Anek Bangla SemiCondensed Bold"/>
                <a:sym typeface="Anek Bangla SemiCondensed Bold"/>
              </a:rPr>
              <a:t>TOTAL DE ISS-SN (5) ........ R$ 1.066.125,20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60380" y="2818741"/>
            <a:ext cx="7698706" cy="341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6) ACRINALDO .................................... R$ 49.546,57</a:t>
            </a:r>
          </a:p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7) TERTOLINO LTDA ......................... R$ 44.489,57</a:t>
            </a:r>
          </a:p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8) GEISIELY ......................................... R$ 35.939,20</a:t>
            </a:r>
          </a:p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9) CARITA EIRELI ............................... R$ 33.723,59</a:t>
            </a:r>
          </a:p>
          <a:p>
            <a:pPr algn="l">
              <a:lnSpc>
                <a:spcPts val="4289"/>
              </a:lnSpc>
            </a:pPr>
            <a:r>
              <a:rPr lang="en-US" sz="3899" dirty="0">
                <a:solidFill>
                  <a:srgbClr val="0D1D29"/>
                </a:solidFill>
                <a:latin typeface="Anek Bangla SemiCondensed"/>
                <a:ea typeface="Anek Bangla SemiCondensed"/>
                <a:cs typeface="Anek Bangla SemiCondensed"/>
                <a:sym typeface="Anek Bangla SemiCondensed"/>
              </a:rPr>
              <a:t>10) TAISSON LTDA ............................. R$ 33.286,27</a:t>
            </a:r>
          </a:p>
          <a:p>
            <a:pPr algn="l">
              <a:lnSpc>
                <a:spcPts val="1209"/>
              </a:lnSpc>
            </a:pPr>
            <a:endParaRPr lang="en-US" sz="3899" dirty="0">
              <a:solidFill>
                <a:srgbClr val="0D1D29"/>
              </a:solidFill>
              <a:latin typeface="Anek Bangla SemiCondensed"/>
              <a:ea typeface="Anek Bangla SemiCondensed"/>
              <a:cs typeface="Anek Bangla SemiCondensed"/>
              <a:sym typeface="Anek Bangla SemiCondensed"/>
            </a:endParaRPr>
          </a:p>
          <a:p>
            <a:pPr algn="l">
              <a:lnSpc>
                <a:spcPts val="4289"/>
              </a:lnSpc>
            </a:pPr>
            <a:r>
              <a:rPr lang="en-US" sz="3899" b="1" dirty="0">
                <a:solidFill>
                  <a:srgbClr val="70AD47"/>
                </a:solidFill>
                <a:latin typeface="Anek Bangla SemiCondensed Bold"/>
                <a:ea typeface="Anek Bangla SemiCondensed Bold"/>
                <a:cs typeface="Anek Bangla SemiCondensed Bold"/>
                <a:sym typeface="Anek Bangla SemiCondensed Bold"/>
              </a:rPr>
              <a:t>TOTAL DE ISS-SN (10) ........ R$ 1.263.110,40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4125" y="6512490"/>
            <a:ext cx="16230600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4"/>
              </a:lnSpc>
            </a:pPr>
            <a:r>
              <a:rPr lang="en-US" sz="4499" b="1">
                <a:solidFill>
                  <a:srgbClr val="1E71B9"/>
                </a:solidFill>
                <a:latin typeface="Anek Bangla SemiCondensed Bold"/>
                <a:ea typeface="Anek Bangla SemiCondensed Bold"/>
                <a:cs typeface="Anek Bangla SemiCondensed Bold"/>
                <a:sym typeface="Anek Bangla SemiCondensed Bold"/>
              </a:rPr>
              <a:t>TOTAL DE DÍVIDAS CONSOLIDADAS ACIMA DE 1 SM = R$ 1.960.846,39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90122" y="1923391"/>
            <a:ext cx="1555832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potencial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POUCO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explorado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- </a:t>
            </a:r>
            <a:r>
              <a:rPr lang="en-US" sz="39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MUNICÍPIO K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(50.000 hab.)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593" y="7192576"/>
            <a:ext cx="16230600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4"/>
              </a:lnSpc>
            </a:pPr>
            <a:r>
              <a:rPr lang="en-US" sz="4499" b="1">
                <a:solidFill>
                  <a:srgbClr val="9C1D1D"/>
                </a:solidFill>
                <a:latin typeface="Anek Bangla SemiCondensed Bold"/>
                <a:ea typeface="Anek Bangla SemiCondensed Bold"/>
                <a:cs typeface="Anek Bangla SemiCondensed Bold"/>
                <a:sym typeface="Anek Bangla SemiCondensed Bold"/>
              </a:rPr>
              <a:t>TOTAL DE DÍVIDAS CONSOLIDADAS ABAIXO DE 1 SM = R$ 131.310,10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486" y="8023566"/>
            <a:ext cx="16230600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4"/>
              </a:lnSpc>
            </a:pPr>
            <a:r>
              <a:rPr lang="en-US" sz="4499" b="1" dirty="0">
                <a:solidFill>
                  <a:srgbClr val="7CA33F"/>
                </a:solidFill>
                <a:latin typeface="Anek Bangla SemiCondensed Ultra-Bold"/>
                <a:ea typeface="Anek Bangla SemiCondensed Ultra-Bold"/>
                <a:cs typeface="Anek Bangla SemiCondensed Ultra-Bold"/>
                <a:sym typeface="Anek Bangla SemiCondensed Ultra-Bold"/>
              </a:rPr>
              <a:t>TOTAL DE DÍVIDAS COM ALTO GRAU DE RECUPERABILIDADE: R$ 2.092.156,49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028486" y="6326116"/>
            <a:ext cx="16230600" cy="9112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054125" y="7872799"/>
            <a:ext cx="16230493" cy="11966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81075"/>
            <a:ext cx="17063788" cy="77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2) O SIMPLES NACIONAL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557679"/>
            <a:ext cx="16230600" cy="1114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b="1" dirty="0">
                <a:solidFill>
                  <a:srgbClr val="9C1D1D"/>
                </a:solidFill>
                <a:latin typeface="Poppins Bold"/>
                <a:ea typeface="Poppins Bold"/>
                <a:cs typeface="Poppins Bold"/>
                <a:sym typeface="Poppins Bold"/>
              </a:rPr>
              <a:t>E AQUELAS DÍVIDAS “PRESCRITAS”?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0122" y="1923391"/>
            <a:ext cx="15558326" cy="63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 potencial POUCO explorado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81075"/>
            <a:ext cx="17063788" cy="77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2) O SIMPLES NACIONAL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0122" y="3039295"/>
            <a:ext cx="15814006" cy="216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35"/>
              </a:lnSpc>
            </a:pPr>
            <a:r>
              <a:rPr lang="en-US" sz="3500" spc="-35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r>
              <a:rPr lang="en-US" sz="3500" spc="-35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3500" spc="-35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US" sz="3500" spc="-35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tratando</a:t>
            </a:r>
            <a:r>
              <a:rPr lang="en-US" sz="3500" spc="-35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500" spc="-35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tributo</a:t>
            </a:r>
            <a:r>
              <a:rPr lang="en-US" sz="3500" spc="-35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00" spc="-35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sujeito</a:t>
            </a:r>
            <a:r>
              <a:rPr lang="en-US" sz="3500" spc="-35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3500" spc="-3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lançamento</a:t>
            </a:r>
            <a:r>
              <a:rPr lang="en-US" sz="3500" spc="-3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00" spc="-3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</a:t>
            </a:r>
            <a:r>
              <a:rPr lang="en-US" sz="3500" spc="-3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00" spc="-3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homologação</a:t>
            </a:r>
            <a:r>
              <a:rPr lang="en-US" sz="3500" spc="-3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US" sz="3500" b="1" spc="-35" dirty="0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spc="-35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o </a:t>
            </a:r>
            <a:r>
              <a:rPr lang="en-US" sz="3500" b="1" spc="-35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termo</a:t>
            </a:r>
            <a:r>
              <a:rPr lang="en-US" sz="3500" b="1" spc="-35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spc="-35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inicial</a:t>
            </a:r>
            <a:r>
              <a:rPr lang="en-US" sz="3500" b="1" spc="-35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da </a:t>
            </a:r>
            <a:r>
              <a:rPr lang="en-US" sz="3500" b="1" spc="-35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prescrição</a:t>
            </a:r>
            <a:r>
              <a:rPr lang="en-US" sz="3500" b="1" spc="-35" dirty="0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spc="-35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ocorre</a:t>
            </a:r>
            <a:r>
              <a:rPr lang="en-US" sz="3500" spc="-35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no </a:t>
            </a:r>
            <a:r>
              <a:rPr lang="en-US" sz="3500" spc="-3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dia</a:t>
            </a:r>
            <a:r>
              <a:rPr lang="en-US" sz="3500" spc="-3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00" spc="-3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seguinte</a:t>
            </a:r>
            <a:r>
              <a:rPr lang="en-US" sz="3500" spc="-3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00" spc="-35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ao</a:t>
            </a:r>
            <a:r>
              <a:rPr lang="en-US" sz="3500" b="1" spc="-35" dirty="0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spc="-35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vencimento</a:t>
            </a:r>
            <a:r>
              <a:rPr lang="en-US" sz="3500" b="1" spc="-35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da </a:t>
            </a:r>
            <a:r>
              <a:rPr lang="en-US" sz="3500" b="1" spc="-35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obrigação</a:t>
            </a:r>
            <a:r>
              <a:rPr lang="en-US" sz="3500" spc="-35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00" spc="-35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tributária</a:t>
            </a:r>
            <a:r>
              <a:rPr lang="en-US" sz="3500" spc="-35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00" spc="-35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-US" sz="3500" spc="-35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no </a:t>
            </a:r>
            <a:r>
              <a:rPr lang="en-US" sz="3500" spc="-35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dia</a:t>
            </a:r>
            <a:r>
              <a:rPr lang="en-US" sz="3500" spc="-35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posterior à </a:t>
            </a:r>
            <a:r>
              <a:rPr lang="en-US" sz="3500" b="1" spc="-35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data </a:t>
            </a:r>
            <a:r>
              <a:rPr lang="en-US" sz="3500" b="1" spc="-35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em</a:t>
            </a:r>
            <a:r>
              <a:rPr lang="en-US" sz="3500" b="1" spc="-35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que </a:t>
            </a:r>
            <a:r>
              <a:rPr lang="en-US" sz="3500" b="1" spc="-35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declarado</a:t>
            </a:r>
            <a:r>
              <a:rPr lang="en-US" sz="3500" b="1" spc="-35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3500" b="1" spc="-35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não</a:t>
            </a:r>
            <a:r>
              <a:rPr lang="en-US" sz="3500" b="1" spc="-35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spc="-35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pago</a:t>
            </a:r>
            <a:r>
              <a:rPr lang="en-US" sz="3500" spc="-35" dirty="0">
                <a:solidFill>
                  <a:srgbClr val="2F5F9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00" spc="-35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o </a:t>
            </a:r>
            <a:r>
              <a:rPr lang="en-US" sz="3500" spc="-35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tributo</a:t>
            </a:r>
            <a:r>
              <a:rPr lang="en-US" sz="3500" spc="-35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500" spc="-35" dirty="0">
                <a:solidFill>
                  <a:srgbClr val="2F5F98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US" sz="3500" b="1" spc="-35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que for posterior</a:t>
            </a:r>
            <a:r>
              <a:rPr lang="en-US" sz="3500" spc="-35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. (STJ - </a:t>
            </a:r>
            <a:r>
              <a:rPr lang="en-US" sz="3500" spc="-35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REsp</a:t>
            </a:r>
            <a:r>
              <a:rPr lang="en-US" sz="3500" spc="-35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1597015 - DJ 03/03/2020)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0122" y="1923391"/>
            <a:ext cx="15558326" cy="63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 potencial POUCO explorado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64837" y="6065287"/>
            <a:ext cx="15894463" cy="168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5"/>
              </a:lnSpc>
            </a:pPr>
            <a:r>
              <a:rPr lang="en-US" sz="3500" b="1" spc="-70" dirty="0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STJ - </a:t>
            </a:r>
            <a:r>
              <a:rPr lang="en-US" sz="3500" b="1" spc="-70" dirty="0" err="1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Súmula</a:t>
            </a:r>
            <a:r>
              <a:rPr lang="en-US" sz="3500" b="1" spc="-70" dirty="0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 656 </a:t>
            </a:r>
          </a:p>
          <a:p>
            <a:pPr algn="just">
              <a:lnSpc>
                <a:spcPts val="4375"/>
              </a:lnSpc>
            </a:pPr>
            <a:r>
              <a:rPr lang="en-US" sz="3500" spc="-7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“O </a:t>
            </a:r>
            <a:r>
              <a:rPr lang="en-US" sz="3500" b="1" spc="-70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pedido</a:t>
            </a:r>
            <a:r>
              <a:rPr lang="en-US" sz="3500" b="1" spc="-70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3500" b="1" spc="-70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parcelamento</a:t>
            </a:r>
            <a:r>
              <a:rPr lang="en-US" sz="3500" spc="-7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fiscal, </a:t>
            </a:r>
            <a:r>
              <a:rPr lang="en-US" sz="3500" b="1" spc="-70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ainda</a:t>
            </a:r>
            <a:r>
              <a:rPr lang="en-US" sz="3500" b="1" spc="-70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que </a:t>
            </a:r>
            <a:r>
              <a:rPr lang="en-US" sz="3500" b="1" spc="-70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indeferido</a:t>
            </a:r>
            <a:r>
              <a:rPr lang="en-US" sz="3500" spc="-70" dirty="0">
                <a:solidFill>
                  <a:srgbClr val="2F5F98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US" sz="3500" b="1" spc="-70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spc="-70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interrompe</a:t>
            </a:r>
            <a:r>
              <a:rPr lang="en-US" sz="3500" b="1" spc="-70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o </a:t>
            </a:r>
            <a:r>
              <a:rPr lang="en-US" sz="3500" b="1" spc="-70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prazo</a:t>
            </a:r>
            <a:r>
              <a:rPr lang="en-US" sz="3500" b="1" spc="-70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spc="-70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prescricional</a:t>
            </a:r>
            <a:r>
              <a:rPr lang="en-US" sz="3500" spc="-7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, pois </a:t>
            </a:r>
            <a:r>
              <a:rPr lang="en-US" sz="3500" spc="-7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caracteriza</a:t>
            </a:r>
            <a:r>
              <a:rPr lang="en-US" sz="3500" spc="-7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00" b="1" spc="-70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confissão</a:t>
            </a:r>
            <a:r>
              <a:rPr lang="en-US" sz="3500" b="1" spc="-70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extrajudicial</a:t>
            </a:r>
            <a:r>
              <a:rPr lang="en-US" sz="3500" spc="-7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-US" sz="3500" spc="-7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débito</a:t>
            </a:r>
            <a:r>
              <a:rPr lang="en-US" sz="3500" spc="-7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10733106">
            <a:off x="11829818" y="4929281"/>
            <a:ext cx="633671" cy="1725342"/>
          </a:xfrm>
          <a:custGeom>
            <a:avLst/>
            <a:gdLst/>
            <a:ahLst/>
            <a:cxnLst/>
            <a:rect l="l" t="t" r="r" b="b"/>
            <a:pathLst>
              <a:path w="633671" h="1725342">
                <a:moveTo>
                  <a:pt x="0" y="0"/>
                </a:moveTo>
                <a:lnTo>
                  <a:pt x="633671" y="0"/>
                </a:lnTo>
                <a:lnTo>
                  <a:pt x="633671" y="1725342"/>
                </a:lnTo>
                <a:lnTo>
                  <a:pt x="0" y="1725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81075"/>
            <a:ext cx="17063788" cy="77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2) O SIMPLES NACIONAL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0122" y="1923391"/>
            <a:ext cx="15558326" cy="63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 potencial POUCO explorado - MUNICÍPIO K (50.000 hab.)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30266" y="2849741"/>
            <a:ext cx="14998096" cy="906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4"/>
              </a:lnSpc>
            </a:pPr>
            <a:r>
              <a:rPr lang="en-US" sz="4499" b="1" dirty="0">
                <a:solidFill>
                  <a:srgbClr val="9C1D1D"/>
                </a:solidFill>
                <a:latin typeface="Poppins Bold"/>
                <a:ea typeface="Poppins Bold"/>
                <a:cs typeface="Poppins Bold"/>
                <a:sym typeface="Poppins Bold"/>
              </a:rPr>
              <a:t>A PGFN ENVIA DÍVIDAS PRESCRITAS AO MUNICÍPIO?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30266" y="4023223"/>
            <a:ext cx="11409185" cy="3289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5"/>
              </a:lnSpc>
            </a:pPr>
            <a:r>
              <a:rPr lang="en-US" sz="3699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Início</a:t>
            </a:r>
            <a:r>
              <a:rPr lang="en-US" sz="369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da </a:t>
            </a:r>
            <a:r>
              <a:rPr lang="en-US" sz="3699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vigência</a:t>
            </a:r>
            <a:r>
              <a:rPr lang="en-US" sz="369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-US" sz="3699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convênio</a:t>
            </a:r>
            <a:r>
              <a:rPr lang="en-US" sz="369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699" b="1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01/01/2021</a:t>
            </a:r>
          </a:p>
          <a:p>
            <a:pPr algn="l">
              <a:lnSpc>
                <a:spcPts val="6585"/>
              </a:lnSpc>
            </a:pPr>
            <a:r>
              <a:rPr lang="en-US" sz="3699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Primeiro</a:t>
            </a:r>
            <a:r>
              <a:rPr lang="en-US" sz="369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99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arquivo</a:t>
            </a:r>
            <a:r>
              <a:rPr lang="en-US" sz="369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99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disponibilizado</a:t>
            </a:r>
            <a:r>
              <a:rPr lang="en-US" sz="369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699" b="1" dirty="0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07/03/2021</a:t>
            </a:r>
          </a:p>
          <a:p>
            <a:pPr algn="l">
              <a:lnSpc>
                <a:spcPts val="6585"/>
              </a:lnSpc>
            </a:pPr>
            <a:r>
              <a:rPr lang="en-US" sz="369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Data de </a:t>
            </a:r>
            <a:r>
              <a:rPr lang="en-US" sz="3699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prescrição</a:t>
            </a:r>
            <a:r>
              <a:rPr lang="en-US" sz="369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99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mais</a:t>
            </a:r>
            <a:r>
              <a:rPr lang="en-US" sz="369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99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antiga</a:t>
            </a:r>
            <a:r>
              <a:rPr lang="en-US" sz="369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699" b="1" dirty="0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20/09/2016</a:t>
            </a:r>
          </a:p>
          <a:p>
            <a:pPr algn="l">
              <a:lnSpc>
                <a:spcPts val="6585"/>
              </a:lnSpc>
            </a:pPr>
            <a:r>
              <a:rPr lang="en-US" sz="3699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Dívida</a:t>
            </a:r>
            <a:r>
              <a:rPr lang="en-US" sz="369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99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mais</a:t>
            </a:r>
            <a:r>
              <a:rPr lang="en-US" sz="369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99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antiga</a:t>
            </a:r>
            <a:r>
              <a:rPr lang="en-US" sz="369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99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enviada</a:t>
            </a:r>
            <a:r>
              <a:rPr lang="en-US" sz="369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699" b="1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20/01/2012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78613" y="5224261"/>
            <a:ext cx="3678151" cy="906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4"/>
              </a:lnSpc>
            </a:pPr>
            <a:r>
              <a:rPr lang="en-US" sz="4499" b="1">
                <a:solidFill>
                  <a:srgbClr val="9C1D1D"/>
                </a:solidFill>
                <a:latin typeface="Poppins Bold"/>
                <a:ea typeface="Poppins Bold"/>
                <a:cs typeface="Poppins Bold"/>
                <a:sym typeface="Poppins Bold"/>
              </a:rPr>
              <a:t>- DE 5 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81075"/>
            <a:ext cx="17063788" cy="77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2) O SIMPLES NACIONAL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1582" y="3072258"/>
            <a:ext cx="14385817" cy="213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59"/>
              </a:lnSpc>
            </a:pPr>
            <a:r>
              <a:rPr lang="en-US" sz="3999" spc="-11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+ DÍVIDAS CONSTITUÍDAS:</a:t>
            </a:r>
            <a:r>
              <a:rPr lang="en-US" sz="3999" b="1" spc="-119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 ATÉ 31/12/2018 </a:t>
            </a:r>
          </a:p>
          <a:p>
            <a:pPr algn="l">
              <a:lnSpc>
                <a:spcPts val="5559"/>
              </a:lnSpc>
            </a:pPr>
            <a:r>
              <a:rPr lang="en-US" sz="3999" spc="-11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+ INÍCIO DA PRESCRIÇÃO:</a:t>
            </a:r>
            <a:r>
              <a:rPr lang="en-US" sz="3999" b="1" spc="-119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 A PARTIR 01/01/2019</a:t>
            </a:r>
          </a:p>
          <a:p>
            <a:pPr algn="l">
              <a:lnSpc>
                <a:spcPts val="5559"/>
              </a:lnSpc>
            </a:pPr>
            <a:r>
              <a:rPr lang="en-US" sz="3999" spc="-11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+ CONSOLIDADAS POR DEVEDOR:</a:t>
            </a:r>
            <a:r>
              <a:rPr lang="en-US" sz="3999" b="1" spc="-119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 ACIMA DE 1 SM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0122" y="5547344"/>
            <a:ext cx="15328062" cy="1261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9"/>
              </a:lnSpc>
            </a:pPr>
            <a:r>
              <a:rPr lang="en-US" sz="3999" b="1" spc="-119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TOTAL (18 DÍVIDAS) ACIMA DE 1 SM = R$ 179.555,98 (ORIGINAL)</a:t>
            </a:r>
          </a:p>
          <a:p>
            <a:pPr algn="l">
              <a:lnSpc>
                <a:spcPts val="4839"/>
              </a:lnSpc>
            </a:pPr>
            <a:r>
              <a:rPr lang="en-US" sz="3999" b="1" spc="-119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VALORES ATUALIZADOS EM 2024 = R$ 305.245,17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0122" y="1923391"/>
            <a:ext cx="1555832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 potencial POUCO explorado - MUNICÍPIO K (50.000 hab.)</a:t>
            </a:r>
          </a:p>
        </p:txBody>
      </p:sp>
      <p:sp>
        <p:nvSpPr>
          <p:cNvPr id="8" name="AutoShape 8"/>
          <p:cNvSpPr/>
          <p:nvPr/>
        </p:nvSpPr>
        <p:spPr>
          <a:xfrm>
            <a:off x="1390122" y="5366369"/>
            <a:ext cx="1490057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9268" y="6414406"/>
            <a:ext cx="1609753" cy="1609753"/>
          </a:xfrm>
          <a:custGeom>
            <a:avLst/>
            <a:gdLst/>
            <a:ahLst/>
            <a:cxnLst/>
            <a:rect l="l" t="t" r="r" b="b"/>
            <a:pathLst>
              <a:path w="1609753" h="1609753">
                <a:moveTo>
                  <a:pt x="0" y="0"/>
                </a:moveTo>
                <a:lnTo>
                  <a:pt x="1609753" y="0"/>
                </a:lnTo>
                <a:lnTo>
                  <a:pt x="1609753" y="1609753"/>
                </a:lnTo>
                <a:lnTo>
                  <a:pt x="0" y="16097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36587" y="6414406"/>
            <a:ext cx="1609753" cy="1609753"/>
          </a:xfrm>
          <a:custGeom>
            <a:avLst/>
            <a:gdLst/>
            <a:ahLst/>
            <a:cxnLst/>
            <a:rect l="l" t="t" r="r" b="b"/>
            <a:pathLst>
              <a:path w="1609753" h="1609753">
                <a:moveTo>
                  <a:pt x="0" y="0"/>
                </a:moveTo>
                <a:lnTo>
                  <a:pt x="1609753" y="0"/>
                </a:lnTo>
                <a:lnTo>
                  <a:pt x="1609753" y="1609753"/>
                </a:lnTo>
                <a:lnTo>
                  <a:pt x="0" y="16097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5" name="Freeform 5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028700" y="981075"/>
            <a:ext cx="17063788" cy="77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2) O SIMPLES NACIONAL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0122" y="1923391"/>
            <a:ext cx="15558326" cy="60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 que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fazer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para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explorar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esse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potencial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75165" y="5304792"/>
            <a:ext cx="2451902" cy="545748"/>
            <a:chOff x="0" y="0"/>
            <a:chExt cx="1825848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5848" cy="406400"/>
            </a:xfrm>
            <a:custGeom>
              <a:avLst/>
              <a:gdLst/>
              <a:ahLst/>
              <a:cxnLst/>
              <a:rect l="l" t="t" r="r" b="b"/>
              <a:pathLst>
                <a:path w="1825848" h="406400">
                  <a:moveTo>
                    <a:pt x="0" y="0"/>
                  </a:moveTo>
                  <a:lnTo>
                    <a:pt x="1622648" y="0"/>
                  </a:lnTo>
                  <a:lnTo>
                    <a:pt x="1825848" y="203200"/>
                  </a:lnTo>
                  <a:lnTo>
                    <a:pt x="1622648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7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77800" y="-19050"/>
              <a:ext cx="1571848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27804" y="5304792"/>
            <a:ext cx="2451902" cy="545748"/>
            <a:chOff x="0" y="0"/>
            <a:chExt cx="1825848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25848" cy="406400"/>
            </a:xfrm>
            <a:custGeom>
              <a:avLst/>
              <a:gdLst/>
              <a:ahLst/>
              <a:cxnLst/>
              <a:rect l="l" t="t" r="r" b="b"/>
              <a:pathLst>
                <a:path w="1825848" h="406400">
                  <a:moveTo>
                    <a:pt x="0" y="0"/>
                  </a:moveTo>
                  <a:lnTo>
                    <a:pt x="1622648" y="0"/>
                  </a:lnTo>
                  <a:lnTo>
                    <a:pt x="1825848" y="203200"/>
                  </a:lnTo>
                  <a:lnTo>
                    <a:pt x="1622648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939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77800" y="-19050"/>
              <a:ext cx="1571848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480444" y="5304792"/>
            <a:ext cx="2451902" cy="545748"/>
            <a:chOff x="0" y="0"/>
            <a:chExt cx="1825848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25848" cy="406400"/>
            </a:xfrm>
            <a:custGeom>
              <a:avLst/>
              <a:gdLst/>
              <a:ahLst/>
              <a:cxnLst/>
              <a:rect l="l" t="t" r="r" b="b"/>
              <a:pathLst>
                <a:path w="1825848" h="406400">
                  <a:moveTo>
                    <a:pt x="0" y="0"/>
                  </a:moveTo>
                  <a:lnTo>
                    <a:pt x="1622648" y="0"/>
                  </a:lnTo>
                  <a:lnTo>
                    <a:pt x="1825848" y="203200"/>
                  </a:lnTo>
                  <a:lnTo>
                    <a:pt x="1622648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D2B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77800" y="-19050"/>
              <a:ext cx="1571848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731634" y="5304792"/>
            <a:ext cx="2451902" cy="545748"/>
            <a:chOff x="0" y="0"/>
            <a:chExt cx="1825848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25848" cy="406400"/>
            </a:xfrm>
            <a:custGeom>
              <a:avLst/>
              <a:gdLst/>
              <a:ahLst/>
              <a:cxnLst/>
              <a:rect l="l" t="t" r="r" b="b"/>
              <a:pathLst>
                <a:path w="1825848" h="406400">
                  <a:moveTo>
                    <a:pt x="0" y="0"/>
                  </a:moveTo>
                  <a:lnTo>
                    <a:pt x="1622648" y="0"/>
                  </a:lnTo>
                  <a:lnTo>
                    <a:pt x="1825848" y="203200"/>
                  </a:lnTo>
                  <a:lnTo>
                    <a:pt x="1622648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B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77800" y="-19050"/>
              <a:ext cx="1571848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985723" y="5304792"/>
            <a:ext cx="2451902" cy="545748"/>
            <a:chOff x="0" y="0"/>
            <a:chExt cx="1825848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25848" cy="406400"/>
            </a:xfrm>
            <a:custGeom>
              <a:avLst/>
              <a:gdLst/>
              <a:ahLst/>
              <a:cxnLst/>
              <a:rect l="l" t="t" r="r" b="b"/>
              <a:pathLst>
                <a:path w="1825848" h="406400">
                  <a:moveTo>
                    <a:pt x="0" y="0"/>
                  </a:moveTo>
                  <a:lnTo>
                    <a:pt x="1622648" y="0"/>
                  </a:lnTo>
                  <a:lnTo>
                    <a:pt x="1825848" y="203200"/>
                  </a:lnTo>
                  <a:lnTo>
                    <a:pt x="1622648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6D40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77800" y="-19050"/>
              <a:ext cx="1571848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238362" y="5304792"/>
            <a:ext cx="2451902" cy="545748"/>
            <a:chOff x="0" y="0"/>
            <a:chExt cx="1825848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25848" cy="406400"/>
            </a:xfrm>
            <a:custGeom>
              <a:avLst/>
              <a:gdLst/>
              <a:ahLst/>
              <a:cxnLst/>
              <a:rect l="l" t="t" r="r" b="b"/>
              <a:pathLst>
                <a:path w="1825848" h="406400">
                  <a:moveTo>
                    <a:pt x="0" y="0"/>
                  </a:moveTo>
                  <a:lnTo>
                    <a:pt x="1622648" y="0"/>
                  </a:lnTo>
                  <a:lnTo>
                    <a:pt x="1825848" y="203200"/>
                  </a:lnTo>
                  <a:lnTo>
                    <a:pt x="1622648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3E03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77800" y="-19050"/>
              <a:ext cx="1571848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>
            <a:off x="2151479" y="5582790"/>
            <a:ext cx="0" cy="1836808"/>
          </a:xfrm>
          <a:prstGeom prst="line">
            <a:avLst/>
          </a:prstGeom>
          <a:ln w="38100" cap="flat">
            <a:solidFill>
              <a:srgbClr val="005F73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7" name="AutoShape 27"/>
          <p:cNvSpPr/>
          <p:nvPr/>
        </p:nvSpPr>
        <p:spPr>
          <a:xfrm>
            <a:off x="6722492" y="5582790"/>
            <a:ext cx="0" cy="1836808"/>
          </a:xfrm>
          <a:prstGeom prst="line">
            <a:avLst/>
          </a:prstGeom>
          <a:ln w="38100" cap="flat">
            <a:solidFill>
              <a:srgbClr val="94D2BD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8" name="AutoShape 28"/>
          <p:cNvSpPr/>
          <p:nvPr/>
        </p:nvSpPr>
        <p:spPr>
          <a:xfrm>
            <a:off x="4383892" y="3707819"/>
            <a:ext cx="0" cy="1836808"/>
          </a:xfrm>
          <a:prstGeom prst="line">
            <a:avLst/>
          </a:prstGeom>
          <a:ln w="38100" cap="flat">
            <a:solidFill>
              <a:srgbClr val="0A9396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0" name="AutoShape 30"/>
          <p:cNvSpPr/>
          <p:nvPr/>
        </p:nvSpPr>
        <p:spPr>
          <a:xfrm>
            <a:off x="8975132" y="3707819"/>
            <a:ext cx="0" cy="1836808"/>
          </a:xfrm>
          <a:prstGeom prst="line">
            <a:avLst/>
          </a:prstGeom>
          <a:ln w="38100" cap="flat">
            <a:solidFill>
              <a:srgbClr val="EE9B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2" name="AutoShape 32"/>
          <p:cNvSpPr/>
          <p:nvPr/>
        </p:nvSpPr>
        <p:spPr>
          <a:xfrm>
            <a:off x="13403025" y="3707819"/>
            <a:ext cx="0" cy="1836808"/>
          </a:xfrm>
          <a:prstGeom prst="line">
            <a:avLst/>
          </a:prstGeom>
          <a:ln w="38100" cap="flat">
            <a:solidFill>
              <a:srgbClr val="BB3E03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3" name="AutoShape 33"/>
          <p:cNvSpPr/>
          <p:nvPr/>
        </p:nvSpPr>
        <p:spPr>
          <a:xfrm>
            <a:off x="11199266" y="5582790"/>
            <a:ext cx="0" cy="1836808"/>
          </a:xfrm>
          <a:prstGeom prst="line">
            <a:avLst/>
          </a:prstGeom>
          <a:ln w="38100" cap="flat">
            <a:solidFill>
              <a:srgbClr val="DF6D40"/>
            </a:solidFill>
            <a:prstDash val="solid"/>
            <a:headEnd type="oval" w="lg" len="lg"/>
            <a:tailEnd type="oval" w="lg" len="lg"/>
          </a:ln>
        </p:spPr>
      </p:sp>
      <p:grpSp>
        <p:nvGrpSpPr>
          <p:cNvPr id="34" name="Group 34"/>
          <p:cNvGrpSpPr/>
          <p:nvPr/>
        </p:nvGrpSpPr>
        <p:grpSpPr>
          <a:xfrm>
            <a:off x="1435860" y="6414406"/>
            <a:ext cx="1367386" cy="1367386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05F73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700199" y="3436492"/>
            <a:ext cx="1367386" cy="1367386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0A9396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258894" y="3428338"/>
            <a:ext cx="1367386" cy="1367386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EE9B00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734225" y="3428338"/>
            <a:ext cx="1367386" cy="1367386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BB3E03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515546" y="6426027"/>
            <a:ext cx="1367386" cy="1367386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DF6D40"/>
              </a:solidFill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8613105" y="3780335"/>
            <a:ext cx="679700" cy="679700"/>
          </a:xfrm>
          <a:custGeom>
            <a:avLst/>
            <a:gdLst/>
            <a:ahLst/>
            <a:cxnLst/>
            <a:rect l="l" t="t" r="r" b="b"/>
            <a:pathLst>
              <a:path w="679700" h="679700">
                <a:moveTo>
                  <a:pt x="0" y="0"/>
                </a:moveTo>
                <a:lnTo>
                  <a:pt x="679700" y="0"/>
                </a:lnTo>
                <a:lnTo>
                  <a:pt x="679700" y="679700"/>
                </a:lnTo>
                <a:lnTo>
                  <a:pt x="0" y="6797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13149472" y="3748817"/>
            <a:ext cx="629682" cy="640898"/>
          </a:xfrm>
          <a:custGeom>
            <a:avLst/>
            <a:gdLst/>
            <a:ahLst/>
            <a:cxnLst/>
            <a:rect l="l" t="t" r="r" b="b"/>
            <a:pathLst>
              <a:path w="629682" h="640898">
                <a:moveTo>
                  <a:pt x="0" y="0"/>
                </a:moveTo>
                <a:lnTo>
                  <a:pt x="629682" y="0"/>
                </a:lnTo>
                <a:lnTo>
                  <a:pt x="629682" y="640898"/>
                </a:lnTo>
                <a:lnTo>
                  <a:pt x="0" y="6408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53" name="TextBox 53"/>
          <p:cNvSpPr txBox="1"/>
          <p:nvPr/>
        </p:nvSpPr>
        <p:spPr>
          <a:xfrm>
            <a:off x="946463" y="4427815"/>
            <a:ext cx="2480604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25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CONVÊNIO COM A PGFN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811550" y="5378002"/>
            <a:ext cx="65982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01</a:t>
            </a:r>
          </a:p>
        </p:txBody>
      </p:sp>
      <p:sp>
        <p:nvSpPr>
          <p:cNvPr id="55" name="Freeform 55"/>
          <p:cNvSpPr/>
          <p:nvPr/>
        </p:nvSpPr>
        <p:spPr>
          <a:xfrm>
            <a:off x="1795267" y="6751153"/>
            <a:ext cx="675389" cy="693892"/>
          </a:xfrm>
          <a:custGeom>
            <a:avLst/>
            <a:gdLst/>
            <a:ahLst/>
            <a:cxnLst/>
            <a:rect l="l" t="t" r="r" b="b"/>
            <a:pathLst>
              <a:path w="675389" h="693892">
                <a:moveTo>
                  <a:pt x="0" y="0"/>
                </a:moveTo>
                <a:lnTo>
                  <a:pt x="675388" y="0"/>
                </a:lnTo>
                <a:lnTo>
                  <a:pt x="675388" y="693892"/>
                </a:lnTo>
                <a:lnTo>
                  <a:pt x="0" y="6938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14496545" y="5309916"/>
            <a:ext cx="2451902" cy="545748"/>
            <a:chOff x="0" y="0"/>
            <a:chExt cx="1825848" cy="4064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825848" cy="406400"/>
            </a:xfrm>
            <a:custGeom>
              <a:avLst/>
              <a:gdLst/>
              <a:ahLst/>
              <a:cxnLst/>
              <a:rect l="l" t="t" r="r" b="b"/>
              <a:pathLst>
                <a:path w="1825848" h="406400">
                  <a:moveTo>
                    <a:pt x="0" y="0"/>
                  </a:moveTo>
                  <a:lnTo>
                    <a:pt x="1622648" y="0"/>
                  </a:lnTo>
                  <a:lnTo>
                    <a:pt x="1825848" y="203200"/>
                  </a:lnTo>
                  <a:lnTo>
                    <a:pt x="1622648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1D1D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177800" y="-19050"/>
              <a:ext cx="1571848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026579" y="6426027"/>
            <a:ext cx="1367386" cy="1367386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94D2BD"/>
              </a:solidFill>
              <a:prstDash val="solid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63" name="Freeform 63"/>
          <p:cNvSpPr/>
          <p:nvPr/>
        </p:nvSpPr>
        <p:spPr>
          <a:xfrm>
            <a:off x="4062439" y="3748817"/>
            <a:ext cx="724389" cy="724389"/>
          </a:xfrm>
          <a:custGeom>
            <a:avLst/>
            <a:gdLst/>
            <a:ahLst/>
            <a:cxnLst/>
            <a:rect l="l" t="t" r="r" b="b"/>
            <a:pathLst>
              <a:path w="724389" h="724389">
                <a:moveTo>
                  <a:pt x="0" y="0"/>
                </a:moveTo>
                <a:lnTo>
                  <a:pt x="724389" y="0"/>
                </a:lnTo>
                <a:lnTo>
                  <a:pt x="724389" y="724389"/>
                </a:lnTo>
                <a:lnTo>
                  <a:pt x="0" y="7243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10857776" y="6704015"/>
            <a:ext cx="682979" cy="695144"/>
          </a:xfrm>
          <a:custGeom>
            <a:avLst/>
            <a:gdLst/>
            <a:ahLst/>
            <a:cxnLst/>
            <a:rect l="l" t="t" r="r" b="b"/>
            <a:pathLst>
              <a:path w="682979" h="695144">
                <a:moveTo>
                  <a:pt x="0" y="0"/>
                </a:moveTo>
                <a:lnTo>
                  <a:pt x="682979" y="0"/>
                </a:lnTo>
                <a:lnTo>
                  <a:pt x="682979" y="695144"/>
                </a:lnTo>
                <a:lnTo>
                  <a:pt x="0" y="69514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5" name="Freeform 65"/>
          <p:cNvSpPr/>
          <p:nvPr/>
        </p:nvSpPr>
        <p:spPr>
          <a:xfrm>
            <a:off x="6356123" y="6766822"/>
            <a:ext cx="708298" cy="662554"/>
          </a:xfrm>
          <a:custGeom>
            <a:avLst/>
            <a:gdLst/>
            <a:ahLst/>
            <a:cxnLst/>
            <a:rect l="l" t="t" r="r" b="b"/>
            <a:pathLst>
              <a:path w="708298" h="662554">
                <a:moveTo>
                  <a:pt x="0" y="0"/>
                </a:moveTo>
                <a:lnTo>
                  <a:pt x="708298" y="0"/>
                </a:lnTo>
                <a:lnTo>
                  <a:pt x="708298" y="662554"/>
                </a:lnTo>
                <a:lnTo>
                  <a:pt x="0" y="66255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66" name="TextBox 66"/>
          <p:cNvSpPr txBox="1"/>
          <p:nvPr/>
        </p:nvSpPr>
        <p:spPr>
          <a:xfrm>
            <a:off x="9868647" y="4471874"/>
            <a:ext cx="2713177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2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TERMO DE PARCELAMENTO</a:t>
            </a:r>
          </a:p>
        </p:txBody>
      </p:sp>
      <p:sp>
        <p:nvSpPr>
          <p:cNvPr id="67" name="AutoShape 67"/>
          <p:cNvSpPr/>
          <p:nvPr/>
        </p:nvSpPr>
        <p:spPr>
          <a:xfrm>
            <a:off x="15726409" y="5524657"/>
            <a:ext cx="0" cy="1836808"/>
          </a:xfrm>
          <a:prstGeom prst="line">
            <a:avLst/>
          </a:prstGeom>
          <a:ln w="38100" cap="flat">
            <a:solidFill>
              <a:srgbClr val="9C1D1D"/>
            </a:solidFill>
            <a:prstDash val="solid"/>
            <a:headEnd type="oval" w="lg" len="lg"/>
            <a:tailEnd type="oval" w="lg" len="lg"/>
          </a:ln>
        </p:spPr>
      </p:sp>
      <p:grpSp>
        <p:nvGrpSpPr>
          <p:cNvPr id="69" name="Group 69"/>
          <p:cNvGrpSpPr/>
          <p:nvPr/>
        </p:nvGrpSpPr>
        <p:grpSpPr>
          <a:xfrm>
            <a:off x="15042689" y="6367894"/>
            <a:ext cx="1367386" cy="1367386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33350" cap="sq">
              <a:solidFill>
                <a:srgbClr val="9C1D1D"/>
              </a:solidFill>
              <a:prstDash val="solid"/>
              <a:miter/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72" name="Freeform 72"/>
          <p:cNvSpPr/>
          <p:nvPr/>
        </p:nvSpPr>
        <p:spPr>
          <a:xfrm>
            <a:off x="15440000" y="6694415"/>
            <a:ext cx="710572" cy="667050"/>
          </a:xfrm>
          <a:custGeom>
            <a:avLst/>
            <a:gdLst/>
            <a:ahLst/>
            <a:cxnLst/>
            <a:rect l="l" t="t" r="r" b="b"/>
            <a:pathLst>
              <a:path w="710572" h="667050">
                <a:moveTo>
                  <a:pt x="0" y="0"/>
                </a:moveTo>
                <a:lnTo>
                  <a:pt x="710572" y="0"/>
                </a:lnTo>
                <a:lnTo>
                  <a:pt x="710572" y="667050"/>
                </a:lnTo>
                <a:lnTo>
                  <a:pt x="0" y="66705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73" name="TextBox 73"/>
          <p:cNvSpPr txBox="1"/>
          <p:nvPr/>
        </p:nvSpPr>
        <p:spPr>
          <a:xfrm>
            <a:off x="4062439" y="5378002"/>
            <a:ext cx="65982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02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376481" y="5372878"/>
            <a:ext cx="65982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03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603045" y="5372878"/>
            <a:ext cx="65982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04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859415" y="5372878"/>
            <a:ext cx="65982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05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3073111" y="5378002"/>
            <a:ext cx="65982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06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5385589" y="5378002"/>
            <a:ext cx="65982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07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2236860" y="6155340"/>
            <a:ext cx="2451902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25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ENVIO PARA PROTESTO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4500457" y="4427815"/>
            <a:ext cx="2447990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25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EXECUÇÃO FISCAL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7932346" y="7486517"/>
            <a:ext cx="2053376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PRESCRIÇÃO </a:t>
            </a:r>
          </a:p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+ </a:t>
            </a:r>
          </a:p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MONTANTE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2238362" y="7517294"/>
            <a:ext cx="2467352" cy="545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PRIORIZAÇÃO PARA TODOS OS VALORES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4462777" y="3221520"/>
            <a:ext cx="2467352" cy="53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APÓS PROTESTO EXTRAJUDICIAL</a:t>
            </a:r>
          </a:p>
        </p:txBody>
      </p:sp>
      <p:sp>
        <p:nvSpPr>
          <p:cNvPr id="84" name="AutoShape 84"/>
          <p:cNvSpPr/>
          <p:nvPr/>
        </p:nvSpPr>
        <p:spPr>
          <a:xfrm flipV="1">
            <a:off x="11189329" y="3938225"/>
            <a:ext cx="0" cy="424553"/>
          </a:xfrm>
          <a:prstGeom prst="line">
            <a:avLst/>
          </a:prstGeom>
          <a:ln w="38100" cap="flat">
            <a:solidFill>
              <a:srgbClr val="DF6D4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85" name="AutoShape 85"/>
          <p:cNvSpPr/>
          <p:nvPr/>
        </p:nvSpPr>
        <p:spPr>
          <a:xfrm>
            <a:off x="13417917" y="6940341"/>
            <a:ext cx="0" cy="424553"/>
          </a:xfrm>
          <a:prstGeom prst="line">
            <a:avLst/>
          </a:prstGeom>
          <a:ln w="38100" cap="flat">
            <a:solidFill>
              <a:srgbClr val="BB3E03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86" name="TextBox 86"/>
          <p:cNvSpPr txBox="1"/>
          <p:nvPr/>
        </p:nvSpPr>
        <p:spPr>
          <a:xfrm>
            <a:off x="997364" y="2973870"/>
            <a:ext cx="2467352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+ </a:t>
            </a: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IMPORTAÇÃO DOS ARQUIVOS</a:t>
            </a:r>
          </a:p>
        </p:txBody>
      </p:sp>
      <p:sp>
        <p:nvSpPr>
          <p:cNvPr id="87" name="AutoShape 87"/>
          <p:cNvSpPr/>
          <p:nvPr/>
        </p:nvSpPr>
        <p:spPr>
          <a:xfrm flipV="1">
            <a:off x="2152011" y="3891688"/>
            <a:ext cx="0" cy="424553"/>
          </a:xfrm>
          <a:prstGeom prst="line">
            <a:avLst/>
          </a:prstGeom>
          <a:ln w="38100" cap="flat">
            <a:solidFill>
              <a:srgbClr val="005F73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88" name="TextBox 88"/>
          <p:cNvSpPr txBox="1"/>
          <p:nvPr/>
        </p:nvSpPr>
        <p:spPr>
          <a:xfrm>
            <a:off x="3158676" y="6098190"/>
            <a:ext cx="2467352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25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RELATÓRIO DE DÍVIDAS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5341169" y="4408042"/>
            <a:ext cx="2765324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25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CONSOLIDAÇÃO POR DEVEDOR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7731634" y="6098190"/>
            <a:ext cx="2517468" cy="67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2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SELEÇÃO DE DEVEDORES</a:t>
            </a:r>
          </a:p>
        </p:txBody>
      </p:sp>
      <p:sp>
        <p:nvSpPr>
          <p:cNvPr id="91" name="AutoShape 91"/>
          <p:cNvSpPr/>
          <p:nvPr/>
        </p:nvSpPr>
        <p:spPr>
          <a:xfrm>
            <a:off x="9009418" y="6936912"/>
            <a:ext cx="0" cy="424553"/>
          </a:xfrm>
          <a:prstGeom prst="line">
            <a:avLst/>
          </a:prstGeom>
          <a:ln w="38100" cap="flat">
            <a:solidFill>
              <a:srgbClr val="EE9B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2" name="TextBox 92"/>
          <p:cNvSpPr txBox="1"/>
          <p:nvPr/>
        </p:nvSpPr>
        <p:spPr>
          <a:xfrm>
            <a:off x="9985723" y="3158021"/>
            <a:ext cx="2467352" cy="53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ÁREA RESTRITA DO MUNICÍPIO NO SN</a:t>
            </a:r>
          </a:p>
        </p:txBody>
      </p:sp>
      <p:sp>
        <p:nvSpPr>
          <p:cNvPr id="93" name="AutoShape 93"/>
          <p:cNvSpPr/>
          <p:nvPr/>
        </p:nvSpPr>
        <p:spPr>
          <a:xfrm flipV="1">
            <a:off x="15696453" y="3929427"/>
            <a:ext cx="0" cy="424553"/>
          </a:xfrm>
          <a:prstGeom prst="line">
            <a:avLst/>
          </a:prstGeom>
          <a:ln w="38100" cap="flat">
            <a:solidFill>
              <a:srgbClr val="9C1D1D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3" grpId="0"/>
      <p:bldP spid="54" grpId="0"/>
      <p:bldP spid="66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6" grpId="0"/>
      <p:bldP spid="88" grpId="0"/>
      <p:bldP spid="89" grpId="0"/>
      <p:bldP spid="90" grpId="0"/>
      <p:bldP spid="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90600"/>
            <a:ext cx="17063788" cy="79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3) OS BENEFÍCIOS FISCAIS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0122" y="1923391"/>
            <a:ext cx="15558326" cy="63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Panorama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Geral</a:t>
            </a:r>
            <a:endParaRPr lang="en-US" sz="3999" b="1" dirty="0">
              <a:solidFill>
                <a:srgbClr val="ED7D3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30266" y="2738363"/>
            <a:ext cx="15871862" cy="380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29"/>
              </a:lnSpc>
            </a:pPr>
            <a:r>
              <a:rPr lang="en-US" sz="38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 IMPORTÂNCIA DO TEMA “BENEFÍCIOS FISCAIS”</a:t>
            </a: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CF/88 (ART. 150, §6º, ART. 160, ART. 165) + LRF (ART. 14);</a:t>
            </a: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Destaque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Nacional: crise fiscal e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crescimento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acelerado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dos GTs;</a:t>
            </a: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Gastos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Tributários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(GTs)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Federais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600 </a:t>
            </a:r>
            <a:r>
              <a:rPr lang="en-US" sz="3499" b="1" dirty="0" err="1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bilhões</a:t>
            </a: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499" b="1" dirty="0" err="1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anuais</a:t>
            </a:r>
            <a:r>
              <a:rPr lang="en-US" sz="3499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;</a:t>
            </a: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TCU:</a:t>
            </a: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499" b="1" dirty="0" err="1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falta</a:t>
            </a: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3499" b="1" dirty="0" err="1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avaliação</a:t>
            </a: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3499" b="1" dirty="0" err="1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ausência</a:t>
            </a: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3499" b="1" dirty="0" err="1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metas</a:t>
            </a: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3499" b="1" dirty="0" err="1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baixa</a:t>
            </a: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499" b="1" dirty="0" err="1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transparência</a:t>
            </a: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90600"/>
            <a:ext cx="17063788" cy="79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3)OS BENEFÍCIOS FISCAIS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0122" y="1923391"/>
            <a:ext cx="15558326" cy="63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Gastos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Tributários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(% do PIB)</a:t>
            </a:r>
          </a:p>
        </p:txBody>
      </p:sp>
      <p:sp>
        <p:nvSpPr>
          <p:cNvPr id="6" name="Freeform 6"/>
          <p:cNvSpPr/>
          <p:nvPr/>
        </p:nvSpPr>
        <p:spPr>
          <a:xfrm>
            <a:off x="1390122" y="2659617"/>
            <a:ext cx="15558326" cy="5865554"/>
          </a:xfrm>
          <a:custGeom>
            <a:avLst/>
            <a:gdLst/>
            <a:ahLst/>
            <a:cxnLst/>
            <a:rect l="l" t="t" r="r" b="b"/>
            <a:pathLst>
              <a:path w="15558326" h="5865554">
                <a:moveTo>
                  <a:pt x="0" y="0"/>
                </a:moveTo>
                <a:lnTo>
                  <a:pt x="15558325" y="0"/>
                </a:lnTo>
                <a:lnTo>
                  <a:pt x="15558325" y="5865554"/>
                </a:lnTo>
                <a:lnTo>
                  <a:pt x="0" y="5865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6734" r="-3830" b="-5641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0122" y="8391688"/>
            <a:ext cx="15558326" cy="627223"/>
          </a:xfrm>
          <a:custGeom>
            <a:avLst/>
            <a:gdLst/>
            <a:ahLst/>
            <a:cxnLst/>
            <a:rect l="l" t="t" r="r" b="b"/>
            <a:pathLst>
              <a:path w="15558326" h="627223">
                <a:moveTo>
                  <a:pt x="0" y="0"/>
                </a:moveTo>
                <a:lnTo>
                  <a:pt x="15558325" y="0"/>
                </a:lnTo>
                <a:lnTo>
                  <a:pt x="15558325" y="627223"/>
                </a:lnTo>
                <a:lnTo>
                  <a:pt x="0" y="6272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06398" b="-243139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787931" y="3046618"/>
            <a:ext cx="15249525" cy="70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459"/>
              </a:lnSpc>
              <a:spcBef>
                <a:spcPct val="0"/>
              </a:spcBef>
            </a:pPr>
            <a:r>
              <a:rPr lang="en-US" sz="3899" b="1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PROTESTO EXTRAJUDICIAL</a:t>
            </a:r>
            <a:r>
              <a:rPr lang="en-US" sz="389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87931" y="5474858"/>
            <a:ext cx="15249525" cy="70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n-US" sz="3899" b="1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EXECUÇÃO FISCAL</a:t>
            </a:r>
            <a:r>
              <a:rPr lang="en-US" sz="3899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64837" y="1894783"/>
            <a:ext cx="1555832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Os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principais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meios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cobrança</a:t>
            </a:r>
            <a:endParaRPr lang="en-US" sz="3999" b="1" dirty="0">
              <a:solidFill>
                <a:srgbClr val="ED7D3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87931" y="3642884"/>
            <a:ext cx="15249525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primeira</a:t>
            </a: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medida</a:t>
            </a: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cobrança</a:t>
            </a: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coercitiva</a:t>
            </a: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87931" y="4325509"/>
            <a:ext cx="15249525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utilizada para qualquer valor (especialmente de baixo valor).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7931" y="6223524"/>
            <a:ext cx="15249525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último</a:t>
            </a: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recurso</a:t>
            </a: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cobrança</a:t>
            </a: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87931" y="6906149"/>
            <a:ext cx="15249525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para créditos de valor mais alto.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990600"/>
            <a:ext cx="17063788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1) A COBRANÇA EFETIVA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90600"/>
            <a:ext cx="17063788" cy="79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3)OS BENEFÍCIOS FISCAIS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0122" y="1923391"/>
            <a:ext cx="15558326" cy="63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Cenário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Atual</a:t>
            </a:r>
            <a:endParaRPr lang="en-US" sz="3999" b="1" dirty="0">
              <a:solidFill>
                <a:srgbClr val="ED7D3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30266" y="2701237"/>
            <a:ext cx="15629034" cy="5908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29"/>
              </a:lnSpc>
            </a:pPr>
            <a:r>
              <a:rPr lang="en-US" sz="38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PREOCUPAÇÃO COM O CRESCIMENTO DESCONTROLADO</a:t>
            </a:r>
          </a:p>
          <a:p>
            <a:pPr marL="755647" lvl="1" indent="-377824" algn="l">
              <a:lnSpc>
                <a:spcPts val="5949"/>
              </a:lnSpc>
              <a:buFont typeface="Arial"/>
              <a:buChar char="•"/>
            </a:pP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EC Nº 95/2016</a:t>
            </a:r>
            <a:r>
              <a:rPr lang="en-US" sz="34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NOVO REGIME FISCAL (ART. 113 DO ADCT)</a:t>
            </a:r>
          </a:p>
          <a:p>
            <a:pPr marL="755647" lvl="1" indent="-377824" algn="l">
              <a:lnSpc>
                <a:spcPts val="5949"/>
              </a:lnSpc>
              <a:buFont typeface="Arial"/>
              <a:buChar char="•"/>
            </a:pP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EC nº 109/2021</a:t>
            </a:r>
            <a:r>
              <a:rPr lang="en-US" sz="3499" dirty="0">
                <a:solidFill>
                  <a:srgbClr val="2875A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Plano de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redução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gradual de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benefícios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fiscais</a:t>
            </a:r>
            <a:endParaRPr lang="en-US" sz="34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55647" lvl="1" indent="-377824" algn="l">
              <a:lnSpc>
                <a:spcPts val="5949"/>
              </a:lnSpc>
              <a:buFont typeface="Arial"/>
              <a:buChar char="•"/>
            </a:pP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LC 211/2024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Vedação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benefícios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fiscais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União</a:t>
            </a:r>
            <a:endParaRPr lang="en-US" sz="34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381758" lvl="2" indent="-460586" algn="l">
              <a:lnSpc>
                <a:spcPts val="5439"/>
              </a:lnSpc>
              <a:buFont typeface="Arial"/>
              <a:buChar char="⚬"/>
            </a:pP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Apuração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déficit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primário</a:t>
            </a:r>
            <a:endParaRPr lang="en-US" sz="31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381758" lvl="2" indent="-460586" algn="l">
              <a:lnSpc>
                <a:spcPts val="5439"/>
              </a:lnSpc>
              <a:buFont typeface="Arial"/>
              <a:buChar char="⚬"/>
            </a:pP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Redução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nominal de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despesas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discricionárias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totais</a:t>
            </a:r>
            <a:endParaRPr lang="en-US" sz="31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55647" lvl="1" indent="-377824" algn="l">
              <a:lnSpc>
                <a:spcPts val="594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Projetos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Lei (</a:t>
            </a: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PLP 41/2019, PLP 182/2025 e PLP 128/2025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  <a:p>
            <a:pPr marL="1381758" lvl="2" indent="-460586" algn="l">
              <a:lnSpc>
                <a:spcPts val="5439"/>
              </a:lnSpc>
              <a:buFont typeface="Arial"/>
              <a:buChar char="⚬"/>
            </a:pP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Criação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critérios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prazos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avaliações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obrigatórias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dos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benefícios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90600"/>
            <a:ext cx="17063788" cy="79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3)OS BENEFÍCIOS FISCAIS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0122" y="1923391"/>
            <a:ext cx="15558326" cy="63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Contexto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da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Reforma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Tributária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(ISS + IBS)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0122" y="2819484"/>
            <a:ext cx="15629034" cy="5099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29"/>
              </a:lnSpc>
            </a:pPr>
            <a:r>
              <a:rPr lang="en-US" sz="38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NECESSIDADE DE AUMENTAR A ARRECADAÇÃO DE ISS</a:t>
            </a:r>
          </a:p>
          <a:p>
            <a:pPr algn="just">
              <a:lnSpc>
                <a:spcPts val="1699"/>
              </a:lnSpc>
            </a:pPr>
            <a:endParaRPr lang="en-US" sz="3899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FISCALIZAÇÃO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SETORES ECONÔMICOS E RELEVANTES</a:t>
            </a:r>
          </a:p>
          <a:p>
            <a:pPr marL="1381758" lvl="2" indent="-460586" algn="just">
              <a:lnSpc>
                <a:spcPts val="5439"/>
              </a:lnSpc>
              <a:buFont typeface="Arial"/>
              <a:buChar char="⚬"/>
            </a:pP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Educação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Saúde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Hotelaria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Autoescolas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Cartórios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Simples Nacional</a:t>
            </a:r>
          </a:p>
          <a:p>
            <a:pPr algn="just">
              <a:lnSpc>
                <a:spcPts val="1699"/>
              </a:lnSpc>
            </a:pPr>
            <a:endParaRPr lang="en-US" sz="31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COBRANÇA EFETIVA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protesto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extrajudicial e da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execução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fiscal;</a:t>
            </a:r>
          </a:p>
          <a:p>
            <a:pPr algn="just">
              <a:lnSpc>
                <a:spcPts val="1699"/>
              </a:lnSpc>
            </a:pPr>
            <a:endParaRPr lang="en-US" sz="34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b="1" dirty="0">
                <a:solidFill>
                  <a:srgbClr val="70AD47"/>
                </a:solidFill>
                <a:latin typeface="Poppins Bold"/>
                <a:ea typeface="Poppins Bold"/>
                <a:cs typeface="Poppins Bold"/>
                <a:sym typeface="Poppins Bold"/>
              </a:rPr>
              <a:t>REVISÃO DE BENEFÍCIOS FISCAIS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avaliação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completa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situação</a:t>
            </a:r>
            <a:endParaRPr lang="en-US" sz="34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381758" lvl="2" indent="-460586" algn="just">
              <a:lnSpc>
                <a:spcPts val="5439"/>
              </a:lnSpc>
              <a:buFont typeface="Arial"/>
              <a:buChar char="⚬"/>
            </a:pP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Ausência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controle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avaliação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acompanhamento</a:t>
            </a:r>
            <a:r>
              <a:rPr lang="en-US" sz="31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90600"/>
            <a:ext cx="17063788" cy="79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3)OS BENEFÍCIOS FISCAIS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0122" y="1923391"/>
            <a:ext cx="15558326" cy="63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Principais Problemas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0122" y="2843948"/>
            <a:ext cx="15629034" cy="1325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n-US" sz="38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1) AUSÊNCIA DE BASE LEGAL</a:t>
            </a:r>
          </a:p>
          <a:p>
            <a:pPr marL="755647" lvl="1" indent="-377824" algn="just">
              <a:lnSpc>
                <a:spcPts val="489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Concessão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Sem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Previsão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Legal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0122" y="4454965"/>
            <a:ext cx="15629034" cy="194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n-US" sz="38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2) SEM PREVISÃO FINANCEIRA E ORÇAMENTÁRIA</a:t>
            </a:r>
          </a:p>
          <a:p>
            <a:pPr marL="755647" lvl="1" indent="-377824" algn="just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Sem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previsão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LDO e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LOA</a:t>
            </a:r>
          </a:p>
          <a:p>
            <a:pPr marL="755647" lvl="1" indent="-377824" algn="just">
              <a:lnSpc>
                <a:spcPts val="489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Ausência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estimativa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impacto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prevista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no ADCT e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LRF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9414" y="6570808"/>
            <a:ext cx="15629034" cy="2203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29"/>
              </a:lnSpc>
            </a:pPr>
            <a:r>
              <a:rPr lang="en-US" sz="38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3) AUSÊNCIA DE MONITORAMENTO</a:t>
            </a:r>
          </a:p>
          <a:p>
            <a:pPr marL="755647" lvl="1" indent="-377824" algn="just">
              <a:lnSpc>
                <a:spcPts val="489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Nenhuma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preocupação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com O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controle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das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contrapartidas</a:t>
            </a:r>
            <a:endParaRPr lang="en-US" sz="34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Não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há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avaliação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dos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resultados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eficiência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no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gasto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90600"/>
            <a:ext cx="17063788" cy="79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3)OS BENEFÍCIOS FISCAIS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0122" y="1923391"/>
            <a:ext cx="15558326" cy="63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 que pode ser feito?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0122" y="2819484"/>
            <a:ext cx="15629034" cy="2336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29"/>
              </a:lnSpc>
            </a:pPr>
            <a:r>
              <a:rPr lang="en-US" sz="38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1) IDENTIFICAR BENEFÍCIOS SEM BASE LEGAL </a:t>
            </a: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Concedidos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decreto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portaria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administrativo</a:t>
            </a:r>
            <a:endParaRPr lang="en-US" sz="34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Cadastro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equivocado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com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erro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concessão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material)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5642060"/>
            <a:ext cx="16230600" cy="842567"/>
            <a:chOff x="0" y="0"/>
            <a:chExt cx="21640800" cy="112342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1640800" cy="1123423"/>
              <a:chOff x="0" y="0"/>
              <a:chExt cx="4274726" cy="22191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274726" cy="22191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21911">
                    <a:moveTo>
                      <a:pt x="10971" y="0"/>
                    </a:moveTo>
                    <a:lnTo>
                      <a:pt x="4263755" y="0"/>
                    </a:lnTo>
                    <a:cubicBezTo>
                      <a:pt x="4269814" y="0"/>
                      <a:pt x="4274726" y="4912"/>
                      <a:pt x="4274726" y="10971"/>
                    </a:cubicBezTo>
                    <a:lnTo>
                      <a:pt x="4274726" y="210940"/>
                    </a:lnTo>
                    <a:cubicBezTo>
                      <a:pt x="4274726" y="216999"/>
                      <a:pt x="4269814" y="221911"/>
                      <a:pt x="4263755" y="221911"/>
                    </a:cubicBezTo>
                    <a:lnTo>
                      <a:pt x="10971" y="221911"/>
                    </a:lnTo>
                    <a:cubicBezTo>
                      <a:pt x="4912" y="221911"/>
                      <a:pt x="0" y="216999"/>
                      <a:pt x="0" y="210940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7CA33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274726" cy="2600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45245"/>
              <a:ext cx="21640800" cy="962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4199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ANULAÇÃO: </a:t>
              </a:r>
              <a:r>
                <a:rPr lang="en-US" sz="4199" b="1" dirty="0" err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Possibilidade</a:t>
              </a:r>
              <a:r>
                <a:rPr lang="en-US" sz="4199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de </a:t>
              </a:r>
              <a:r>
                <a:rPr lang="en-US" sz="4199" b="1" dirty="0" err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Lançamento</a:t>
              </a:r>
              <a:r>
                <a:rPr lang="en-US" sz="4199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199" b="1" dirty="0" err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Retroativo</a:t>
              </a:r>
              <a:endParaRPr lang="en-US" sz="41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90600"/>
            <a:ext cx="17063788" cy="79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3)OS BENEFÍCIOS FISCAIS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0122" y="1923391"/>
            <a:ext cx="15558326" cy="63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 que pode ser feito?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0122" y="2819484"/>
            <a:ext cx="15629034" cy="308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29"/>
              </a:lnSpc>
            </a:pPr>
            <a:r>
              <a:rPr lang="en-US" sz="38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2) REVER BENEFÍCIOS QUE REDUZEM A ALÍQUOTA ABAIXO DE 2%</a:t>
            </a: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Verificação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legislações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antigas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Varredura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no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sistema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verificação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alíquota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efetiva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5949"/>
              </a:lnSpc>
            </a:pPr>
            <a:endParaRPr lang="en-US" sz="34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8700" y="5718758"/>
            <a:ext cx="16230600" cy="842567"/>
            <a:chOff x="0" y="0"/>
            <a:chExt cx="21640800" cy="112342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1640800" cy="1123423"/>
              <a:chOff x="0" y="0"/>
              <a:chExt cx="4274726" cy="22191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274726" cy="22191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21911">
                    <a:moveTo>
                      <a:pt x="10971" y="0"/>
                    </a:moveTo>
                    <a:lnTo>
                      <a:pt x="4263755" y="0"/>
                    </a:lnTo>
                    <a:cubicBezTo>
                      <a:pt x="4269814" y="0"/>
                      <a:pt x="4274726" y="4912"/>
                      <a:pt x="4274726" y="10971"/>
                    </a:cubicBezTo>
                    <a:lnTo>
                      <a:pt x="4274726" y="210940"/>
                    </a:lnTo>
                    <a:cubicBezTo>
                      <a:pt x="4274726" y="216999"/>
                      <a:pt x="4269814" y="221911"/>
                      <a:pt x="4263755" y="221911"/>
                    </a:cubicBezTo>
                    <a:lnTo>
                      <a:pt x="10971" y="221911"/>
                    </a:lnTo>
                    <a:cubicBezTo>
                      <a:pt x="4912" y="221911"/>
                      <a:pt x="0" y="216999"/>
                      <a:pt x="0" y="210940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7CA33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274726" cy="2600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45245"/>
              <a:ext cx="21640800" cy="962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4199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ANULAÇÃO: </a:t>
              </a:r>
              <a:r>
                <a:rPr lang="en-US" sz="4199" b="1" dirty="0" err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Possibilidade</a:t>
              </a:r>
              <a:r>
                <a:rPr lang="en-US" sz="4199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de </a:t>
              </a:r>
              <a:r>
                <a:rPr lang="en-US" sz="4199" b="1" dirty="0" err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Lançamento</a:t>
              </a:r>
              <a:r>
                <a:rPr lang="en-US" sz="4199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199" b="1" dirty="0" err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Retroativo</a:t>
              </a:r>
              <a:endParaRPr lang="en-US" sz="41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90600"/>
            <a:ext cx="17063788" cy="79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3)OS BENEFÍCIOS FISCAIS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0122" y="1923391"/>
            <a:ext cx="15558326" cy="63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 que pode ser feito?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0122" y="2819484"/>
            <a:ext cx="15629034" cy="3841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29"/>
              </a:lnSpc>
            </a:pPr>
            <a:r>
              <a:rPr lang="en-US" sz="38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3) EFETUAR CONTROLE DAS CONTRAPARTIDAS ASSUMIDAS</a:t>
            </a: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Número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empregos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Investimentos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realizados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Tempo de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permanência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atividade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no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município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Repasses a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entidades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projetos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ou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atividades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7147010"/>
            <a:ext cx="16230600" cy="842567"/>
            <a:chOff x="0" y="0"/>
            <a:chExt cx="21640800" cy="112342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1640800" cy="1123423"/>
              <a:chOff x="0" y="0"/>
              <a:chExt cx="4274726" cy="22191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274726" cy="22191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21911">
                    <a:moveTo>
                      <a:pt x="10971" y="0"/>
                    </a:moveTo>
                    <a:lnTo>
                      <a:pt x="4263755" y="0"/>
                    </a:lnTo>
                    <a:cubicBezTo>
                      <a:pt x="4269814" y="0"/>
                      <a:pt x="4274726" y="4912"/>
                      <a:pt x="4274726" y="10971"/>
                    </a:cubicBezTo>
                    <a:lnTo>
                      <a:pt x="4274726" y="210940"/>
                    </a:lnTo>
                    <a:cubicBezTo>
                      <a:pt x="4274726" y="216999"/>
                      <a:pt x="4269814" y="221911"/>
                      <a:pt x="4263755" y="221911"/>
                    </a:cubicBezTo>
                    <a:lnTo>
                      <a:pt x="10971" y="221911"/>
                    </a:lnTo>
                    <a:cubicBezTo>
                      <a:pt x="4912" y="221911"/>
                      <a:pt x="0" y="216999"/>
                      <a:pt x="0" y="210940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7CA33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274726" cy="2600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45245"/>
              <a:ext cx="21640800" cy="962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4199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ANULAÇÃO: </a:t>
              </a:r>
              <a:r>
                <a:rPr lang="en-US" sz="4199" b="1" dirty="0" err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Possibilidade</a:t>
              </a:r>
              <a:r>
                <a:rPr lang="en-US" sz="4199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de </a:t>
              </a:r>
              <a:r>
                <a:rPr lang="en-US" sz="4199" b="1" dirty="0" err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Lançamento</a:t>
              </a:r>
              <a:r>
                <a:rPr lang="en-US" sz="4199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199" b="1" dirty="0" err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Retroativo</a:t>
              </a:r>
              <a:endParaRPr lang="en-US" sz="41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90600"/>
            <a:ext cx="17063788" cy="79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3)OS BENEFÍCIOS FISCAIS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0122" y="1923391"/>
            <a:ext cx="15558326" cy="63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 que pode ser feito?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0122" y="2819484"/>
            <a:ext cx="15629034" cy="2336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29"/>
              </a:lnSpc>
            </a:pPr>
            <a:r>
              <a:rPr lang="en-US" sz="389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4) AVALIAR A EFICIÊNCIA DO BENEFÍCIO FISCAL</a:t>
            </a: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Custo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X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benefício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755647" lvl="1" indent="-377824" algn="just">
              <a:lnSpc>
                <a:spcPts val="5949"/>
              </a:lnSpc>
              <a:buFont typeface="Arial"/>
              <a:buChar char="•"/>
            </a:pP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impacto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socioecomomico</a:t>
            </a:r>
            <a:r>
              <a:rPr lang="en-US" sz="3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5642060"/>
            <a:ext cx="16230600" cy="842567"/>
            <a:chOff x="0" y="0"/>
            <a:chExt cx="21640800" cy="112342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1640800" cy="1123423"/>
              <a:chOff x="0" y="0"/>
              <a:chExt cx="4274726" cy="22191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274726" cy="22191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21911">
                    <a:moveTo>
                      <a:pt x="10971" y="0"/>
                    </a:moveTo>
                    <a:lnTo>
                      <a:pt x="4263755" y="0"/>
                    </a:lnTo>
                    <a:cubicBezTo>
                      <a:pt x="4269814" y="0"/>
                      <a:pt x="4274726" y="4912"/>
                      <a:pt x="4274726" y="10971"/>
                    </a:cubicBezTo>
                    <a:lnTo>
                      <a:pt x="4274726" y="210940"/>
                    </a:lnTo>
                    <a:cubicBezTo>
                      <a:pt x="4274726" y="216999"/>
                      <a:pt x="4269814" y="221911"/>
                      <a:pt x="4263755" y="221911"/>
                    </a:cubicBezTo>
                    <a:lnTo>
                      <a:pt x="10971" y="221911"/>
                    </a:lnTo>
                    <a:cubicBezTo>
                      <a:pt x="4912" y="221911"/>
                      <a:pt x="0" y="216999"/>
                      <a:pt x="0" y="210940"/>
                    </a:cubicBezTo>
                    <a:lnTo>
                      <a:pt x="0" y="10971"/>
                    </a:lnTo>
                    <a:cubicBezTo>
                      <a:pt x="0" y="4912"/>
                      <a:pt x="4912" y="0"/>
                      <a:pt x="10971" y="0"/>
                    </a:cubicBezTo>
                    <a:close/>
                  </a:path>
                </a:pathLst>
              </a:custGeom>
              <a:solidFill>
                <a:srgbClr val="EE9B00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274726" cy="2600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45245"/>
              <a:ext cx="21640800" cy="962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41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REVOGAÇÃO: Anterioridade Anual e Nonagesimal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7" y="4762"/>
            <a:ext cx="18279523" cy="10282238"/>
            <a:chOff x="15" y="-155213"/>
            <a:chExt cx="24372697" cy="13709650"/>
          </a:xfrm>
        </p:grpSpPr>
        <p:sp>
          <p:nvSpPr>
            <p:cNvPr id="3" name="Freeform 3" descr="Texto  O conteúdo gerado por IA pode estar incorreto."/>
            <p:cNvSpPr/>
            <p:nvPr/>
          </p:nvSpPr>
          <p:spPr>
            <a:xfrm>
              <a:off x="15" y="-155213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8883587" y="4155091"/>
            <a:ext cx="7675632" cy="714908"/>
            <a:chOff x="0" y="0"/>
            <a:chExt cx="3768025" cy="3509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68025" cy="350954"/>
            </a:xfrm>
            <a:custGeom>
              <a:avLst/>
              <a:gdLst/>
              <a:ahLst/>
              <a:cxnLst/>
              <a:rect l="l" t="t" r="r" b="b"/>
              <a:pathLst>
                <a:path w="3768025" h="350954">
                  <a:moveTo>
                    <a:pt x="3564825" y="0"/>
                  </a:moveTo>
                  <a:lnTo>
                    <a:pt x="0" y="0"/>
                  </a:lnTo>
                  <a:lnTo>
                    <a:pt x="203200" y="350954"/>
                  </a:lnTo>
                  <a:lnTo>
                    <a:pt x="3768025" y="350954"/>
                  </a:lnTo>
                  <a:lnTo>
                    <a:pt x="3564825" y="0"/>
                  </a:lnTo>
                  <a:close/>
                </a:path>
              </a:pathLst>
            </a:custGeom>
            <a:solidFill>
              <a:srgbClr val="29292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57150"/>
              <a:ext cx="3564825" cy="408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880449" y="5303402"/>
            <a:ext cx="7678677" cy="715192"/>
            <a:chOff x="0" y="0"/>
            <a:chExt cx="3768025" cy="3509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68025" cy="350954"/>
            </a:xfrm>
            <a:custGeom>
              <a:avLst/>
              <a:gdLst/>
              <a:ahLst/>
              <a:cxnLst/>
              <a:rect l="l" t="t" r="r" b="b"/>
              <a:pathLst>
                <a:path w="3768025" h="350954">
                  <a:moveTo>
                    <a:pt x="3564825" y="0"/>
                  </a:moveTo>
                  <a:lnTo>
                    <a:pt x="0" y="0"/>
                  </a:lnTo>
                  <a:lnTo>
                    <a:pt x="203200" y="350954"/>
                  </a:lnTo>
                  <a:lnTo>
                    <a:pt x="3768025" y="350954"/>
                  </a:lnTo>
                  <a:lnTo>
                    <a:pt x="3564825" y="0"/>
                  </a:lnTo>
                  <a:close/>
                </a:path>
              </a:pathLst>
            </a:custGeom>
            <a:solidFill>
              <a:srgbClr val="29292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57150"/>
              <a:ext cx="3564825" cy="408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85234" y="6392040"/>
            <a:ext cx="7700023" cy="717180"/>
            <a:chOff x="0" y="0"/>
            <a:chExt cx="3768025" cy="35095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68025" cy="350954"/>
            </a:xfrm>
            <a:custGeom>
              <a:avLst/>
              <a:gdLst/>
              <a:ahLst/>
              <a:cxnLst/>
              <a:rect l="l" t="t" r="r" b="b"/>
              <a:pathLst>
                <a:path w="3768025" h="350954">
                  <a:moveTo>
                    <a:pt x="3564825" y="0"/>
                  </a:moveTo>
                  <a:lnTo>
                    <a:pt x="0" y="0"/>
                  </a:lnTo>
                  <a:lnTo>
                    <a:pt x="203200" y="350954"/>
                  </a:lnTo>
                  <a:lnTo>
                    <a:pt x="3768025" y="350954"/>
                  </a:lnTo>
                  <a:lnTo>
                    <a:pt x="3564825" y="0"/>
                  </a:lnTo>
                  <a:close/>
                </a:path>
              </a:pathLst>
            </a:custGeom>
            <a:solidFill>
              <a:srgbClr val="29292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57150"/>
              <a:ext cx="3564825" cy="408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83587" y="7558122"/>
            <a:ext cx="7675632" cy="714908"/>
            <a:chOff x="0" y="0"/>
            <a:chExt cx="3768025" cy="35095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68025" cy="350954"/>
            </a:xfrm>
            <a:custGeom>
              <a:avLst/>
              <a:gdLst/>
              <a:ahLst/>
              <a:cxnLst/>
              <a:rect l="l" t="t" r="r" b="b"/>
              <a:pathLst>
                <a:path w="3768025" h="350954">
                  <a:moveTo>
                    <a:pt x="3564825" y="0"/>
                  </a:moveTo>
                  <a:lnTo>
                    <a:pt x="0" y="0"/>
                  </a:lnTo>
                  <a:lnTo>
                    <a:pt x="203200" y="350954"/>
                  </a:lnTo>
                  <a:lnTo>
                    <a:pt x="3768025" y="350954"/>
                  </a:lnTo>
                  <a:lnTo>
                    <a:pt x="3564825" y="0"/>
                  </a:lnTo>
                  <a:close/>
                </a:path>
              </a:pathLst>
            </a:custGeom>
            <a:solidFill>
              <a:srgbClr val="29292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3564825" cy="408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8683595" y="4016000"/>
            <a:ext cx="993090" cy="993090"/>
          </a:xfrm>
          <a:custGeom>
            <a:avLst/>
            <a:gdLst/>
            <a:ahLst/>
            <a:cxnLst/>
            <a:rect l="l" t="t" r="r" b="b"/>
            <a:pathLst>
              <a:path w="993090" h="993090">
                <a:moveTo>
                  <a:pt x="0" y="0"/>
                </a:moveTo>
                <a:lnTo>
                  <a:pt x="993090" y="0"/>
                </a:lnTo>
                <a:lnTo>
                  <a:pt x="993090" y="993090"/>
                </a:lnTo>
                <a:lnTo>
                  <a:pt x="0" y="9930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702645" y="5135934"/>
            <a:ext cx="1005716" cy="1005716"/>
          </a:xfrm>
          <a:custGeom>
            <a:avLst/>
            <a:gdLst/>
            <a:ahLst/>
            <a:cxnLst/>
            <a:rect l="l" t="t" r="r" b="b"/>
            <a:pathLst>
              <a:path w="1005716" h="1005716">
                <a:moveTo>
                  <a:pt x="0" y="0"/>
                </a:moveTo>
                <a:lnTo>
                  <a:pt x="1005716" y="0"/>
                </a:lnTo>
                <a:lnTo>
                  <a:pt x="1005716" y="1005716"/>
                </a:lnTo>
                <a:lnTo>
                  <a:pt x="0" y="10057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677716" y="6265475"/>
            <a:ext cx="1010027" cy="1010027"/>
          </a:xfrm>
          <a:custGeom>
            <a:avLst/>
            <a:gdLst/>
            <a:ahLst/>
            <a:cxnLst/>
            <a:rect l="l" t="t" r="r" b="b"/>
            <a:pathLst>
              <a:path w="1010027" h="1010027">
                <a:moveTo>
                  <a:pt x="0" y="0"/>
                </a:moveTo>
                <a:lnTo>
                  <a:pt x="1010027" y="0"/>
                </a:lnTo>
                <a:lnTo>
                  <a:pt x="1010027" y="1010027"/>
                </a:lnTo>
                <a:lnTo>
                  <a:pt x="0" y="10100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702645" y="7410562"/>
            <a:ext cx="1010027" cy="1010027"/>
          </a:xfrm>
          <a:custGeom>
            <a:avLst/>
            <a:gdLst/>
            <a:ahLst/>
            <a:cxnLst/>
            <a:rect l="l" t="t" r="r" b="b"/>
            <a:pathLst>
              <a:path w="1010027" h="1010027">
                <a:moveTo>
                  <a:pt x="0" y="0"/>
                </a:moveTo>
                <a:lnTo>
                  <a:pt x="1010027" y="0"/>
                </a:lnTo>
                <a:lnTo>
                  <a:pt x="1010027" y="1010027"/>
                </a:lnTo>
                <a:lnTo>
                  <a:pt x="0" y="10100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9930583" y="4265088"/>
            <a:ext cx="585227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(48) 3221-3954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38400" y="5367329"/>
            <a:ext cx="644068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tcesc.tc.br/</a:t>
            </a:r>
            <a:r>
              <a:rPr lang="en-US" sz="30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ouvidoria</a:t>
            </a:r>
            <a:endParaRPr lang="en-US" sz="30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938400" y="7618726"/>
            <a:ext cx="6440689" cy="51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jadson.pra@tcesc.tc.br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38400" y="6467496"/>
            <a:ext cx="644068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tcesc.tc.br/</a:t>
            </a:r>
            <a:r>
              <a:rPr lang="en-US" sz="30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atendimentovirtual</a:t>
            </a:r>
            <a:endParaRPr lang="en-US" sz="30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249666" y="2200275"/>
            <a:ext cx="9597869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DIRETORIA DE CONTAS DE GESTÃO (DGE)</a:t>
            </a:r>
          </a:p>
          <a:p>
            <a:pPr algn="ctr">
              <a:lnSpc>
                <a:spcPts val="4440"/>
              </a:lnSpc>
            </a:pPr>
            <a:r>
              <a:rPr lang="en-US" sz="3700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CRPU - DIVISÃO 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66" y="0"/>
            <a:ext cx="18279534" cy="10282238"/>
            <a:chOff x="0" y="0"/>
            <a:chExt cx="24372712" cy="13709650"/>
          </a:xfrm>
        </p:grpSpPr>
        <p:sp>
          <p:nvSpPr>
            <p:cNvPr id="3" name="Freeform 3" descr="Text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8249666" y="2190750"/>
            <a:ext cx="9597869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19"/>
              </a:lnSpc>
            </a:pPr>
            <a:r>
              <a:rPr lang="en-US" sz="5099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O POTENCIAL OCULTO DO ISS: </a:t>
            </a:r>
          </a:p>
          <a:p>
            <a:pPr algn="l">
              <a:lnSpc>
                <a:spcPts val="2159"/>
              </a:lnSpc>
            </a:pPr>
            <a:endParaRPr lang="en-US" sz="5099" b="1">
              <a:solidFill>
                <a:srgbClr val="1E71B9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5520"/>
              </a:lnSpc>
            </a:pPr>
            <a:r>
              <a:rPr lang="en-US" sz="4600">
                <a:solidFill>
                  <a:srgbClr val="1E71B9"/>
                </a:solidFill>
                <a:latin typeface="Poppins"/>
                <a:ea typeface="Poppins"/>
                <a:cs typeface="Poppins"/>
                <a:sym typeface="Poppins"/>
              </a:rPr>
              <a:t>estratégias de curto prazo </a:t>
            </a:r>
          </a:p>
          <a:p>
            <a:pPr algn="ctr">
              <a:lnSpc>
                <a:spcPts val="5520"/>
              </a:lnSpc>
            </a:pPr>
            <a:r>
              <a:rPr lang="en-US" sz="4600">
                <a:solidFill>
                  <a:srgbClr val="1E71B9"/>
                </a:solidFill>
                <a:latin typeface="Poppins"/>
                <a:ea typeface="Poppins"/>
                <a:cs typeface="Poppins"/>
                <a:sym typeface="Poppins"/>
              </a:rPr>
              <a:t>para fortalecimento da arrecadação municipal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11503" y="6910894"/>
            <a:ext cx="8320776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en-US" sz="4200" b="1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Jadson Leandro Prá</a:t>
            </a:r>
          </a:p>
          <a:p>
            <a:pPr algn="r">
              <a:lnSpc>
                <a:spcPts val="3360"/>
              </a:lnSpc>
            </a:pPr>
            <a:r>
              <a:rPr lang="en-US" sz="2800" b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Auditor Fiscal de Controle Externo - TCE/SC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381"/>
            <a:ext cx="18279523" cy="10282238"/>
            <a:chOff x="-406400" y="-38284"/>
            <a:chExt cx="24372697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-406400" y="-38284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5" name="AutoShape 5"/>
          <p:cNvSpPr/>
          <p:nvPr/>
        </p:nvSpPr>
        <p:spPr>
          <a:xfrm flipH="1" flipV="1">
            <a:off x="13576152" y="3430070"/>
            <a:ext cx="44151" cy="1869742"/>
          </a:xfrm>
          <a:prstGeom prst="line">
            <a:avLst/>
          </a:prstGeom>
          <a:ln w="133350" cap="flat">
            <a:solidFill>
              <a:srgbClr val="7CA33F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6" name="Group 6"/>
          <p:cNvGrpSpPr/>
          <p:nvPr/>
        </p:nvGrpSpPr>
        <p:grpSpPr>
          <a:xfrm>
            <a:off x="10137695" y="3340703"/>
            <a:ext cx="2485399" cy="1869742"/>
            <a:chOff x="0" y="0"/>
            <a:chExt cx="654591" cy="49244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54591" cy="492442"/>
            </a:xfrm>
            <a:custGeom>
              <a:avLst/>
              <a:gdLst/>
              <a:ahLst/>
              <a:cxnLst/>
              <a:rect l="l" t="t" r="r" b="b"/>
              <a:pathLst>
                <a:path w="654591" h="492442">
                  <a:moveTo>
                    <a:pt x="56069" y="0"/>
                  </a:moveTo>
                  <a:lnTo>
                    <a:pt x="598521" y="0"/>
                  </a:lnTo>
                  <a:cubicBezTo>
                    <a:pt x="613392" y="0"/>
                    <a:pt x="627653" y="5907"/>
                    <a:pt x="638168" y="16422"/>
                  </a:cubicBezTo>
                  <a:cubicBezTo>
                    <a:pt x="648683" y="26937"/>
                    <a:pt x="654591" y="41199"/>
                    <a:pt x="654591" y="56069"/>
                  </a:cubicBezTo>
                  <a:lnTo>
                    <a:pt x="654591" y="436373"/>
                  </a:lnTo>
                  <a:cubicBezTo>
                    <a:pt x="654591" y="451244"/>
                    <a:pt x="648683" y="465505"/>
                    <a:pt x="638168" y="476020"/>
                  </a:cubicBezTo>
                  <a:cubicBezTo>
                    <a:pt x="627653" y="486535"/>
                    <a:pt x="613392" y="492442"/>
                    <a:pt x="598521" y="492442"/>
                  </a:cubicBezTo>
                  <a:lnTo>
                    <a:pt x="56069" y="492442"/>
                  </a:lnTo>
                  <a:cubicBezTo>
                    <a:pt x="41199" y="492442"/>
                    <a:pt x="26937" y="486535"/>
                    <a:pt x="16422" y="476020"/>
                  </a:cubicBezTo>
                  <a:cubicBezTo>
                    <a:pt x="5907" y="465505"/>
                    <a:pt x="0" y="451244"/>
                    <a:pt x="0" y="436373"/>
                  </a:cubicBezTo>
                  <a:lnTo>
                    <a:pt x="0" y="56069"/>
                  </a:lnTo>
                  <a:cubicBezTo>
                    <a:pt x="0" y="41199"/>
                    <a:pt x="5907" y="26937"/>
                    <a:pt x="16422" y="16422"/>
                  </a:cubicBezTo>
                  <a:cubicBezTo>
                    <a:pt x="26937" y="5907"/>
                    <a:pt x="41199" y="0"/>
                    <a:pt x="56069" y="0"/>
                  </a:cubicBezTo>
                  <a:close/>
                </a:path>
              </a:pathLst>
            </a:custGeom>
            <a:solidFill>
              <a:srgbClr val="70AD47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654591" cy="54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770818" y="3154590"/>
            <a:ext cx="364847" cy="2508326"/>
          </a:xfrm>
          <a:custGeom>
            <a:avLst/>
            <a:gdLst/>
            <a:ahLst/>
            <a:cxnLst/>
            <a:rect l="l" t="t" r="r" b="b"/>
            <a:pathLst>
              <a:path w="364847" h="2508326">
                <a:moveTo>
                  <a:pt x="0" y="0"/>
                </a:moveTo>
                <a:lnTo>
                  <a:pt x="364848" y="0"/>
                </a:lnTo>
                <a:lnTo>
                  <a:pt x="364848" y="2508326"/>
                </a:lnTo>
                <a:lnTo>
                  <a:pt x="0" y="25083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364837" y="4108478"/>
            <a:ext cx="4013944" cy="1306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9000" b="1">
                <a:solidFill>
                  <a:srgbClr val="71B69D"/>
                </a:solidFill>
                <a:latin typeface="Poppins Bold"/>
                <a:ea typeface="Poppins Bold"/>
                <a:cs typeface="Poppins Bold"/>
                <a:sym typeface="Poppins Bold"/>
              </a:rPr>
              <a:t>139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981075"/>
            <a:ext cx="17063788" cy="77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1) A COBRANÇA EFETIVA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35309" y="3976191"/>
            <a:ext cx="3335509" cy="96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35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APÓS AÇÕES DO TCE/SC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4837" y="6039641"/>
            <a:ext cx="4013944" cy="50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OUTUBRO/2025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4837" y="3457314"/>
            <a:ext cx="4013944" cy="50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499" b="1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SETEMBRO/2024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4837" y="6606060"/>
            <a:ext cx="4013944" cy="1306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9000" b="1">
                <a:solidFill>
                  <a:srgbClr val="559680"/>
                </a:solidFill>
                <a:latin typeface="Poppins Bold"/>
                <a:ea typeface="Poppins Bold"/>
                <a:cs typeface="Poppins Bold"/>
                <a:sym typeface="Poppins Bold"/>
              </a:rPr>
              <a:t>209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907953" y="3976191"/>
            <a:ext cx="3598095" cy="1604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40"/>
              </a:lnSpc>
            </a:pPr>
            <a:r>
              <a:rPr lang="en-US" sz="11000" b="1" dirty="0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+50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03921" y="3640086"/>
            <a:ext cx="2485399" cy="179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20"/>
              </a:lnSpc>
            </a:pPr>
            <a:r>
              <a:rPr lang="en-US" sz="12327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70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4837" y="1894783"/>
            <a:ext cx="1555832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A realidade atual do protesto extrajudicial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602522" y="4328897"/>
            <a:ext cx="958982" cy="97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6999" b="1" dirty="0">
                <a:solidFill>
                  <a:srgbClr val="7CA33F"/>
                </a:solidFill>
                <a:latin typeface="Roboto Bold"/>
                <a:ea typeface="Roboto Bold"/>
                <a:cs typeface="Roboto Bold"/>
                <a:sym typeface="Roboto Bold"/>
              </a:rPr>
              <a:t>%</a:t>
            </a:r>
          </a:p>
        </p:txBody>
      </p:sp>
      <p:sp>
        <p:nvSpPr>
          <p:cNvPr id="20" name="Freeform 20"/>
          <p:cNvSpPr/>
          <p:nvPr/>
        </p:nvSpPr>
        <p:spPr>
          <a:xfrm rot="-10800000">
            <a:off x="12621065" y="3154590"/>
            <a:ext cx="364847" cy="2508326"/>
          </a:xfrm>
          <a:custGeom>
            <a:avLst/>
            <a:gdLst/>
            <a:ahLst/>
            <a:cxnLst/>
            <a:rect l="l" t="t" r="r" b="b"/>
            <a:pathLst>
              <a:path w="364847" h="2508326">
                <a:moveTo>
                  <a:pt x="0" y="0"/>
                </a:moveTo>
                <a:lnTo>
                  <a:pt x="364847" y="0"/>
                </a:lnTo>
                <a:lnTo>
                  <a:pt x="364847" y="2508326"/>
                </a:lnTo>
                <a:lnTo>
                  <a:pt x="0" y="25083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8229028" y="6510667"/>
            <a:ext cx="4041919" cy="96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35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ENVIO DE CDA PARA PROTESTO</a:t>
            </a:r>
          </a:p>
        </p:txBody>
      </p:sp>
      <p:sp>
        <p:nvSpPr>
          <p:cNvPr id="23" name="AutoShape 23"/>
          <p:cNvSpPr/>
          <p:nvPr/>
        </p:nvSpPr>
        <p:spPr>
          <a:xfrm flipV="1">
            <a:off x="12270946" y="7003427"/>
            <a:ext cx="1004718" cy="0"/>
          </a:xfrm>
          <a:prstGeom prst="line">
            <a:avLst/>
          </a:prstGeom>
          <a:ln w="28575" cap="flat">
            <a:solidFill>
              <a:srgbClr val="0D1D29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4" name="Group 24"/>
          <p:cNvGrpSpPr/>
          <p:nvPr/>
        </p:nvGrpSpPr>
        <p:grpSpPr>
          <a:xfrm>
            <a:off x="14020800" y="6490597"/>
            <a:ext cx="2025786" cy="1181736"/>
            <a:chOff x="0" y="38100"/>
            <a:chExt cx="2701048" cy="1575647"/>
          </a:xfrm>
        </p:grpSpPr>
        <p:sp>
          <p:nvSpPr>
            <p:cNvPr id="25" name="TextBox 25"/>
            <p:cNvSpPr txBox="1"/>
            <p:nvPr/>
          </p:nvSpPr>
          <p:spPr>
            <a:xfrm>
              <a:off x="0" y="38100"/>
              <a:ext cx="2163260" cy="1575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20"/>
                </a:lnSpc>
              </a:pPr>
              <a:r>
                <a:rPr lang="en-US" sz="8000" b="1" dirty="0">
                  <a:solidFill>
                    <a:srgbClr val="00BF6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58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856489" y="471682"/>
              <a:ext cx="844559" cy="881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8"/>
                </a:lnSpc>
              </a:pPr>
              <a:r>
                <a:rPr lang="en-US" sz="4623" b="1" dirty="0">
                  <a:solidFill>
                    <a:srgbClr val="00BF63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%</a:t>
              </a:r>
            </a:p>
          </p:txBody>
        </p:sp>
      </p:grpSp>
      <p:sp>
        <p:nvSpPr>
          <p:cNvPr id="27" name="AutoShape 27"/>
          <p:cNvSpPr/>
          <p:nvPr/>
        </p:nvSpPr>
        <p:spPr>
          <a:xfrm flipV="1">
            <a:off x="13710808" y="6379222"/>
            <a:ext cx="0" cy="998491"/>
          </a:xfrm>
          <a:prstGeom prst="line">
            <a:avLst/>
          </a:prstGeom>
          <a:ln w="85725" cap="flat">
            <a:solidFill>
              <a:srgbClr val="00BF63"/>
            </a:solidFill>
            <a:prstDash val="solid"/>
            <a:headEnd type="none" w="sm" len="sm"/>
            <a:tailEnd type="triangle" w="lg" len="med"/>
          </a:ln>
        </p:spPr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9D31C576-50F4-0B04-7D75-EF1D711B2F15}"/>
              </a:ext>
            </a:extLst>
          </p:cNvPr>
          <p:cNvCxnSpPr>
            <a:cxnSpLocks/>
          </p:cNvCxnSpPr>
          <p:nvPr/>
        </p:nvCxnSpPr>
        <p:spPr>
          <a:xfrm flipV="1">
            <a:off x="1436173" y="4364941"/>
            <a:ext cx="5021891" cy="1068687"/>
          </a:xfrm>
          <a:prstGeom prst="bentConnector3">
            <a:avLst>
              <a:gd name="adj1" fmla="val 81717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28">
            <a:extLst>
              <a:ext uri="{FF2B5EF4-FFF2-40B4-BE49-F238E27FC236}">
                <a16:creationId xmlns:a16="http://schemas.microsoft.com/office/drawing/2014/main" id="{4090C43D-D5BA-6925-9226-CC05E924C10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36374" y="5516981"/>
            <a:ext cx="1969948" cy="983893"/>
          </a:xfrm>
          <a:prstGeom prst="bentConnector3">
            <a:avLst>
              <a:gd name="adj1" fmla="val 100161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364837" y="2707346"/>
            <a:ext cx="15894463" cy="468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29"/>
              </a:lnSpc>
            </a:pPr>
            <a:r>
              <a:rPr lang="en-US" sz="3899" b="1" spc="-116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REGIME UNIFICADO DE ARRECADAÇÃO DE TRIBUTOS: </a:t>
            </a:r>
            <a:r>
              <a:rPr lang="en-US" sz="3899" b="1" spc="-116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MEI, ME E EPP</a:t>
            </a:r>
          </a:p>
          <a:p>
            <a:pPr marL="777240" lvl="1" indent="-388620" algn="just">
              <a:lnSpc>
                <a:spcPts val="6120"/>
              </a:lnSpc>
              <a:buFont typeface="Arial"/>
              <a:buChar char="•"/>
            </a:pPr>
            <a:r>
              <a:rPr lang="en-US" sz="3600" spc="-36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Recolhimento</a:t>
            </a:r>
            <a:r>
              <a:rPr lang="en-US" sz="3600" spc="-36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mensal:</a:t>
            </a:r>
            <a:r>
              <a:rPr lang="en-US" sz="3600" b="1" spc="-36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spc="-36" dirty="0" err="1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Municípios</a:t>
            </a:r>
            <a:r>
              <a:rPr lang="en-US" sz="3600" b="1" spc="-36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 (ISS-SN)</a:t>
            </a:r>
          </a:p>
          <a:p>
            <a:pPr marL="777240" lvl="1" indent="-388620" algn="just">
              <a:lnSpc>
                <a:spcPts val="6120"/>
              </a:lnSpc>
              <a:buFont typeface="Arial"/>
              <a:buChar char="•"/>
            </a:pPr>
            <a:r>
              <a:rPr lang="en-US" sz="3600" spc="-36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Fiscalização</a:t>
            </a:r>
            <a:r>
              <a:rPr lang="en-US" sz="3600" spc="-36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600" spc="-36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obrigações</a:t>
            </a:r>
            <a:r>
              <a:rPr lang="en-US" sz="3600" spc="-36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spc="-36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principais</a:t>
            </a:r>
            <a:r>
              <a:rPr lang="en-US" sz="3600" spc="-36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3600" spc="-36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acessórias</a:t>
            </a:r>
            <a:r>
              <a:rPr lang="en-US" sz="3600" spc="-36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  <a:p>
            <a:pPr marL="1554480" lvl="2" indent="-518160" algn="just">
              <a:lnSpc>
                <a:spcPts val="6120"/>
              </a:lnSpc>
              <a:buFont typeface="Arial"/>
              <a:buChar char="⚬"/>
            </a:pPr>
            <a:r>
              <a:rPr lang="en-US" sz="3600" b="1" spc="-36" dirty="0" err="1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Município</a:t>
            </a:r>
            <a:r>
              <a:rPr lang="en-US" sz="3600" b="1" spc="-36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3600" b="1" spc="-36" dirty="0" err="1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Prest</a:t>
            </a:r>
            <a:r>
              <a:rPr lang="en-US" sz="3600" b="1" spc="-36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. </a:t>
            </a:r>
            <a:r>
              <a:rPr lang="en-US" sz="3600" b="1" spc="-36" dirty="0" err="1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Serviços</a:t>
            </a:r>
            <a:r>
              <a:rPr lang="en-US" sz="3600" b="1" spc="-36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)</a:t>
            </a:r>
          </a:p>
          <a:p>
            <a:pPr marL="777240" lvl="1" indent="-388620" algn="just">
              <a:lnSpc>
                <a:spcPts val="6120"/>
              </a:lnSpc>
              <a:buFont typeface="Arial"/>
              <a:buChar char="•"/>
            </a:pPr>
            <a:r>
              <a:rPr lang="en-US" sz="3600" spc="-36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Atribuição</a:t>
            </a:r>
            <a:r>
              <a:rPr lang="en-US" sz="3600" spc="-36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US" sz="3600" spc="-36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lançar</a:t>
            </a:r>
            <a:r>
              <a:rPr lang="en-US" sz="3600" spc="-36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o ISS-SN:</a:t>
            </a:r>
            <a:r>
              <a:rPr lang="en-US" sz="3600" b="1" spc="-36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spc="-36" dirty="0" err="1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Município</a:t>
            </a:r>
            <a:endParaRPr lang="en-US" sz="3600" b="1" spc="-36" dirty="0">
              <a:solidFill>
                <a:srgbClr val="2875A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77240" lvl="1" indent="-388620" algn="just">
              <a:lnSpc>
                <a:spcPts val="6120"/>
              </a:lnSpc>
              <a:buFont typeface="Arial"/>
              <a:buChar char="•"/>
            </a:pPr>
            <a:r>
              <a:rPr lang="en-US" sz="3600" spc="-36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Competência</a:t>
            </a:r>
            <a:r>
              <a:rPr lang="en-US" sz="3600" spc="-36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US" sz="3600" spc="-36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inscrever</a:t>
            </a:r>
            <a:r>
              <a:rPr lang="en-US" sz="3600" spc="-36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spc="-36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3600" spc="-36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DA e </a:t>
            </a:r>
            <a:r>
              <a:rPr lang="en-US" sz="3600" spc="-36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ajuizar</a:t>
            </a:r>
            <a:r>
              <a:rPr lang="en-US" sz="3600" spc="-36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spc="-36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execução</a:t>
            </a:r>
            <a:r>
              <a:rPr lang="en-US" sz="3600" spc="-36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fiscal:</a:t>
            </a:r>
            <a:r>
              <a:rPr lang="en-US" sz="3600" b="1" spc="-36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spc="-36" dirty="0">
                <a:solidFill>
                  <a:srgbClr val="2875AD"/>
                </a:solidFill>
                <a:latin typeface="Poppins Bold"/>
                <a:ea typeface="Poppins Bold"/>
                <a:cs typeface="Poppins Bold"/>
                <a:sym typeface="Poppins Bold"/>
              </a:rPr>
              <a:t>PGFN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64837" y="1894783"/>
            <a:ext cx="6718953" cy="63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Panorama Geral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90600"/>
            <a:ext cx="17063788" cy="79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2) O SIMPLES NACIONAL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66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377480" y="2937978"/>
            <a:ext cx="16223944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n-US" sz="3899" b="1" spc="-116" dirty="0">
                <a:solidFill>
                  <a:srgbClr val="9C1D1D"/>
                </a:solidFill>
                <a:latin typeface="Poppins Bold"/>
                <a:ea typeface="Poppins Bold"/>
                <a:cs typeface="Poppins Bold"/>
                <a:sym typeface="Poppins Bold"/>
              </a:rPr>
              <a:t>PGFN:</a:t>
            </a:r>
            <a:r>
              <a:rPr lang="en-US" sz="3899" b="1" spc="-116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 INSCRIÇÃO EM DÍVIDA ATIVA E COBRANÇA JUDICIAL</a:t>
            </a:r>
          </a:p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VALOR MÍNIMO PARA AJUIZAMENTO: </a:t>
            </a:r>
            <a:r>
              <a:rPr lang="en-US" sz="3600" b="1" spc="-72" dirty="0">
                <a:solidFill>
                  <a:srgbClr val="9C1D1D"/>
                </a:solidFill>
                <a:latin typeface="Poppins Bold"/>
                <a:ea typeface="Poppins Bold"/>
                <a:cs typeface="Poppins Bold"/>
                <a:sym typeface="Poppins Bold"/>
              </a:rPr>
              <a:t>R$ 20.000,00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90122" y="1923391"/>
            <a:ext cx="15558326" cy="63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A cobrança do ISS-SN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90600"/>
            <a:ext cx="17063788" cy="79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2) O SIMPLES NACIONAL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90122" y="5240075"/>
            <a:ext cx="16223944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n-US" sz="3899" b="1" spc="-77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É POSSÍVEL A </a:t>
            </a:r>
            <a:r>
              <a:rPr lang="en-US" sz="3899" b="1" spc="-77" dirty="0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DELEGAÇÃO AOS MUNICÍPIOS? </a:t>
            </a:r>
          </a:p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 b="1" spc="-72" dirty="0">
                <a:solidFill>
                  <a:srgbClr val="70AD47"/>
                </a:solidFill>
                <a:latin typeface="Poppins Bold"/>
                <a:ea typeface="Poppins Bold"/>
                <a:cs typeface="Poppins Bold"/>
                <a:sym typeface="Poppins Bold"/>
              </a:rPr>
              <a:t>SIM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US" sz="3600" b="1" spc="-72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spc="-72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mediante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spc="-72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convênio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381713" y="6746295"/>
            <a:ext cx="14566734" cy="678942"/>
            <a:chOff x="0" y="0"/>
            <a:chExt cx="19422313" cy="9052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1907" cy="714591"/>
            </a:xfrm>
            <a:custGeom>
              <a:avLst/>
              <a:gdLst/>
              <a:ahLst/>
              <a:cxnLst/>
              <a:rect l="l" t="t" r="r" b="b"/>
              <a:pathLst>
                <a:path w="511907" h="714591">
                  <a:moveTo>
                    <a:pt x="0" y="0"/>
                  </a:moveTo>
                  <a:lnTo>
                    <a:pt x="511907" y="0"/>
                  </a:lnTo>
                  <a:lnTo>
                    <a:pt x="511907" y="714591"/>
                  </a:lnTo>
                  <a:lnTo>
                    <a:pt x="0" y="714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660390" y="279400"/>
              <a:ext cx="18761923" cy="625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64"/>
                </a:lnSpc>
              </a:pPr>
              <a:r>
                <a:rPr lang="en-US" sz="3300" b="1" spc="-66" dirty="0" err="1">
                  <a:solidFill>
                    <a:srgbClr val="0D1D29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inscrição</a:t>
              </a:r>
              <a:r>
                <a:rPr lang="en-US" sz="3300" b="1" spc="-66" dirty="0">
                  <a:solidFill>
                    <a:srgbClr val="0D1D29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e a </a:t>
              </a:r>
              <a:r>
                <a:rPr lang="en-US" sz="3300" b="1" spc="-66" dirty="0" err="1">
                  <a:solidFill>
                    <a:srgbClr val="0D1D29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cobrança</a:t>
              </a:r>
              <a:r>
                <a:rPr lang="en-US" sz="3300" b="1" spc="-66" dirty="0">
                  <a:solidFill>
                    <a:srgbClr val="0D1D29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dos </a:t>
              </a:r>
              <a:r>
                <a:rPr lang="en-US" sz="3300" b="1" spc="-66" dirty="0" err="1">
                  <a:solidFill>
                    <a:srgbClr val="0D1D29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débitos</a:t>
              </a:r>
              <a:r>
                <a:rPr lang="en-US" sz="3300" b="1" spc="-66" dirty="0">
                  <a:solidFill>
                    <a:srgbClr val="0D1D29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3300" b="1" spc="-66" dirty="0" err="1">
                  <a:solidFill>
                    <a:srgbClr val="0D1D29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declarados</a:t>
              </a:r>
              <a:r>
                <a:rPr lang="en-US" sz="3300" b="1" spc="-66" dirty="0">
                  <a:solidFill>
                    <a:srgbClr val="0D1D29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e </a:t>
              </a:r>
              <a:r>
                <a:rPr lang="en-US" sz="3300" b="1" spc="-66" dirty="0" err="1">
                  <a:solidFill>
                    <a:srgbClr val="0D1D29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não</a:t>
              </a:r>
              <a:r>
                <a:rPr lang="en-US" sz="3300" b="1" spc="-66" dirty="0">
                  <a:solidFill>
                    <a:srgbClr val="0D1D29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3300" b="1" spc="-66" dirty="0" err="1">
                  <a:solidFill>
                    <a:srgbClr val="0D1D29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pagos</a:t>
              </a:r>
              <a:endParaRPr lang="en-US" sz="3300" b="1" spc="-66" dirty="0">
                <a:solidFill>
                  <a:srgbClr val="0D1D29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364837" y="2821646"/>
            <a:ext cx="16727651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</a:pPr>
            <a:r>
              <a:rPr lang="en-US" sz="3899" b="1" spc="-77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LANÇAMENTO POR HOMOLOGAÇÃO DO ISS-SN</a:t>
            </a:r>
          </a:p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 b="1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PGDAS-D</a:t>
            </a: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Programa</a:t>
            </a: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Gerador</a:t>
            </a: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Documento</a:t>
            </a: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Arrecadação</a:t>
            </a: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</p:txBody>
      </p:sp>
      <p:sp>
        <p:nvSpPr>
          <p:cNvPr id="5" name="Freeform 5"/>
          <p:cNvSpPr/>
          <p:nvPr/>
        </p:nvSpPr>
        <p:spPr>
          <a:xfrm rot="5400000">
            <a:off x="2486491" y="4754771"/>
            <a:ext cx="1069934" cy="194533"/>
          </a:xfrm>
          <a:custGeom>
            <a:avLst/>
            <a:gdLst/>
            <a:ahLst/>
            <a:cxnLst/>
            <a:rect l="l" t="t" r="r" b="b"/>
            <a:pathLst>
              <a:path w="1069934" h="194533">
                <a:moveTo>
                  <a:pt x="0" y="0"/>
                </a:moveTo>
                <a:lnTo>
                  <a:pt x="1069933" y="0"/>
                </a:lnTo>
                <a:lnTo>
                  <a:pt x="1069933" y="194533"/>
                </a:lnTo>
                <a:lnTo>
                  <a:pt x="0" y="194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64837" y="1894783"/>
            <a:ext cx="15558326" cy="63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 potencial do ISS-SN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90600"/>
            <a:ext cx="17063788" cy="79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 dirty="0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2) O SIMPLES NACIONAL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6657" y="5669078"/>
            <a:ext cx="15454800" cy="192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54480" lvl="2" indent="-518160" algn="just">
              <a:lnSpc>
                <a:spcPts val="5040"/>
              </a:lnSpc>
              <a:buFont typeface="Arial"/>
              <a:buChar char="⚬"/>
            </a:pPr>
            <a:r>
              <a:rPr lang="en-US" sz="3600" b="1" spc="-72" dirty="0" err="1">
                <a:solidFill>
                  <a:srgbClr val="70AD47"/>
                </a:solidFill>
                <a:latin typeface="Poppins Bold"/>
                <a:ea typeface="Poppins Bold"/>
                <a:cs typeface="Poppins Bold"/>
                <a:sym typeface="Poppins Bold"/>
              </a:rPr>
              <a:t>caráter</a:t>
            </a:r>
            <a:r>
              <a:rPr lang="en-US" sz="3600" b="1" spc="-72" dirty="0">
                <a:solidFill>
                  <a:srgbClr val="70AD4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spc="-72" dirty="0" err="1">
                <a:solidFill>
                  <a:srgbClr val="70AD47"/>
                </a:solidFill>
                <a:latin typeface="Poppins Bold"/>
                <a:ea typeface="Poppins Bold"/>
                <a:cs typeface="Poppins Bold"/>
                <a:sym typeface="Poppins Bold"/>
              </a:rPr>
              <a:t>declaratório</a:t>
            </a:r>
            <a:r>
              <a:rPr lang="en-US" sz="3600" b="1" spc="-72" dirty="0">
                <a:solidFill>
                  <a:srgbClr val="0D1D29"/>
                </a:solidFill>
                <a:latin typeface="Poppins Bold"/>
                <a:ea typeface="Poppins Bold"/>
                <a:cs typeface="Poppins Bold"/>
                <a:sym typeface="Poppins Bold"/>
              </a:rPr>
              <a:t>;</a:t>
            </a:r>
          </a:p>
          <a:p>
            <a:pPr marL="1554480" lvl="2" indent="-518160" algn="just">
              <a:lnSpc>
                <a:spcPts val="5040"/>
              </a:lnSpc>
              <a:buFont typeface="Arial"/>
              <a:buChar char="⚬"/>
            </a:pPr>
            <a:r>
              <a:rPr lang="en-US" sz="3600" b="1" spc="-72" dirty="0" err="1">
                <a:solidFill>
                  <a:srgbClr val="70AD47"/>
                </a:solidFill>
                <a:latin typeface="Poppins Bold"/>
                <a:ea typeface="Poppins Bold"/>
                <a:cs typeface="Poppins Bold"/>
                <a:sym typeface="Poppins Bold"/>
              </a:rPr>
              <a:t>confissão</a:t>
            </a:r>
            <a:r>
              <a:rPr lang="en-US" sz="3600" b="1" spc="-72" dirty="0">
                <a:solidFill>
                  <a:srgbClr val="70AD4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3600" b="1" spc="-72" dirty="0" err="1">
                <a:solidFill>
                  <a:srgbClr val="70AD47"/>
                </a:solidFill>
                <a:latin typeface="Poppins Bold"/>
                <a:ea typeface="Poppins Bold"/>
                <a:cs typeface="Poppins Bold"/>
                <a:sym typeface="Poppins Bold"/>
              </a:rPr>
              <a:t>dívida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marL="1554480" lvl="2" indent="-518160" algn="just">
              <a:lnSpc>
                <a:spcPts val="5040"/>
              </a:lnSpc>
              <a:buFont typeface="Arial"/>
              <a:buChar char="⚬"/>
            </a:pPr>
            <a:r>
              <a:rPr lang="en-US" sz="3600" spc="-72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suficientes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US" sz="3600" b="1" spc="-72" dirty="0" err="1">
                <a:solidFill>
                  <a:srgbClr val="70AD47"/>
                </a:solidFill>
                <a:latin typeface="Poppins Bold"/>
                <a:ea typeface="Poppins Bold"/>
                <a:cs typeface="Poppins Bold"/>
                <a:sym typeface="Poppins Bold"/>
              </a:rPr>
              <a:t>cobrar</a:t>
            </a:r>
            <a:r>
              <a:rPr lang="en-US" sz="3600" b="1" spc="-72" dirty="0">
                <a:solidFill>
                  <a:srgbClr val="70AD47"/>
                </a:solidFill>
                <a:latin typeface="Poppins Bold"/>
                <a:ea typeface="Poppins Bold"/>
                <a:cs typeface="Poppins Bold"/>
                <a:sym typeface="Poppins Bold"/>
              </a:rPr>
              <a:t> o ISS</a:t>
            </a:r>
            <a:r>
              <a:rPr lang="en-US" sz="3600" spc="-72" dirty="0">
                <a:solidFill>
                  <a:srgbClr val="2875A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que </a:t>
            </a:r>
            <a:r>
              <a:rPr lang="en-US" sz="3600" spc="-72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não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spc="-72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tenha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spc="-72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sido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spc="-72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pago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250125" y="5885699"/>
            <a:ext cx="16009175" cy="842567"/>
            <a:chOff x="0" y="0"/>
            <a:chExt cx="4216408" cy="2219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6408" cy="221911"/>
            </a:xfrm>
            <a:custGeom>
              <a:avLst/>
              <a:gdLst/>
              <a:ahLst/>
              <a:cxnLst/>
              <a:rect l="l" t="t" r="r" b="b"/>
              <a:pathLst>
                <a:path w="4216408" h="221911">
                  <a:moveTo>
                    <a:pt x="11123" y="0"/>
                  </a:moveTo>
                  <a:lnTo>
                    <a:pt x="4205286" y="0"/>
                  </a:lnTo>
                  <a:cubicBezTo>
                    <a:pt x="4208235" y="0"/>
                    <a:pt x="4211065" y="1172"/>
                    <a:pt x="4213151" y="3258"/>
                  </a:cubicBezTo>
                  <a:cubicBezTo>
                    <a:pt x="4215236" y="5344"/>
                    <a:pt x="4216408" y="8173"/>
                    <a:pt x="4216408" y="11123"/>
                  </a:cubicBezTo>
                  <a:lnTo>
                    <a:pt x="4216408" y="210788"/>
                  </a:lnTo>
                  <a:cubicBezTo>
                    <a:pt x="4216408" y="213738"/>
                    <a:pt x="4215236" y="216567"/>
                    <a:pt x="4213151" y="218653"/>
                  </a:cubicBezTo>
                  <a:cubicBezTo>
                    <a:pt x="4211065" y="220739"/>
                    <a:pt x="4208235" y="221911"/>
                    <a:pt x="4205286" y="221911"/>
                  </a:cubicBezTo>
                  <a:lnTo>
                    <a:pt x="11123" y="221911"/>
                  </a:lnTo>
                  <a:cubicBezTo>
                    <a:pt x="8173" y="221911"/>
                    <a:pt x="5344" y="220739"/>
                    <a:pt x="3258" y="218653"/>
                  </a:cubicBezTo>
                  <a:cubicBezTo>
                    <a:pt x="1172" y="216567"/>
                    <a:pt x="0" y="213738"/>
                    <a:pt x="0" y="210788"/>
                  </a:cubicBezTo>
                  <a:lnTo>
                    <a:pt x="0" y="11123"/>
                  </a:lnTo>
                  <a:cubicBezTo>
                    <a:pt x="0" y="8173"/>
                    <a:pt x="1172" y="5344"/>
                    <a:pt x="3258" y="3258"/>
                  </a:cubicBezTo>
                  <a:cubicBezTo>
                    <a:pt x="5344" y="1172"/>
                    <a:pt x="8173" y="0"/>
                    <a:pt x="11123" y="0"/>
                  </a:cubicBezTo>
                  <a:close/>
                </a:path>
              </a:pathLst>
            </a:custGeom>
            <a:solidFill>
              <a:srgbClr val="7CA33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16408" cy="260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64837" y="3097025"/>
            <a:ext cx="15894463" cy="232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600" b="1" spc="-72" dirty="0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STJ - </a:t>
            </a:r>
            <a:r>
              <a:rPr lang="en-US" sz="3600" b="1" spc="-72" dirty="0" err="1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Súmula</a:t>
            </a:r>
            <a:r>
              <a:rPr lang="en-US" sz="3600" b="1" spc="-72" dirty="0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 436 </a:t>
            </a:r>
          </a:p>
          <a:p>
            <a:pPr algn="just">
              <a:lnSpc>
                <a:spcPts val="4500"/>
              </a:lnSpc>
            </a:pP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“A </a:t>
            </a:r>
            <a:r>
              <a:rPr lang="en-US" sz="3600" b="1" spc="-72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entrega</a:t>
            </a:r>
            <a:r>
              <a:rPr lang="en-US" sz="3600" b="1" spc="-72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3600" b="1" spc="-72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declaração</a:t>
            </a:r>
            <a:r>
              <a:rPr lang="en-US" sz="3600" b="1" spc="-72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spc="-72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pelo</a:t>
            </a:r>
            <a:r>
              <a:rPr lang="en-US" sz="3600" b="1" spc="-72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spc="-72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contribuinte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spc="-72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reconhecendo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spc="-72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débito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fiscal </a:t>
            </a:r>
            <a:r>
              <a:rPr lang="en-US" sz="3600" b="1" spc="-72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constitui</a:t>
            </a:r>
            <a:r>
              <a:rPr lang="en-US" sz="3600" b="1" spc="-72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o </a:t>
            </a:r>
            <a:r>
              <a:rPr lang="en-US" sz="3600" b="1" spc="-72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crédito</a:t>
            </a:r>
            <a:r>
              <a:rPr lang="en-US" sz="3600" b="1" spc="-72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600" b="1" spc="-72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tributário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600" spc="-72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dispensada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spc="-72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qualquer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spc="-72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outra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spc="-72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providência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spc="-72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por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spc="-72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parte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-US" sz="3600" spc="-72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fisco</a:t>
            </a:r>
            <a:r>
              <a:rPr lang="en-US" sz="3600" spc="-72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”.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90600"/>
            <a:ext cx="17063788" cy="790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 dirty="0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2) O SIMPLES NACIONAL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4837" y="1894783"/>
            <a:ext cx="15558326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 potencial do ISS-SN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0125" y="5965405"/>
            <a:ext cx="16009175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ALTA PROBABILIDADE DE SUCESSO NA COBRANÇA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3933701" y="3649568"/>
            <a:ext cx="1685700" cy="1731884"/>
          </a:xfrm>
          <a:custGeom>
            <a:avLst/>
            <a:gdLst/>
            <a:ahLst/>
            <a:cxnLst/>
            <a:rect l="l" t="t" r="r" b="b"/>
            <a:pathLst>
              <a:path w="1685700" h="1731884">
                <a:moveTo>
                  <a:pt x="0" y="0"/>
                </a:moveTo>
                <a:lnTo>
                  <a:pt x="1685700" y="0"/>
                </a:lnTo>
                <a:lnTo>
                  <a:pt x="1685700" y="1731884"/>
                </a:lnTo>
                <a:lnTo>
                  <a:pt x="0" y="17318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932" y="1474982"/>
            <a:ext cx="11948198" cy="9040088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3809081" y="3528076"/>
            <a:ext cx="1934940" cy="1868791"/>
          </a:xfrm>
          <a:custGeom>
            <a:avLst/>
            <a:gdLst/>
            <a:ahLst/>
            <a:cxnLst/>
            <a:rect l="l" t="t" r="r" b="b"/>
            <a:pathLst>
              <a:path w="1735039" h="1731884">
                <a:moveTo>
                  <a:pt x="0" y="0"/>
                </a:moveTo>
                <a:lnTo>
                  <a:pt x="1735038" y="0"/>
                </a:lnTo>
                <a:lnTo>
                  <a:pt x="1735038" y="1731884"/>
                </a:lnTo>
                <a:lnTo>
                  <a:pt x="0" y="17318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rnd">
            <a:noFill/>
            <a:prstDash val="solid"/>
            <a:round/>
          </a:ln>
        </p:spPr>
        <p:txBody>
          <a:bodyPr/>
          <a:lstStyle/>
          <a:p>
            <a:endParaRPr lang="pt-BR" dirty="0"/>
          </a:p>
        </p:txBody>
      </p:sp>
      <p:sp>
        <p:nvSpPr>
          <p:cNvPr id="7" name="TextBox 7"/>
          <p:cNvSpPr txBox="1"/>
          <p:nvPr/>
        </p:nvSpPr>
        <p:spPr>
          <a:xfrm>
            <a:off x="1028700" y="981075"/>
            <a:ext cx="17063788" cy="77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5000" b="1" dirty="0">
                <a:solidFill>
                  <a:srgbClr val="1E71B9"/>
                </a:solidFill>
                <a:latin typeface="Poppins Bold"/>
                <a:ea typeface="Poppins Bold"/>
                <a:cs typeface="Poppins Bold"/>
                <a:sym typeface="Poppins Bold"/>
              </a:rPr>
              <a:t>2) O SIMPLES NACIONAL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6488" y="9212649"/>
            <a:ext cx="5774425" cy="306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u="sng">
                <a:solidFill>
                  <a:srgbClr val="0D1D29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gov.br/pgfn/pt-br/servicos/orgaos-publicos-e-parceiros/convenio-simples-nacional/2025/NOTA04NotaSEIn42025SNCDAPGDAUPGFNMF.pdf"/>
              </a:rPr>
              <a:t>Nota SEI n</a:t>
            </a:r>
            <a:r>
              <a:rPr lang="en-US" sz="1800" b="1" u="sng">
                <a:solidFill>
                  <a:srgbClr val="0D1D29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8" tooltip="https://www.gov.br/pgfn/pt-br/servicos/orgaos-publicos-e-parceiros/convenio-simples-nacional/2025/NOTA04NotaSEIn42025SNCDAPGDAUPGFNMF.pdf"/>
              </a:rPr>
              <a:t>º</a:t>
            </a:r>
            <a:r>
              <a:rPr lang="en-US" sz="1800" u="sng">
                <a:solidFill>
                  <a:srgbClr val="0D1D29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gov.br/pgfn/pt-br/servicos/orgaos-publicos-e-parceiros/convenio-simples-nacional/2025/NOTA04NotaSEIn42025SNCDAPGDAUPGFNMF.pdf"/>
              </a:rPr>
              <a:t> 4/2025/SN/CDA/PGDAU/PGFN-MF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65570" y="5505644"/>
            <a:ext cx="3021962" cy="1868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9"/>
              </a:lnSpc>
            </a:pPr>
            <a:r>
              <a:rPr lang="en-US" sz="12749" b="1" dirty="0">
                <a:solidFill>
                  <a:srgbClr val="9C1D1D"/>
                </a:solidFill>
                <a:latin typeface="Poppins Heavy"/>
                <a:ea typeface="Poppins Heavy"/>
                <a:cs typeface="Poppins Heavy"/>
                <a:sym typeface="Poppins Heavy"/>
              </a:rPr>
              <a:t>217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69898" y="6972577"/>
            <a:ext cx="2817634" cy="432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3000" b="1">
                <a:solidFill>
                  <a:srgbClr val="9C1D1D"/>
                </a:solidFill>
                <a:latin typeface="Poppins Bold"/>
                <a:ea typeface="Poppins Bold"/>
                <a:cs typeface="Poppins Bold"/>
                <a:sym typeface="Poppins Bold"/>
              </a:rPr>
              <a:t>MUNICÍPIOS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84033" y="4559078"/>
            <a:ext cx="2568549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75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26%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52582" y="6237542"/>
            <a:ext cx="2264298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7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74%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90122" y="1923391"/>
            <a:ext cx="15558326" cy="63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potencial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NÃO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explorado</a:t>
            </a:r>
            <a:endParaRPr lang="en-US" sz="3999" b="1" dirty="0">
              <a:solidFill>
                <a:srgbClr val="ED7D3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3" y="0"/>
            <a:ext cx="18279534" cy="10282238"/>
            <a:chOff x="0" y="0"/>
            <a:chExt cx="24372712" cy="13709650"/>
          </a:xfrm>
        </p:grpSpPr>
        <p:sp>
          <p:nvSpPr>
            <p:cNvPr id="3" name="Freeform 3" descr="Padrão do plano de fundo  O conteúdo gerado por IA pode estar incorreto."/>
            <p:cNvSpPr/>
            <p:nvPr/>
          </p:nvSpPr>
          <p:spPr>
            <a:xfrm>
              <a:off x="0" y="0"/>
              <a:ext cx="24372697" cy="13709650"/>
            </a:xfrm>
            <a:custGeom>
              <a:avLst/>
              <a:gdLst/>
              <a:ahLst/>
              <a:cxnLst/>
              <a:rect l="l" t="t" r="r" b="b"/>
              <a:pathLst>
                <a:path w="24372697" h="13709650">
                  <a:moveTo>
                    <a:pt x="0" y="0"/>
                  </a:moveTo>
                  <a:lnTo>
                    <a:pt x="24372697" y="0"/>
                  </a:lnTo>
                  <a:lnTo>
                    <a:pt x="24372697" y="13709650"/>
                  </a:lnTo>
                  <a:lnTo>
                    <a:pt x="0" y="13709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1028700"/>
            <a:ext cx="1706378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b="1" dirty="0">
                <a:solidFill>
                  <a:srgbClr val="1E71B9"/>
                </a:solidFill>
                <a:latin typeface="Poppins" panose="00000500000000000000" pitchFamily="2" charset="0"/>
                <a:ea typeface="Roboto Bold"/>
                <a:cs typeface="Poppins" panose="00000500000000000000" pitchFamily="2" charset="0"/>
                <a:sym typeface="Roboto Bold"/>
              </a:rPr>
              <a:t>2) O SIMPLES NACIONAL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784243"/>
            <a:ext cx="4990406" cy="3127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7"/>
              </a:lnSpc>
            </a:pP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Brusque</a:t>
            </a:r>
          </a:p>
          <a:p>
            <a:pPr algn="ctr">
              <a:lnSpc>
                <a:spcPts val="4067"/>
              </a:lnSpc>
            </a:pP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Capinzal</a:t>
            </a: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067"/>
              </a:lnSpc>
            </a:pP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Lages</a:t>
            </a:r>
          </a:p>
          <a:p>
            <a:pPr algn="ctr">
              <a:lnSpc>
                <a:spcPts val="4067"/>
              </a:lnSpc>
            </a:pP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Palhoça</a:t>
            </a: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067"/>
              </a:lnSpc>
            </a:pP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Ponte </a:t>
            </a: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Serrada</a:t>
            </a: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>
              <a:lnSpc>
                <a:spcPts val="4067"/>
              </a:lnSpc>
            </a:pP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Videira</a:t>
            </a: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2933995"/>
            <a:ext cx="5200017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b="1" dirty="0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À </a:t>
            </a:r>
            <a:r>
              <a:rPr lang="en-US" sz="3500" b="1" dirty="0" err="1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frente</a:t>
            </a:r>
            <a:r>
              <a:rPr lang="en-US" sz="3500" b="1" dirty="0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 do </a:t>
            </a:r>
            <a:r>
              <a:rPr lang="en-US" sz="3500" b="1" dirty="0" err="1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seu</a:t>
            </a:r>
            <a:r>
              <a:rPr lang="en-US" sz="3500" b="1" dirty="0">
                <a:solidFill>
                  <a:srgbClr val="7CA33F"/>
                </a:solidFill>
                <a:latin typeface="Poppins Bold"/>
                <a:ea typeface="Poppins Bold"/>
                <a:cs typeface="Poppins Bold"/>
                <a:sym typeface="Poppins Bold"/>
              </a:rPr>
              <a:t> tempo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90122" y="1923391"/>
            <a:ext cx="15558326" cy="638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O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potencial</a:t>
            </a:r>
            <a:r>
              <a:rPr lang="en-US" sz="3999" b="1" dirty="0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 NÃO </a:t>
            </a:r>
            <a:r>
              <a:rPr lang="en-US" sz="3999" b="1" dirty="0" err="1">
                <a:solidFill>
                  <a:srgbClr val="ED7D31"/>
                </a:solidFill>
                <a:latin typeface="Poppins Bold"/>
                <a:ea typeface="Poppins Bold"/>
                <a:cs typeface="Poppins Bold"/>
                <a:sym typeface="Poppins Bold"/>
              </a:rPr>
              <a:t>explorado</a:t>
            </a:r>
            <a:endParaRPr lang="en-US" sz="3999" b="1" dirty="0">
              <a:solidFill>
                <a:srgbClr val="ED7D3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8" name="AutoShape 8"/>
          <p:cNvSpPr/>
          <p:nvPr/>
        </p:nvSpPr>
        <p:spPr>
          <a:xfrm flipV="1">
            <a:off x="6228717" y="2972095"/>
            <a:ext cx="0" cy="618031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6496501" y="2933995"/>
            <a:ext cx="6473803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b="1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Antes </a:t>
            </a:r>
            <a:r>
              <a:rPr lang="en-US" sz="3500" b="1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tarde</a:t>
            </a:r>
            <a:r>
              <a:rPr lang="en-US" sz="3500" b="1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 do que </a:t>
            </a:r>
            <a:r>
              <a:rPr lang="en-US" sz="3500" b="1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nunca</a:t>
            </a:r>
            <a:endParaRPr lang="en-US" sz="3500" b="1" dirty="0">
              <a:solidFill>
                <a:srgbClr val="2F5F9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96501" y="3774718"/>
            <a:ext cx="5885900" cy="5704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3600" b="1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B. </a:t>
            </a:r>
            <a:r>
              <a:rPr lang="en-US" sz="3600" b="1" dirty="0" err="1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Camboriú</a:t>
            </a:r>
            <a:endParaRPr lang="en-US" sz="3600" b="1" dirty="0">
              <a:solidFill>
                <a:srgbClr val="2F5F98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04"/>
              </a:lnSpc>
            </a:pP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Bombinhas</a:t>
            </a: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104"/>
              </a:lnSpc>
            </a:pP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Guatambú</a:t>
            </a: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104"/>
              </a:lnSpc>
            </a:pP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Herval</a:t>
            </a: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d'Oeste</a:t>
            </a: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104"/>
              </a:lnSpc>
            </a:pP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Itá</a:t>
            </a: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104"/>
              </a:lnSpc>
            </a:pP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Ituporanga</a:t>
            </a: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104"/>
              </a:lnSpc>
            </a:pP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Laurentino</a:t>
            </a: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104"/>
              </a:lnSpc>
            </a:pP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Lebon</a:t>
            </a: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Régis</a:t>
            </a: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104"/>
              </a:lnSpc>
            </a:pPr>
            <a:r>
              <a:rPr lang="en-US" sz="3600" b="1" dirty="0">
                <a:solidFill>
                  <a:srgbClr val="2F5F98"/>
                </a:solidFill>
                <a:latin typeface="Poppins Bold"/>
                <a:ea typeface="Poppins Bold"/>
                <a:cs typeface="Poppins Bold"/>
                <a:sym typeface="Poppins Bold"/>
              </a:rPr>
              <a:t>São José</a:t>
            </a:r>
          </a:p>
          <a:p>
            <a:pPr algn="ctr">
              <a:lnSpc>
                <a:spcPts val="4104"/>
              </a:lnSpc>
            </a:pP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Tunápolis</a:t>
            </a: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>
              <a:lnSpc>
                <a:spcPts val="4104"/>
              </a:lnSpc>
            </a:pP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AutoShape 11"/>
          <p:cNvSpPr/>
          <p:nvPr/>
        </p:nvSpPr>
        <p:spPr>
          <a:xfrm flipV="1">
            <a:off x="12718076" y="3015646"/>
            <a:ext cx="0" cy="613676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3237004" y="2933534"/>
            <a:ext cx="4288996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b="1" dirty="0" err="1">
                <a:solidFill>
                  <a:srgbClr val="9C1D1D"/>
                </a:solidFill>
                <a:latin typeface="Poppins Bold"/>
                <a:ea typeface="Poppins Bold"/>
                <a:cs typeface="Poppins Bold"/>
                <a:sym typeface="Poppins Bold"/>
              </a:rPr>
              <a:t>Ficando</a:t>
            </a:r>
            <a:r>
              <a:rPr lang="en-US" sz="3500" b="1" dirty="0">
                <a:solidFill>
                  <a:srgbClr val="9C1D1D"/>
                </a:solidFill>
                <a:latin typeface="Poppins Bold"/>
                <a:ea typeface="Poppins Bold"/>
                <a:cs typeface="Poppins Bold"/>
                <a:sym typeface="Poppins Bold"/>
              </a:rPr>
              <a:t> para </a:t>
            </a:r>
            <a:r>
              <a:rPr lang="en-US" sz="3500" b="1" dirty="0" err="1">
                <a:solidFill>
                  <a:srgbClr val="9C1D1D"/>
                </a:solidFill>
                <a:latin typeface="Poppins Bold"/>
                <a:ea typeface="Poppins Bold"/>
                <a:cs typeface="Poppins Bold"/>
                <a:sym typeface="Poppins Bold"/>
              </a:rPr>
              <a:t>trás</a:t>
            </a:r>
            <a:endParaRPr lang="en-US" sz="3500" b="1" dirty="0">
              <a:solidFill>
                <a:srgbClr val="9C1D1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18076" y="3784243"/>
            <a:ext cx="4923478" cy="3127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8"/>
              </a:lnSpc>
            </a:pP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Blumenau</a:t>
            </a:r>
          </a:p>
          <a:p>
            <a:pPr algn="ctr">
              <a:lnSpc>
                <a:spcPts val="4068"/>
              </a:lnSpc>
            </a:pP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Camboriú</a:t>
            </a: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068"/>
              </a:lnSpc>
            </a:pP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Chapecó</a:t>
            </a: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068"/>
              </a:lnSpc>
            </a:pP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Itajaí</a:t>
            </a: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068"/>
              </a:lnSpc>
            </a:pPr>
            <a:r>
              <a:rPr lang="en-US" sz="3600" dirty="0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+ 213 </a:t>
            </a:r>
            <a:r>
              <a:rPr lang="en-US" sz="3600" dirty="0" err="1">
                <a:solidFill>
                  <a:srgbClr val="0D1D29"/>
                </a:solidFill>
                <a:latin typeface="Poppins"/>
                <a:ea typeface="Poppins"/>
                <a:cs typeface="Poppins"/>
                <a:sym typeface="Poppins"/>
              </a:rPr>
              <a:t>municípios</a:t>
            </a: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>
              <a:lnSpc>
                <a:spcPts val="4068"/>
              </a:lnSpc>
            </a:pPr>
            <a:endParaRPr lang="en-US" sz="3600" dirty="0">
              <a:solidFill>
                <a:srgbClr val="0D1D2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6478064" y="3640106"/>
            <a:ext cx="5904337" cy="0"/>
          </a:xfrm>
          <a:prstGeom prst="line">
            <a:avLst/>
          </a:prstGeom>
          <a:ln w="38100" cap="flat">
            <a:solidFill>
              <a:srgbClr val="2F5F9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V="1">
            <a:off x="1028773" y="3640106"/>
            <a:ext cx="4990406" cy="19050"/>
          </a:xfrm>
          <a:prstGeom prst="line">
            <a:avLst/>
          </a:prstGeom>
          <a:ln w="38100" cap="flat">
            <a:solidFill>
              <a:srgbClr val="7CA33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V="1">
            <a:off x="12927660" y="3635344"/>
            <a:ext cx="4713855" cy="9525"/>
          </a:xfrm>
          <a:prstGeom prst="line">
            <a:avLst/>
          </a:prstGeom>
          <a:ln w="38100" cap="flat">
            <a:solidFill>
              <a:srgbClr val="9C1D1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3dbbe6-ab21-462b-9918-ef0a31d733dc" xsi:nil="true"/>
    <lcf76f155ced4ddcb4097134ff3c332f xmlns="e4077838-ffc9-4e55-8582-887b9c80ee8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1D5E6508FB2A4C828CAAD8E19836BE" ma:contentTypeVersion="16" ma:contentTypeDescription="Crie um novo documento." ma:contentTypeScope="" ma:versionID="e3e7542b11ad4130d9075a73c2256c8c">
  <xsd:schema xmlns:xsd="http://www.w3.org/2001/XMLSchema" xmlns:xs="http://www.w3.org/2001/XMLSchema" xmlns:p="http://schemas.microsoft.com/office/2006/metadata/properties" xmlns:ns2="e4077838-ffc9-4e55-8582-887b9c80ee80" xmlns:ns3="f43dbbe6-ab21-462b-9918-ef0a31d733dc" targetNamespace="http://schemas.microsoft.com/office/2006/metadata/properties" ma:root="true" ma:fieldsID="56759abcf92420e83e8e658a702da609" ns2:_="" ns3:_="">
    <xsd:import namespace="e4077838-ffc9-4e55-8582-887b9c80ee80"/>
    <xsd:import namespace="f43dbbe6-ab21-462b-9918-ef0a31d733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77838-ffc9-4e55-8582-887b9c80e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4ec4d449-cc40-4ed3-840b-478290d670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dbbe6-ab21-462b-9918-ef0a31d733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a609a7-3a86-4bb1-85bf-aca40552cd36}" ma:internalName="TaxCatchAll" ma:showField="CatchAllData" ma:web="f43dbbe6-ab21-462b-9918-ef0a31d733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288DA8-8A3D-467C-8FAB-6956DC01D719}">
  <ds:schemaRefs>
    <ds:schemaRef ds:uri="http://purl.org/dc/terms/"/>
    <ds:schemaRef ds:uri="http://schemas.microsoft.com/office/2006/documentManagement/types"/>
    <ds:schemaRef ds:uri="f43dbbe6-ab21-462b-9918-ef0a31d733dc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e4077838-ffc9-4e55-8582-887b9c80ee8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933826-CBC5-4067-A9BB-08DA7194B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077838-ffc9-4e55-8582-887b9c80ee80"/>
    <ds:schemaRef ds:uri="f43dbbe6-ab21-462b-9918-ef0a31d73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16276-C3C1-4379-93B6-BD98430598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1454</Words>
  <Application>Microsoft Office PowerPoint</Application>
  <PresentationFormat>Personalizar</PresentationFormat>
  <Paragraphs>255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40" baseType="lpstr">
      <vt:lpstr>Montserrat Bold</vt:lpstr>
      <vt:lpstr>Poppins Heavy</vt:lpstr>
      <vt:lpstr>Montserrat</vt:lpstr>
      <vt:lpstr>Poppins Bold</vt:lpstr>
      <vt:lpstr>Roboto Bold</vt:lpstr>
      <vt:lpstr>Anek Bangla SemiCondensed Bold</vt:lpstr>
      <vt:lpstr>Anek Bangla SemiCondensed</vt:lpstr>
      <vt:lpstr>Poppins</vt:lpstr>
      <vt:lpstr>Anek Bangla SemiCondensed Ultra-Bold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O POTENCIAL DO ISS</dc:title>
  <dc:creator>LUCIA HELENA FERNANDES DE OLIVEIRA PRUJA</dc:creator>
  <cp:lastModifiedBy>LUCIA HELENA FERNANDES DE OLIVEIRA PRUJA</cp:lastModifiedBy>
  <cp:revision>3</cp:revision>
  <dcterms:created xsi:type="dcterms:W3CDTF">2006-08-16T00:00:00Z</dcterms:created>
  <dcterms:modified xsi:type="dcterms:W3CDTF">2025-12-16T20:32:34Z</dcterms:modified>
  <dc:identifier>DAG5cSFSf-Y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0x0101000C1D5E6508FB2A4C828CAAD8E19836BE</vt:lpwstr>
  </property>
</Properties>
</file>