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34" r:id="rId5"/>
    <p:sldId id="345" r:id="rId6"/>
    <p:sldId id="328" r:id="rId7"/>
    <p:sldId id="347" r:id="rId8"/>
    <p:sldId id="346" r:id="rId9"/>
    <p:sldId id="314" r:id="rId10"/>
    <p:sldId id="335" r:id="rId11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CA33F"/>
    <a:srgbClr val="2B9FD9"/>
    <a:srgbClr val="1E71B9"/>
    <a:srgbClr val="3B9EDB"/>
    <a:srgbClr val="21BFC7"/>
    <a:srgbClr val="004D5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0CFDBAA9-896F-4875-A380-E8E0FA22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DE709F1F-7F19-5610-350B-E6ECA3F0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083C-B502-F2E3-D901-A74A324D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1A78350E-1FA8-2EF0-D916-5BBB42B6E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2D31C4-CDF5-28D3-2899-47712B6FBD31}"/>
              </a:ext>
            </a:extLst>
          </p:cNvPr>
          <p:cNvSpPr txBox="1"/>
          <p:nvPr/>
        </p:nvSpPr>
        <p:spPr>
          <a:xfrm>
            <a:off x="5540188" y="1846709"/>
            <a:ext cx="599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Histórico, contexto e validade jurídica das informações recebidas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DA29CD-6D92-3597-69B4-8281BA283E06}"/>
              </a:ext>
            </a:extLst>
          </p:cNvPr>
          <p:cNvSpPr txBox="1"/>
          <p:nvPr/>
        </p:nvSpPr>
        <p:spPr>
          <a:xfrm>
            <a:off x="6329082" y="4686034"/>
            <a:ext cx="345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7CA33F"/>
                </a:solidFill>
              </a:rPr>
              <a:t>Thiago Rocha Chaves</a:t>
            </a:r>
          </a:p>
        </p:txBody>
      </p:sp>
    </p:spTree>
    <p:extLst>
      <p:ext uri="{BB962C8B-B14F-4D97-AF65-F5344CB8AC3E}">
        <p14:creationId xmlns:p14="http://schemas.microsoft.com/office/powerpoint/2010/main" val="50385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C5F768-B8BD-4D40-8DB2-54FA9CE6E471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Importância de ter qualidade na informação</a:t>
            </a:r>
          </a:p>
        </p:txBody>
      </p:sp>
      <p:sp>
        <p:nvSpPr>
          <p:cNvPr id="3" name="AutoShape 6" descr="Accept Contactless Payments With Tap to Pay on iPhone">
            <a:extLst>
              <a:ext uri="{FF2B5EF4-FFF2-40B4-BE49-F238E27FC236}">
                <a16:creationId xmlns:a16="http://schemas.microsoft.com/office/drawing/2014/main" id="{4A0BE46D-7A1E-42B6-8FC0-CCB08B215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5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146BC7-105F-BD74-368F-8A174BE3F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89926" y="3034021"/>
            <a:ext cx="4180842" cy="2102819"/>
          </a:xfrm>
          <a:prstGeom prst="rect">
            <a:avLst/>
          </a:prstGeom>
        </p:spPr>
      </p:pic>
      <p:pic>
        <p:nvPicPr>
          <p:cNvPr id="1036" name="Picture 12" descr="Mão pessoa segurando celular com logo do pix">
            <a:extLst>
              <a:ext uri="{FF2B5EF4-FFF2-40B4-BE49-F238E27FC236}">
                <a16:creationId xmlns:a16="http://schemas.microsoft.com/office/drawing/2014/main" id="{8D2AAEE2-3BA1-B5F2-2B5F-0E2943055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7" r="30823"/>
          <a:stretch>
            <a:fillRect/>
          </a:stretch>
        </p:blipFill>
        <p:spPr bwMode="auto">
          <a:xfrm>
            <a:off x="8778239" y="2199483"/>
            <a:ext cx="2138523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619EF2B-211E-3956-3618-878824C9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1" r="16533"/>
          <a:stretch>
            <a:fillRect/>
          </a:stretch>
        </p:blipFill>
        <p:spPr bwMode="auto">
          <a:xfrm>
            <a:off x="284212" y="1942306"/>
            <a:ext cx="337312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43939F96-5E24-DEF7-BCB4-F57A3C8A3258}"/>
              </a:ext>
            </a:extLst>
          </p:cNvPr>
          <p:cNvSpPr/>
          <p:nvPr/>
        </p:nvSpPr>
        <p:spPr>
          <a:xfrm>
            <a:off x="3911600" y="3708400"/>
            <a:ext cx="1092214" cy="93472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inal de Multiplicação 10">
            <a:extLst>
              <a:ext uri="{FF2B5EF4-FFF2-40B4-BE49-F238E27FC236}">
                <a16:creationId xmlns:a16="http://schemas.microsoft.com/office/drawing/2014/main" id="{059FB801-EF85-DCD6-51B4-3016D9E5AAE5}"/>
              </a:ext>
            </a:extLst>
          </p:cNvPr>
          <p:cNvSpPr/>
          <p:nvPr/>
        </p:nvSpPr>
        <p:spPr>
          <a:xfrm>
            <a:off x="7558891" y="3708400"/>
            <a:ext cx="1092214" cy="93472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2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A5ECD-CCF3-6DB6-D52B-FD7BAAB9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2101F28-0412-2C1B-3B83-13919D641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69A37D-CC3F-EB3D-8610-9CCB6D0C8DBB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Quem é quem no sistema de Meios de Pagamentos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9FB6545-A723-E39B-0669-CC6FFAEC6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48" y="3041407"/>
            <a:ext cx="2229763" cy="147416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F7FD6DA-ECAC-2244-4678-976F78752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61143" r="13980" b="3440"/>
          <a:stretch/>
        </p:blipFill>
        <p:spPr>
          <a:xfrm>
            <a:off x="3775241" y="4575825"/>
            <a:ext cx="4641517" cy="148166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BFEA7CC-8817-3DDA-11DE-E8C8B6684B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r="38549" b="73465"/>
          <a:stretch/>
        </p:blipFill>
        <p:spPr>
          <a:xfrm>
            <a:off x="5186947" y="2009457"/>
            <a:ext cx="1675113" cy="11101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C86EE22-2584-2CE0-BDA4-E070265A65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6333" r="31556" b="56060"/>
          <a:stretch/>
        </p:blipFill>
        <p:spPr>
          <a:xfrm>
            <a:off x="4919579" y="3119560"/>
            <a:ext cx="2384926" cy="7366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1F3FC5-D1D1-731D-B031-E2228155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 t="43941" r="27247" b="38654"/>
          <a:stretch/>
        </p:blipFill>
        <p:spPr>
          <a:xfrm>
            <a:off x="4662905" y="3856159"/>
            <a:ext cx="2914316" cy="728133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18598136-431A-0B45-ACB4-C99FDCBC54E1}"/>
              </a:ext>
            </a:extLst>
          </p:cNvPr>
          <p:cNvSpPr/>
          <p:nvPr/>
        </p:nvSpPr>
        <p:spPr>
          <a:xfrm>
            <a:off x="7844589" y="3119559"/>
            <a:ext cx="3548101" cy="10374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Cartões Bandeira Própria </a:t>
            </a:r>
          </a:p>
          <a:p>
            <a:pPr algn="ctr"/>
            <a:r>
              <a:rPr lang="pt-BR" dirty="0"/>
              <a:t>(</a:t>
            </a:r>
            <a:r>
              <a:rPr lang="pt-BR" dirty="0" err="1"/>
              <a:t>private</a:t>
            </a:r>
            <a:r>
              <a:rPr lang="pt-BR" dirty="0"/>
              <a:t> </a:t>
            </a:r>
            <a:r>
              <a:rPr lang="pt-BR" dirty="0" err="1"/>
              <a:t>label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95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B2DF-9BB1-A66F-7E97-77B6AD184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84A55DB-AA74-4CD4-93C8-6C634C9C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A1BE53-348A-476D-21FE-3B8CA1DF1F30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Contexto Histórico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2E8DA34D-C309-A707-EBBE-62D21C3C7085}"/>
              </a:ext>
            </a:extLst>
          </p:cNvPr>
          <p:cNvSpPr txBox="1"/>
          <p:nvPr/>
        </p:nvSpPr>
        <p:spPr>
          <a:xfrm>
            <a:off x="867481" y="889555"/>
            <a:ext cx="5187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LCP 105/01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Protocolo ECF 04/01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/>
              <a:t>Judicialização</a:t>
            </a:r>
            <a:r>
              <a:rPr lang="pt-BR" sz="2400" b="1" dirty="0"/>
              <a:t> ABRANET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DIMP Meios de Pagamentos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DIMP </a:t>
            </a:r>
            <a:r>
              <a:rPr lang="pt-BR" sz="2400" b="1" dirty="0" err="1"/>
              <a:t>Marketplaces</a:t>
            </a: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DIMP Bancos (PIX)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Judicialização CONSIF</a:t>
            </a:r>
            <a:br>
              <a:rPr lang="pt-BR" sz="2400" b="1" dirty="0"/>
            </a:br>
            <a:r>
              <a:rPr lang="pt-BR" sz="2400" b="1" dirty="0"/>
              <a:t> (ADI 7276)</a:t>
            </a:r>
          </a:p>
        </p:txBody>
      </p:sp>
      <p:sp>
        <p:nvSpPr>
          <p:cNvPr id="3" name="AutoShape 6" descr="maquina de cartao da cielo&quot; n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97F43F-1ADF-76F5-91EA-D7FB95CC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80" y="2552811"/>
            <a:ext cx="7111139" cy="41797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5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831568" y="576805"/>
            <a:ext cx="352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Desafios atuais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8070573" y="2712076"/>
            <a:ext cx="2050546" cy="2282735"/>
            <a:chOff x="3347516" y="2775524"/>
            <a:chExt cx="2050546" cy="2282735"/>
          </a:xfrm>
        </p:grpSpPr>
        <p:sp>
          <p:nvSpPr>
            <p:cNvPr id="15" name="Triângulo isósceles 14"/>
            <p:cNvSpPr/>
            <p:nvPr/>
          </p:nvSpPr>
          <p:spPr>
            <a:xfrm>
              <a:off x="3347516" y="2775524"/>
              <a:ext cx="2050546" cy="2282735"/>
            </a:xfrm>
            <a:prstGeom prst="triangle">
              <a:avLst/>
            </a:prstGeom>
            <a:solidFill>
              <a:srgbClr val="000000">
                <a:alpha val="5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664467" y="3561533"/>
              <a:ext cx="139273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White</a:t>
              </a:r>
            </a:p>
            <a:p>
              <a:pPr algn="ctr"/>
              <a:r>
                <a:rPr lang="pt-BR" sz="1600" dirty="0" err="1">
                  <a:solidFill>
                    <a:schemeClr val="bg1"/>
                  </a:solidFill>
                </a:rPr>
                <a:t>Label</a:t>
              </a:r>
              <a:endParaRPr lang="pt-BR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5212234" y="2046933"/>
            <a:ext cx="4641517" cy="4048035"/>
            <a:chOff x="5800476" y="2009457"/>
            <a:chExt cx="4641517" cy="4048035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61143" r="13980" b="3440"/>
            <a:stretch/>
          </p:blipFill>
          <p:spPr>
            <a:xfrm>
              <a:off x="5800476" y="4575825"/>
              <a:ext cx="4641517" cy="148166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8" r="38549" b="73465"/>
            <a:stretch/>
          </p:blipFill>
          <p:spPr>
            <a:xfrm>
              <a:off x="7212182" y="2009457"/>
              <a:ext cx="1675113" cy="111010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4" t="26333" r="31556" b="56060"/>
            <a:stretch/>
          </p:blipFill>
          <p:spPr>
            <a:xfrm>
              <a:off x="6944814" y="3119560"/>
              <a:ext cx="2384926" cy="73660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t="43941" r="27247" b="38654"/>
            <a:stretch/>
          </p:blipFill>
          <p:spPr>
            <a:xfrm>
              <a:off x="6688140" y="3856159"/>
              <a:ext cx="2914316" cy="728133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47419" y="2330782"/>
            <a:ext cx="4683282" cy="3947238"/>
            <a:chOff x="3002740" y="337578"/>
            <a:chExt cx="4937705" cy="4226984"/>
          </a:xfrm>
          <a:effectLst>
            <a:glow rad="127000">
              <a:schemeClr val="accent1">
                <a:alpha val="0"/>
              </a:schemeClr>
            </a:glow>
          </a:effectLst>
        </p:grpSpPr>
        <p:grpSp>
          <p:nvGrpSpPr>
            <p:cNvPr id="24" name="Agrupar 23"/>
            <p:cNvGrpSpPr/>
            <p:nvPr/>
          </p:nvGrpSpPr>
          <p:grpSpPr>
            <a:xfrm>
              <a:off x="3002740" y="337578"/>
              <a:ext cx="4937705" cy="4226984"/>
              <a:chOff x="8183921" y="266700"/>
              <a:chExt cx="4006687" cy="38354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8" name="Imagem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921" y="266700"/>
                <a:ext cx="3835400" cy="3835400"/>
              </a:xfrm>
              <a:prstGeom prst="rect">
                <a:avLst/>
              </a:prstGeom>
            </p:spPr>
          </p:pic>
          <p:sp>
            <p:nvSpPr>
              <p:cNvPr id="29" name="Arco 28"/>
              <p:cNvSpPr/>
              <p:nvPr/>
            </p:nvSpPr>
            <p:spPr>
              <a:xfrm rot="18454440">
                <a:off x="9330361" y="1765367"/>
                <a:ext cx="1023275" cy="384395"/>
              </a:xfrm>
              <a:prstGeom prst="arc">
                <a:avLst>
                  <a:gd name="adj1" fmla="val 16200000"/>
                  <a:gd name="adj2" fmla="val 55157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Forma Livre 29"/>
              <p:cNvSpPr/>
              <p:nvPr/>
            </p:nvSpPr>
            <p:spPr>
              <a:xfrm>
                <a:off x="10901680" y="1548553"/>
                <a:ext cx="1288928" cy="1154007"/>
              </a:xfrm>
              <a:custGeom>
                <a:avLst/>
                <a:gdLst>
                  <a:gd name="connsiteX0" fmla="*/ 0 w 1288928"/>
                  <a:gd name="connsiteY0" fmla="*/ 1154007 h 1154007"/>
                  <a:gd name="connsiteX1" fmla="*/ 975360 w 1288928"/>
                  <a:gd name="connsiteY1" fmla="*/ 5927 h 11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8928" h="1154007">
                    <a:moveTo>
                      <a:pt x="0" y="1154007"/>
                    </a:moveTo>
                    <a:cubicBezTo>
                      <a:pt x="889000" y="543560"/>
                      <a:pt x="1778000" y="-66886"/>
                      <a:pt x="975360" y="592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5" name="Agrupar 24"/>
            <p:cNvGrpSpPr/>
            <p:nvPr/>
          </p:nvGrpSpPr>
          <p:grpSpPr>
            <a:xfrm>
              <a:off x="4136565" y="2656028"/>
              <a:ext cx="1443704" cy="697888"/>
              <a:chOff x="8749467" y="2636339"/>
              <a:chExt cx="1171490" cy="633236"/>
            </a:xfrm>
          </p:grpSpPr>
          <p:sp>
            <p:nvSpPr>
              <p:cNvPr id="26" name="Seta para a Direita 25"/>
              <p:cNvSpPr/>
              <p:nvPr/>
            </p:nvSpPr>
            <p:spPr>
              <a:xfrm rot="19217496">
                <a:off x="8749467" y="2636339"/>
                <a:ext cx="1171490" cy="633236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/>
              <p:cNvSpPr/>
              <p:nvPr/>
            </p:nvSpPr>
            <p:spPr>
              <a:xfrm rot="19263490">
                <a:off x="8750582" y="2891467"/>
                <a:ext cx="1027845" cy="2616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11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Integração TEF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45EBC0E-6D88-080F-D3CF-C85103E0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32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035FFD-A786-C57D-A576-3C7DCEC880E6}"/>
              </a:ext>
            </a:extLst>
          </p:cNvPr>
          <p:cNvSpPr txBox="1"/>
          <p:nvPr/>
        </p:nvSpPr>
        <p:spPr>
          <a:xfrm>
            <a:off x="3331486" y="4724999"/>
            <a:ext cx="552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E71B9"/>
                </a:solidFill>
              </a:rPr>
              <a:t>Agradeço a oportunidade!</a:t>
            </a:r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id="{CC5ADE02-6D78-1C7D-B24F-F7E5EF727422}"/>
              </a:ext>
            </a:extLst>
          </p:cNvPr>
          <p:cNvSpPr/>
          <p:nvPr/>
        </p:nvSpPr>
        <p:spPr>
          <a:xfrm rot="16200000" flipH="1">
            <a:off x="4411840" y="933230"/>
            <a:ext cx="3362675" cy="36014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11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_BPAT" id="{51E8297B-4638-4069-8547-1CC68501B358}" vid="{53BAD34C-0D2B-4BBF-B3A4-AAF0A9938B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3dbbe6-ab21-462b-9918-ef0a31d733dc" xsi:nil="true"/>
    <lcf76f155ced4ddcb4097134ff3c332f xmlns="e4077838-ffc9-4e55-8582-887b9c80ee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1D5E6508FB2A4C828CAAD8E19836BE" ma:contentTypeVersion="16" ma:contentTypeDescription="Crie um novo documento." ma:contentTypeScope="" ma:versionID="e3e7542b11ad4130d9075a73c2256c8c">
  <xsd:schema xmlns:xsd="http://www.w3.org/2001/XMLSchema" xmlns:xs="http://www.w3.org/2001/XMLSchema" xmlns:p="http://schemas.microsoft.com/office/2006/metadata/properties" xmlns:ns2="e4077838-ffc9-4e55-8582-887b9c80ee80" xmlns:ns3="f43dbbe6-ab21-462b-9918-ef0a31d733dc" targetNamespace="http://schemas.microsoft.com/office/2006/metadata/properties" ma:root="true" ma:fieldsID="56759abcf92420e83e8e658a702da609" ns2:_="" ns3:_="">
    <xsd:import namespace="e4077838-ffc9-4e55-8582-887b9c80ee80"/>
    <xsd:import namespace="f43dbbe6-ab21-462b-9918-ef0a31d73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77838-ffc9-4e55-8582-887b9c80e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dbbe6-ab21-462b-9918-ef0a31d73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a609a7-3a86-4bb1-85bf-aca40552cd36}" ma:internalName="TaxCatchAll" ma:showField="CatchAllData" ma:web="f43dbbe6-ab21-462b-9918-ef0a31d73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BCCD2-DFAF-449E-BD86-AED59DDB4D2F}">
  <ds:schemaRefs>
    <ds:schemaRef ds:uri="http://www.w3.org/XML/1998/namespace"/>
    <ds:schemaRef ds:uri="http://purl.org/dc/elements/1.1/"/>
    <ds:schemaRef ds:uri="e4077838-ffc9-4e55-8582-887b9c80ee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43dbbe6-ab21-462b-9918-ef0a31d733dc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B0F1DB-87ED-4D2E-A8A9-4C7B01CEDC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A6CDEE-7175-4CDE-9170-1C448D263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77838-ffc9-4e55-8582-887b9c80ee80"/>
    <ds:schemaRef ds:uri="f43dbbe6-ab21-462b-9918-ef0a31d73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Apresentação_BPAT</Template>
  <TotalTime>1232</TotalTime>
  <Words>72</Words>
  <Application>Microsoft Office PowerPoint</Application>
  <PresentationFormat>Personalizar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Rocha Chaves</dc:creator>
  <cp:lastModifiedBy>LUCIA HELENA FERNANDES DE OLIVEIRA PRUJA</cp:lastModifiedBy>
  <cp:revision>16</cp:revision>
  <dcterms:created xsi:type="dcterms:W3CDTF">2025-11-19T19:39:56Z</dcterms:created>
  <dcterms:modified xsi:type="dcterms:W3CDTF">2025-12-16T20:23:26Z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0x0101000C1D5E6508FB2A4C828CAAD8E19836BE</vt:lpwstr>
  </property>
</Properties>
</file>