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334" r:id="rId5"/>
    <p:sldId id="345" r:id="rId6"/>
    <p:sldId id="358" r:id="rId7"/>
    <p:sldId id="357" r:id="rId8"/>
    <p:sldId id="314" r:id="rId9"/>
    <p:sldId id="348" r:id="rId10"/>
    <p:sldId id="347" r:id="rId11"/>
    <p:sldId id="356" r:id="rId12"/>
    <p:sldId id="361" r:id="rId13"/>
    <p:sldId id="335" r:id="rId14"/>
    <p:sldId id="339" r:id="rId15"/>
    <p:sldId id="349" r:id="rId16"/>
    <p:sldId id="350" r:id="rId17"/>
    <p:sldId id="351" r:id="rId18"/>
    <p:sldId id="352" r:id="rId19"/>
    <p:sldId id="353" r:id="rId20"/>
    <p:sldId id="355" r:id="rId21"/>
    <p:sldId id="354" r:id="rId22"/>
    <p:sldId id="359" r:id="rId23"/>
    <p:sldId id="360" r:id="rId24"/>
  </p:sldIdLst>
  <p:sldSz cx="12192000" cy="68548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A33F"/>
    <a:srgbClr val="2B9FD9"/>
    <a:srgbClr val="1E71B9"/>
    <a:srgbClr val="3B9EDB"/>
    <a:srgbClr val="21BFC7"/>
    <a:srgbClr val="004D5D"/>
    <a:srgbClr val="00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0" y="90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43"/>
            <a:ext cx="9144000" cy="238649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0371"/>
            <a:ext cx="9144000" cy="16549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96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047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4956"/>
            <a:ext cx="2628900" cy="580914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4956"/>
            <a:ext cx="7734300" cy="580914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111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929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8947"/>
            <a:ext cx="10515600" cy="285141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7339"/>
            <a:ext cx="10515600" cy="14994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003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4780"/>
            <a:ext cx="5181600" cy="43493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4780"/>
            <a:ext cx="5181600" cy="43493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88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4957"/>
            <a:ext cx="10515600" cy="132494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0384"/>
            <a:ext cx="5157787" cy="823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3915"/>
            <a:ext cx="5157787" cy="36828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384"/>
            <a:ext cx="5183188" cy="823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3915"/>
            <a:ext cx="5183188" cy="36828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496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70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93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6988"/>
            <a:ext cx="3932237" cy="15994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968"/>
            <a:ext cx="6172200" cy="4871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6448"/>
            <a:ext cx="3932237" cy="3809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68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6988"/>
            <a:ext cx="3932237" cy="15994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6968"/>
            <a:ext cx="6172200" cy="487136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6448"/>
            <a:ext cx="3932237" cy="3809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762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4957"/>
            <a:ext cx="10515600" cy="132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4780"/>
            <a:ext cx="10515600" cy="434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3408"/>
            <a:ext cx="27432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6B566-C0D6-4B3D-93C8-DDC15F0AC65A}" type="datetimeFigureOut">
              <a:rPr lang="pt-BR" smtClean="0"/>
              <a:t>16/12/2025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3408"/>
            <a:ext cx="41148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3408"/>
            <a:ext cx="27432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0F3E7-5514-470A-8C30-F02FEEED1A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401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simba@brb.com.br" TargetMode="Externa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hyperlink" Target="mailto:simba@bb.com.br" TargetMode="External"/><Relationship Id="rId7" Type="http://schemas.openxmlformats.org/officeDocument/2006/relationships/hyperlink" Target="mailto:elidio.fernandes@safra.com.br" TargetMode="Externa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4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imba@banrisul.com.br" TargetMode="External"/><Relationship Id="rId11" Type="http://schemas.openxmlformats.org/officeDocument/2006/relationships/image" Target="../media/image19.png"/><Relationship Id="rId5" Type="http://schemas.openxmlformats.org/officeDocument/2006/relationships/hyperlink" Target="mailto:simba@bnb.gov.br" TargetMode="Externa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hyperlink" Target="mailto:simba@bancobmg.com.br" TargetMode="External"/><Relationship Id="rId9" Type="http://schemas.openxmlformats.org/officeDocument/2006/relationships/hyperlink" Target="mailto:simba@caixa.gov.br" TargetMode="External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0CFDBAA9-896F-4875-A380-E8E0FA226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DE709F1F-7F19-5610-350B-E6ECA3F08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85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D45EBC0E-6D88-080F-D3CF-C85103E05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464"/>
            <a:ext cx="12186356" cy="68548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7035FFD-A786-C57D-A576-3C7DCEC880E6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Convênio Estado-Municípios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C61AC549-CD25-9371-9F6F-42813D19B926}"/>
              </a:ext>
            </a:extLst>
          </p:cNvPr>
          <p:cNvSpPr txBox="1"/>
          <p:nvPr/>
        </p:nvSpPr>
        <p:spPr>
          <a:xfrm>
            <a:off x="1152253" y="1288717"/>
            <a:ext cx="451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Exportação de Dados - Volumetria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CE0A9A3-41DF-DB05-9FFB-01862237E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253" y="2380416"/>
            <a:ext cx="8603997" cy="292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1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0F35454-669F-97CF-8E43-C9257C686265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Convênio Estado-Municípios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A7C25E37-4DD4-9B0C-6410-BDF9921DBA40}"/>
              </a:ext>
            </a:extLst>
          </p:cNvPr>
          <p:cNvSpPr txBox="1"/>
          <p:nvPr/>
        </p:nvSpPr>
        <p:spPr>
          <a:xfrm>
            <a:off x="1141611" y="1302515"/>
            <a:ext cx="1015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Fontes de Informações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FB870DDD-4D7B-45EB-95A1-46D2C51F6C9A}"/>
              </a:ext>
            </a:extLst>
          </p:cNvPr>
          <p:cNvSpPr/>
          <p:nvPr/>
        </p:nvSpPr>
        <p:spPr>
          <a:xfrm>
            <a:off x="6883928" y="2335689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3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ko-KR" sz="2800" dirty="0"/>
              <a:t>NOTAS FISCAIS  SAÍDA</a:t>
            </a:r>
            <a:endParaRPr lang="ko-KR" altLang="en-US" sz="2800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136C3681-7FF8-4857-AA31-6A85ACF5A4C5}"/>
              </a:ext>
            </a:extLst>
          </p:cNvPr>
          <p:cNvSpPr/>
          <p:nvPr/>
        </p:nvSpPr>
        <p:spPr>
          <a:xfrm>
            <a:off x="4188511" y="2335689"/>
            <a:ext cx="2407882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ko-KR" sz="2800" dirty="0"/>
              <a:t>PGDAS</a:t>
            </a:r>
            <a:endParaRPr lang="ko-KR" altLang="en-US" sz="2800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0B90F43C-C605-44DC-8879-B08817CE1971}"/>
              </a:ext>
            </a:extLst>
          </p:cNvPr>
          <p:cNvSpPr/>
          <p:nvPr/>
        </p:nvSpPr>
        <p:spPr>
          <a:xfrm>
            <a:off x="1141611" y="2335689"/>
            <a:ext cx="2466655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9" name="TextBox 66">
            <a:extLst>
              <a:ext uri="{FF2B5EF4-FFF2-40B4-BE49-F238E27FC236}">
                <a16:creationId xmlns:a16="http://schemas.microsoft.com/office/drawing/2014/main" id="{1323135A-6325-4B87-8400-448CB3E77B66}"/>
              </a:ext>
            </a:extLst>
          </p:cNvPr>
          <p:cNvSpPr txBox="1"/>
          <p:nvPr/>
        </p:nvSpPr>
        <p:spPr>
          <a:xfrm>
            <a:off x="1399431" y="3008591"/>
            <a:ext cx="16450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CARTÃO DE CRÉDITO, DÉBITO, PIX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5C6F2B2-01BA-6AFA-B459-90185DDDE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164" y="3112312"/>
            <a:ext cx="1068810" cy="171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7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AE3B2-C7EF-2E40-6DD5-568A251B6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4A685666-0D0E-11C6-4569-F20854EF6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" y="-222636"/>
            <a:ext cx="12186356" cy="68548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9AB4749-6795-95F7-6B4D-9EA29ADD713D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Convênio Estado-Municípios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A0416D4A-4414-9E64-9B05-23303AB8CF2F}"/>
              </a:ext>
            </a:extLst>
          </p:cNvPr>
          <p:cNvSpPr txBox="1"/>
          <p:nvPr/>
        </p:nvSpPr>
        <p:spPr>
          <a:xfrm>
            <a:off x="1152253" y="1288717"/>
            <a:ext cx="451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Regulamentação Municipal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1F210B5-6609-6F5F-51F7-772C42A958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054"/>
          <a:stretch>
            <a:fillRect/>
          </a:stretch>
        </p:blipFill>
        <p:spPr>
          <a:xfrm>
            <a:off x="2083242" y="2050492"/>
            <a:ext cx="8595360" cy="417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69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8E540-5003-59CE-DFA8-09CC70E47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A1BF537-B969-93E9-48E0-93A7F03F9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" y="-222636"/>
            <a:ext cx="12186356" cy="68548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EBAE88F-2D82-6334-2B70-0C8010BD5B6B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Convênio Estado-Municípios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1B40DAF7-2B65-A511-7523-13BD97D55189}"/>
              </a:ext>
            </a:extLst>
          </p:cNvPr>
          <p:cNvSpPr txBox="1"/>
          <p:nvPr/>
        </p:nvSpPr>
        <p:spPr>
          <a:xfrm>
            <a:off x="1152253" y="1288717"/>
            <a:ext cx="451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Adesão ao Regulamento CCS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347A24B-CBE4-A26A-C5F3-75885C0506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0" b="20864"/>
          <a:stretch>
            <a:fillRect/>
          </a:stretch>
        </p:blipFill>
        <p:spPr>
          <a:xfrm>
            <a:off x="2239711" y="2052537"/>
            <a:ext cx="8840093" cy="41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0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08AE0-A61E-4EB7-2424-9AD1B47B6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1F6766B-3655-D829-AF12-378E66C8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" y="-222636"/>
            <a:ext cx="12186356" cy="68548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E5525FC-6304-B29D-152D-52311197C371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Convênio Estado-Municípios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7FF5D91F-722E-23BD-F668-5DEF6B439BE2}"/>
              </a:ext>
            </a:extLst>
          </p:cNvPr>
          <p:cNvSpPr txBox="1"/>
          <p:nvPr/>
        </p:nvSpPr>
        <p:spPr>
          <a:xfrm>
            <a:off x="1152253" y="1288717"/>
            <a:ext cx="451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Relatório CCS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2ABF479-CB4C-7282-3B5B-35A2BAB8D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753" y="1861331"/>
            <a:ext cx="7522935" cy="43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9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A9996-DBF0-519F-463F-829E683DE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E72AAD0-3A36-F190-7ECD-FE6662D42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" y="-222636"/>
            <a:ext cx="12186356" cy="68548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DF1F8A6-8268-8748-6893-AA7941B85C9F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Convênio Estado-Municípios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BE5A3C05-120D-7A85-CDFC-46BD386E9931}"/>
              </a:ext>
            </a:extLst>
          </p:cNvPr>
          <p:cNvSpPr txBox="1"/>
          <p:nvPr/>
        </p:nvSpPr>
        <p:spPr>
          <a:xfrm>
            <a:off x="1173354" y="1295751"/>
            <a:ext cx="509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Requisição de Informações Financeiras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CE634EE-A302-E851-60AF-5E100210D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52" y="2023836"/>
            <a:ext cx="8526065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48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67FEC-0F2A-78E1-E157-8098D99AF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8162520F-BEA9-632C-15F0-23435424C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" y="-222636"/>
            <a:ext cx="12186356" cy="68548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841FDE6-7F1F-AC88-CA0D-5D3E5B857141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Convênio Estado-Municípios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69688AA9-2927-D4E9-3D06-A954CF004EB3}"/>
              </a:ext>
            </a:extLst>
          </p:cNvPr>
          <p:cNvSpPr txBox="1"/>
          <p:nvPr/>
        </p:nvSpPr>
        <p:spPr>
          <a:xfrm>
            <a:off x="1152253" y="1288717"/>
            <a:ext cx="451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Adesão ao Regulamento CCS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257C537-2DFB-3EB6-BCCF-610562AEA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24" y="2053193"/>
            <a:ext cx="9707951" cy="38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82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414AC-0FB9-C5F9-AF96-577BED1BE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4FB536B1-D3B9-5F19-0E96-5FCCE1BB9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" y="-222636"/>
            <a:ext cx="12186356" cy="68548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59E1CE9-5FE8-9860-7F34-46FDAB6FF02E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Convênio Estado-Municípios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F55618AD-771F-ABE8-4F1F-63CAFBB0DE65}"/>
              </a:ext>
            </a:extLst>
          </p:cNvPr>
          <p:cNvSpPr txBox="1"/>
          <p:nvPr/>
        </p:nvSpPr>
        <p:spPr>
          <a:xfrm>
            <a:off x="1152253" y="1288717"/>
            <a:ext cx="519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>
                <a:solidFill>
                  <a:srgbClr val="2B9FD9"/>
                </a:solidFill>
              </a:rPr>
              <a:t>Endereços Simba</a:t>
            </a:r>
            <a:endParaRPr lang="pt-BR" sz="2400" b="1" dirty="0">
              <a:solidFill>
                <a:srgbClr val="2B9FD9"/>
              </a:solidFill>
            </a:endParaRPr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BFEE829C-B751-7555-67F9-6446307CE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35461"/>
              </p:ext>
            </p:extLst>
          </p:nvPr>
        </p:nvGraphicFramePr>
        <p:xfrm>
          <a:off x="917847" y="2033081"/>
          <a:ext cx="10121900" cy="4095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9197">
                  <a:extLst>
                    <a:ext uri="{9D8B030D-6E8A-4147-A177-3AD203B41FA5}">
                      <a16:colId xmlns:a16="http://schemas.microsoft.com/office/drawing/2014/main" val="3657962044"/>
                    </a:ext>
                  </a:extLst>
                </a:gridCol>
                <a:gridCol w="2931861">
                  <a:extLst>
                    <a:ext uri="{9D8B030D-6E8A-4147-A177-3AD203B41FA5}">
                      <a16:colId xmlns:a16="http://schemas.microsoft.com/office/drawing/2014/main" val="2083906019"/>
                    </a:ext>
                  </a:extLst>
                </a:gridCol>
                <a:gridCol w="812290">
                  <a:extLst>
                    <a:ext uri="{9D8B030D-6E8A-4147-A177-3AD203B41FA5}">
                      <a16:colId xmlns:a16="http://schemas.microsoft.com/office/drawing/2014/main" val="1086214826"/>
                    </a:ext>
                  </a:extLst>
                </a:gridCol>
                <a:gridCol w="1475449">
                  <a:extLst>
                    <a:ext uri="{9D8B030D-6E8A-4147-A177-3AD203B41FA5}">
                      <a16:colId xmlns:a16="http://schemas.microsoft.com/office/drawing/2014/main" val="190304683"/>
                    </a:ext>
                  </a:extLst>
                </a:gridCol>
                <a:gridCol w="3303103">
                  <a:extLst>
                    <a:ext uri="{9D8B030D-6E8A-4147-A177-3AD203B41FA5}">
                      <a16:colId xmlns:a16="http://schemas.microsoft.com/office/drawing/2014/main" val="954483883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u="sng" strike="noStrike">
                          <a:effectLst/>
                          <a:hlinkClick r:id="rId3"/>
                        </a:rPr>
                        <a:t>simba@bb.com.br</a:t>
                      </a:r>
                      <a:endParaRPr lang="pt-BR" sz="2000" b="0" i="0" u="sng" strike="noStrike">
                        <a:solidFill>
                          <a:srgbClr val="46788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u="sng" strike="noStrike">
                          <a:effectLst/>
                          <a:hlinkClick r:id="rId4"/>
                        </a:rPr>
                        <a:t>simba@bancobmg.com.br</a:t>
                      </a:r>
                      <a:endParaRPr lang="pt-BR" sz="2000" b="0" i="0" u="sng" strike="noStrike">
                        <a:solidFill>
                          <a:srgbClr val="46788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5500867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u="sng" strike="noStrike">
                          <a:effectLst/>
                          <a:hlinkClick r:id="rId5"/>
                        </a:rPr>
                        <a:t>simba@bnb.gov.br</a:t>
                      </a:r>
                      <a:endParaRPr lang="pt-BR" sz="2000" b="0" i="0" u="sng" strike="noStrike">
                        <a:solidFill>
                          <a:srgbClr val="46788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u="sng" strike="noStrike">
                          <a:effectLst/>
                        </a:rPr>
                        <a:t>simba@itau-unibanco.com.br</a:t>
                      </a:r>
                      <a:endParaRPr lang="pt-BR" sz="2000" b="0" i="0" u="sng" strike="noStrike">
                        <a:solidFill>
                          <a:srgbClr val="46788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3732374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u="sng" strike="noStrike">
                          <a:effectLst/>
                          <a:hlinkClick r:id="rId6"/>
                        </a:rPr>
                        <a:t>simba@banrisul.com.br</a:t>
                      </a:r>
                      <a:endParaRPr lang="pt-BR" sz="2000" b="0" i="0" u="sng" strike="noStrike">
                        <a:solidFill>
                          <a:srgbClr val="46788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u="sng" strike="noStrike">
                          <a:effectLst/>
                          <a:hlinkClick r:id="rId7"/>
                        </a:rPr>
                        <a:t>simba@safra.com.br</a:t>
                      </a:r>
                      <a:endParaRPr lang="pt-BR" sz="2000" b="0" i="0" u="sng" strike="noStrike">
                        <a:solidFill>
                          <a:srgbClr val="46788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6260855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u="sng" strike="noStrike">
                          <a:effectLst/>
                          <a:hlinkClick r:id="rId8"/>
                        </a:rPr>
                        <a:t>simba@brb.com.br</a:t>
                      </a:r>
                      <a:endParaRPr lang="pt-BR" sz="2000" b="0" i="0" u="sng" strike="noStrike">
                        <a:solidFill>
                          <a:srgbClr val="46788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u="sng" strike="noStrike">
                          <a:effectLst/>
                        </a:rPr>
                        <a:t>simba@banparanet.com.br</a:t>
                      </a:r>
                      <a:endParaRPr lang="pt-BR" sz="2000" b="0" i="0" u="sng" strike="noStrike">
                        <a:solidFill>
                          <a:srgbClr val="46788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9169404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u="sng" strike="noStrike">
                          <a:effectLst/>
                          <a:hlinkClick r:id="rId9"/>
                        </a:rPr>
                        <a:t>simba@caixa.gov.br</a:t>
                      </a:r>
                      <a:endParaRPr lang="pt-BR" sz="2000" b="0" i="0" u="sng" strike="noStrike">
                        <a:solidFill>
                          <a:srgbClr val="46788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u="sng" strike="noStrike" dirty="0">
                          <a:effectLst/>
                        </a:rPr>
                        <a:t>simba@sicredi.com.br</a:t>
                      </a:r>
                      <a:endParaRPr lang="pt-BR" sz="2000" b="0" i="0" u="sng" strike="noStrike" dirty="0">
                        <a:solidFill>
                          <a:srgbClr val="46788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8542668"/>
                  </a:ext>
                </a:extLst>
              </a:tr>
            </a:tbl>
          </a:graphicData>
        </a:graphic>
      </p:graphicFrame>
      <p:pic>
        <p:nvPicPr>
          <p:cNvPr id="22" name="Imagem 21">
            <a:extLst>
              <a:ext uri="{FF2B5EF4-FFF2-40B4-BE49-F238E27FC236}">
                <a16:creationId xmlns:a16="http://schemas.microsoft.com/office/drawing/2014/main" id="{ACB800F6-2D4E-9482-77F3-624D2DDE01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0247" y="2852231"/>
            <a:ext cx="1243013" cy="809625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DAFA2DC4-804E-B472-BEE6-D724DA88EE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4047" y="4414331"/>
            <a:ext cx="1495425" cy="762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DEA00634-2F9A-6681-BEFA-EEBA34F03B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94072" y="2109281"/>
            <a:ext cx="1038225" cy="735013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EEAF593B-C8AF-F0BC-7139-99F66A8468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9472" y="3738056"/>
            <a:ext cx="1181100" cy="657225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AB768F2C-A60F-7400-AD62-E82EFD6D42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37572" y="4595306"/>
            <a:ext cx="1295400" cy="59055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E43E4D57-68C8-FAD2-1404-A7CFC4319F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47097" y="5462081"/>
            <a:ext cx="1343025" cy="4191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67B61BE9-14EA-3042-4A3D-901C0929B5C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23297" y="2033081"/>
            <a:ext cx="1174750" cy="695325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3CF7B9B1-F60C-F1C8-8F06-AB28F77847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75697" y="2861756"/>
            <a:ext cx="790575" cy="790575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B0C33334-B368-C6BF-51B3-D8D552D93F1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5947" y="3871406"/>
            <a:ext cx="1544638" cy="376238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9C44E8ED-A436-DA7A-7D38-61DFC6474B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65522" y="5462081"/>
            <a:ext cx="7620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06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6FD17-A2E8-711F-B645-74E7EB86B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4DA4E7D5-53FB-B393-DA9A-6B553DAD7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" y="-222636"/>
            <a:ext cx="12186356" cy="68548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258E860-BB84-F64F-688E-33C212B9B698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Convênio Estado-Municípios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1E662858-1906-7AFC-0817-BB7C56A1E96F}"/>
              </a:ext>
            </a:extLst>
          </p:cNvPr>
          <p:cNvSpPr txBox="1"/>
          <p:nvPr/>
        </p:nvSpPr>
        <p:spPr>
          <a:xfrm>
            <a:off x="1152253" y="1288717"/>
            <a:ext cx="519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BCB-Lista de Participantes Ativos do PIX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B5193AB-EEDA-FE23-BA4B-B49FCB8BAC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78" t="1" r="378" b="18472"/>
          <a:stretch>
            <a:fillRect/>
          </a:stretch>
        </p:blipFill>
        <p:spPr>
          <a:xfrm>
            <a:off x="1938310" y="2149544"/>
            <a:ext cx="8142381" cy="39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67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5C1DF-4D88-AE56-836A-F1F8CBCD7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DC9A4341-1CB6-6DCE-EBFE-C68D5036E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" y="-222636"/>
            <a:ext cx="12186356" cy="68548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28A860C-CF4B-2CA9-9DE9-55431831A551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Convênio Estado-Municípios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815797D2-6DF3-2D94-45DC-704E13EBE62E}"/>
              </a:ext>
            </a:extLst>
          </p:cNvPr>
          <p:cNvSpPr txBox="1"/>
          <p:nvPr/>
        </p:nvSpPr>
        <p:spPr>
          <a:xfrm>
            <a:off x="1152253" y="1288717"/>
            <a:ext cx="519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Instituições de Pagamento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36213B47-8975-1E6D-3ADE-C628226535D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231205"/>
          <a:ext cx="10515600" cy="3535416"/>
        </p:xfrm>
        <a:graphic>
          <a:graphicData uri="http://schemas.openxmlformats.org/drawingml/2006/table">
            <a:tbl>
              <a:tblPr/>
              <a:tblGrid>
                <a:gridCol w="2743725">
                  <a:extLst>
                    <a:ext uri="{9D8B030D-6E8A-4147-A177-3AD203B41FA5}">
                      <a16:colId xmlns:a16="http://schemas.microsoft.com/office/drawing/2014/main" val="812611831"/>
                    </a:ext>
                  </a:extLst>
                </a:gridCol>
                <a:gridCol w="2151468">
                  <a:extLst>
                    <a:ext uri="{9D8B030D-6E8A-4147-A177-3AD203B41FA5}">
                      <a16:colId xmlns:a16="http://schemas.microsoft.com/office/drawing/2014/main" val="2424243905"/>
                    </a:ext>
                  </a:extLst>
                </a:gridCol>
                <a:gridCol w="2127294">
                  <a:extLst>
                    <a:ext uri="{9D8B030D-6E8A-4147-A177-3AD203B41FA5}">
                      <a16:colId xmlns:a16="http://schemas.microsoft.com/office/drawing/2014/main" val="601065433"/>
                    </a:ext>
                  </a:extLst>
                </a:gridCol>
                <a:gridCol w="3493113">
                  <a:extLst>
                    <a:ext uri="{9D8B030D-6E8A-4147-A177-3AD203B41FA5}">
                      <a16:colId xmlns:a16="http://schemas.microsoft.com/office/drawing/2014/main" val="4110828526"/>
                    </a:ext>
                  </a:extLst>
                </a:gridCol>
              </a:tblGrid>
              <a:tr h="31728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Instituição de Pagamento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CNPJ IP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Banco/I.Financeira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Intimações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84170"/>
                  </a:ext>
                </a:extLst>
              </a:tr>
              <a:tr h="1813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502653"/>
                  </a:ext>
                </a:extLst>
              </a:tr>
              <a:tr h="317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Cielo IP S.A. 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01.027.058/0001-91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Bradesco e BBrasil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contencioso@cielo.com.br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299446"/>
                  </a:ext>
                </a:extLst>
              </a:tr>
              <a:tr h="317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Getnet IP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10.440.482/0001-54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tributario@getnet.com.br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95848"/>
                  </a:ext>
                </a:extLst>
              </a:tr>
              <a:tr h="317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Mercado Pago IP LTDA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10.573.521/0001-91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Mercado Pago/Livre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simba@mercadopago.com.br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087662"/>
                  </a:ext>
                </a:extLst>
              </a:tr>
              <a:tr h="317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Pagseguro</a:t>
                      </a:r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Internet IP S.A.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08.561.701/0001-01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Pagbank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intimauol@uolinc.com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438435"/>
                  </a:ext>
                </a:extLst>
              </a:tr>
              <a:tr h="317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Redecard IP S.A.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01.425.787/0001-04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Itau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unidadedeatendimentoafiscalizacao@correio.itau.com.br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821943"/>
                  </a:ext>
                </a:extLst>
              </a:tr>
              <a:tr h="317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Stone IP S.A.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16.501.555/0001-57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Stone Co.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oficios@stone.com.br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042736"/>
                  </a:ext>
                </a:extLst>
              </a:tr>
              <a:tr h="1813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456449"/>
                  </a:ext>
                </a:extLst>
              </a:tr>
              <a:tr h="317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Emprestimos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884873"/>
                  </a:ext>
                </a:extLst>
              </a:tr>
              <a:tr h="317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 FGC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Financiamentos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355512"/>
                  </a:ext>
                </a:extLst>
              </a:tr>
              <a:tr h="317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Agência Física</a:t>
                      </a: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65" marR="9065" marT="9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871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5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E083C-B502-F2E3-D901-A74A324D0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1A78350E-1FA8-2EF0-D916-5BBB42B6E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D2D31C4-CDF5-28D3-2899-47712B6FBD31}"/>
              </a:ext>
            </a:extLst>
          </p:cNvPr>
          <p:cNvSpPr txBox="1"/>
          <p:nvPr/>
        </p:nvSpPr>
        <p:spPr>
          <a:xfrm>
            <a:off x="5540188" y="1846709"/>
            <a:ext cx="63708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Integração Fiscal </a:t>
            </a:r>
          </a:p>
          <a:p>
            <a:r>
              <a:rPr lang="pt-BR" sz="3200" b="1" dirty="0">
                <a:solidFill>
                  <a:srgbClr val="1E71B9"/>
                </a:solidFill>
              </a:rPr>
              <a:t>Estados-Municípios: O uso técnico das informações financeiras e incremento do ISS.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DA29CD-6D92-3597-69B4-8281BA283E06}"/>
              </a:ext>
            </a:extLst>
          </p:cNvPr>
          <p:cNvSpPr txBox="1"/>
          <p:nvPr/>
        </p:nvSpPr>
        <p:spPr>
          <a:xfrm>
            <a:off x="6329082" y="4686034"/>
            <a:ext cx="5208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7CA33F"/>
                </a:solidFill>
              </a:rPr>
              <a:t>Werner Gerson Dannebrock</a:t>
            </a:r>
          </a:p>
        </p:txBody>
      </p:sp>
    </p:spTree>
    <p:extLst>
      <p:ext uri="{BB962C8B-B14F-4D97-AF65-F5344CB8AC3E}">
        <p14:creationId xmlns:p14="http://schemas.microsoft.com/office/powerpoint/2010/main" val="503853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0A329-D795-484B-893B-60E9E4D9B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139E021E-849B-306B-30EA-E27B025F4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" y="-304780"/>
            <a:ext cx="12186356" cy="68548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8E0CFFA-CA63-79B1-35D7-28DDABCEA693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Convênio Estado-Municípios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903246C7-3276-68A5-8D28-82250E5F8C80}"/>
              </a:ext>
            </a:extLst>
          </p:cNvPr>
          <p:cNvSpPr txBox="1"/>
          <p:nvPr/>
        </p:nvSpPr>
        <p:spPr>
          <a:xfrm>
            <a:off x="1152253" y="1288717"/>
            <a:ext cx="519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Portal de Acessos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2D270EC-1602-4C98-B43E-B51D6FCE3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417" y="1960002"/>
            <a:ext cx="1146990" cy="92641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C04C0CC-DCC4-7F1F-8597-BFCEBCE3F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728" y="1941771"/>
            <a:ext cx="2959947" cy="93472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1C2DBE2-3AA6-3D4D-F251-CB50004FD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996" y="2002751"/>
            <a:ext cx="2659637" cy="53347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D34AC05-C36E-25CD-B93D-B7EDAA7BF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3505" y="2042609"/>
            <a:ext cx="1619476" cy="53347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E27D502C-7008-7582-33B9-6945A294A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3092" y="3433226"/>
            <a:ext cx="1381318" cy="54300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4CDCB59-C343-9EB2-817B-6CF1907839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1308" y="3433226"/>
            <a:ext cx="1381318" cy="145731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1299907-6121-CC6A-2613-F123715A22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1967" y="5198027"/>
            <a:ext cx="1559456" cy="59338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D2797FA-CEF2-B60D-3A76-0958F3ACD2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311" y="3437100"/>
            <a:ext cx="2819794" cy="96215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53522CAD-D37C-32B3-27C5-7C4F737EB4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4217" y="3106159"/>
            <a:ext cx="2248214" cy="94310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A372F8D8-D812-7C74-F93D-DC349E6743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5638" y="4791827"/>
            <a:ext cx="954548" cy="942617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59991EA-9EEC-0927-8BA8-952EF0DE90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4010" y="4890538"/>
            <a:ext cx="1457528" cy="1200318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345FC913-0C1E-CB46-8B1B-2C85E8559C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05214" y="4563218"/>
            <a:ext cx="1419423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E6EDA-6281-856F-FDF4-0A0155441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720206B-05A5-F400-33B3-3D677C9381AC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1E71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Convênio Estado-Municípios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62FD1630-4B44-B694-1097-B220B874E46D}"/>
              </a:ext>
            </a:extLst>
          </p:cNvPr>
          <p:cNvSpPr txBox="1"/>
          <p:nvPr/>
        </p:nvSpPr>
        <p:spPr>
          <a:xfrm>
            <a:off x="1141611" y="1302515"/>
            <a:ext cx="1015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B9FD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Parceiros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3B06F95-AD20-C077-6297-9D164A565A9B}"/>
              </a:ext>
            </a:extLst>
          </p:cNvPr>
          <p:cNvSpPr/>
          <p:nvPr/>
        </p:nvSpPr>
        <p:spPr>
          <a:xfrm>
            <a:off x="660391" y="2335689"/>
            <a:ext cx="2249786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9" name="TextBox 66">
            <a:extLst>
              <a:ext uri="{FF2B5EF4-FFF2-40B4-BE49-F238E27FC236}">
                <a16:creationId xmlns:a16="http://schemas.microsoft.com/office/drawing/2014/main" id="{2825AC3A-2BA9-5350-2F8C-BA1E5842E4C3}"/>
              </a:ext>
            </a:extLst>
          </p:cNvPr>
          <p:cNvSpPr txBox="1"/>
          <p:nvPr/>
        </p:nvSpPr>
        <p:spPr>
          <a:xfrm>
            <a:off x="660391" y="3008591"/>
            <a:ext cx="185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ASSEMBLEIA LEGISLATIVA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4BEF61C1-2088-6CA4-B5C5-A2D094F2E053}"/>
              </a:ext>
            </a:extLst>
          </p:cNvPr>
          <p:cNvSpPr/>
          <p:nvPr/>
        </p:nvSpPr>
        <p:spPr>
          <a:xfrm>
            <a:off x="3103504" y="2335689"/>
            <a:ext cx="2249786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2" name="TextBox 66">
            <a:extLst>
              <a:ext uri="{FF2B5EF4-FFF2-40B4-BE49-F238E27FC236}">
                <a16:creationId xmlns:a16="http://schemas.microsoft.com/office/drawing/2014/main" id="{F50EED87-BFF1-CD44-21C0-17875B4B5922}"/>
              </a:ext>
            </a:extLst>
          </p:cNvPr>
          <p:cNvSpPr txBox="1"/>
          <p:nvPr/>
        </p:nvSpPr>
        <p:spPr>
          <a:xfrm>
            <a:off x="3103504" y="3008591"/>
            <a:ext cx="1852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PREFEITURAMUNICIPAL DE CRICIUMA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49B1BC4A-43E7-461C-7946-20286A16646E}"/>
              </a:ext>
            </a:extLst>
          </p:cNvPr>
          <p:cNvSpPr/>
          <p:nvPr/>
        </p:nvSpPr>
        <p:spPr>
          <a:xfrm>
            <a:off x="5713819" y="2335689"/>
            <a:ext cx="2249786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4" name="TextBox 66">
            <a:extLst>
              <a:ext uri="{FF2B5EF4-FFF2-40B4-BE49-F238E27FC236}">
                <a16:creationId xmlns:a16="http://schemas.microsoft.com/office/drawing/2014/main" id="{4945FA9C-6CB1-A928-461F-570A2AB21CC9}"/>
              </a:ext>
            </a:extLst>
          </p:cNvPr>
          <p:cNvSpPr txBox="1"/>
          <p:nvPr/>
        </p:nvSpPr>
        <p:spPr>
          <a:xfrm>
            <a:off x="5713819" y="3008591"/>
            <a:ext cx="1852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FECAM CONSORCIO CIGA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66567DB2-9A1F-8572-FE5E-475C5A8BFEF1}"/>
              </a:ext>
            </a:extLst>
          </p:cNvPr>
          <p:cNvSpPr/>
          <p:nvPr/>
        </p:nvSpPr>
        <p:spPr>
          <a:xfrm>
            <a:off x="8467356" y="2335689"/>
            <a:ext cx="2599712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6" name="TextBox 66">
            <a:extLst>
              <a:ext uri="{FF2B5EF4-FFF2-40B4-BE49-F238E27FC236}">
                <a16:creationId xmlns:a16="http://schemas.microsoft.com/office/drawing/2014/main" id="{9F942D63-9EB0-0C3D-BC50-16BF7DE1C6E1}"/>
              </a:ext>
            </a:extLst>
          </p:cNvPr>
          <p:cNvSpPr txBox="1"/>
          <p:nvPr/>
        </p:nvSpPr>
        <p:spPr>
          <a:xfrm>
            <a:off x="8467356" y="3008591"/>
            <a:ext cx="224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PROCURADORIA GERAL DO ESTADO</a:t>
            </a:r>
          </a:p>
        </p:txBody>
      </p:sp>
    </p:spTree>
    <p:extLst>
      <p:ext uri="{BB962C8B-B14F-4D97-AF65-F5344CB8AC3E}">
        <p14:creationId xmlns:p14="http://schemas.microsoft.com/office/powerpoint/2010/main" val="327987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C3E06-4E58-B6F6-D328-C997E9360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3AAE4F0A-EEE1-E443-7210-C0A14F10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078DE82-8E6A-5B64-B8AD-36893308FB3B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Convênio Estado-Municípios</a:t>
            </a:r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EB4F8F0F-2D18-8AF6-4DC0-7729F779BD5A}"/>
              </a:ext>
            </a:extLst>
          </p:cNvPr>
          <p:cNvSpPr txBox="1"/>
          <p:nvPr/>
        </p:nvSpPr>
        <p:spPr>
          <a:xfrm>
            <a:off x="1255200" y="1832873"/>
            <a:ext cx="9513617" cy="506292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id="{1C9514E0-9B90-FB50-F267-29283344F550}"/>
              </a:ext>
            </a:extLst>
          </p:cNvPr>
          <p:cNvSpPr txBox="1"/>
          <p:nvPr/>
        </p:nvSpPr>
        <p:spPr>
          <a:xfrm>
            <a:off x="819856" y="1288717"/>
            <a:ext cx="1049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Municípios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C6B613A-097D-2D84-F128-FB6A5E3FE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046" y="1948375"/>
            <a:ext cx="9266772" cy="436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6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2A5B706-3237-D1EE-DD95-E98FCB29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" y="-214685"/>
            <a:ext cx="12186356" cy="68548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87D111-927A-747F-8314-359BB4C804EC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Convênio Estado-Municípios</a:t>
            </a: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155E33AE-338D-A787-49BA-AFF909FD8FDA}"/>
              </a:ext>
            </a:extLst>
          </p:cNvPr>
          <p:cNvSpPr txBox="1"/>
          <p:nvPr/>
        </p:nvSpPr>
        <p:spPr>
          <a:xfrm>
            <a:off x="819856" y="1288717"/>
            <a:ext cx="1049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Site da SEF</a:t>
            </a:r>
          </a:p>
        </p:txBody>
      </p:sp>
      <p:sp>
        <p:nvSpPr>
          <p:cNvPr id="13" name="CaixaDeTexto 2">
            <a:extLst>
              <a:ext uri="{FF2B5EF4-FFF2-40B4-BE49-F238E27FC236}">
                <a16:creationId xmlns:a16="http://schemas.microsoft.com/office/drawing/2014/main" id="{78269865-8990-41F4-97F2-7E82107225A8}"/>
              </a:ext>
            </a:extLst>
          </p:cNvPr>
          <p:cNvSpPr txBox="1"/>
          <p:nvPr/>
        </p:nvSpPr>
        <p:spPr>
          <a:xfrm>
            <a:off x="996786" y="5566108"/>
            <a:ext cx="4831723" cy="523220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https://www.sef.sc.gov.br/saiba-mais/convenio-estado-municipios-cartoes-de-credito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2729D3E-67A9-952A-1E36-B6FC914D90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7373"/>
          <a:stretch>
            <a:fillRect/>
          </a:stretch>
        </p:blipFill>
        <p:spPr>
          <a:xfrm>
            <a:off x="2318156" y="1810113"/>
            <a:ext cx="7899270" cy="315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4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A7B76-DFFD-2D8F-1CCC-3C33DD628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10B92E52-F6B0-A13B-A8AB-E8506285A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" y="-1"/>
            <a:ext cx="12186356" cy="68548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D3D5CA9-0DEC-5EA1-2372-36A82DA2241E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Convênio Estado-Municípios</a:t>
            </a:r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8D5CC746-0D44-C778-81F0-F7B588F07708}"/>
              </a:ext>
            </a:extLst>
          </p:cNvPr>
          <p:cNvSpPr txBox="1"/>
          <p:nvPr/>
        </p:nvSpPr>
        <p:spPr>
          <a:xfrm>
            <a:off x="3760967" y="1832873"/>
            <a:ext cx="7785038" cy="5386090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pt-BR" b="1" dirty="0"/>
              <a:t>MINUTA PADRÃO APROVADA PELA PORTARIA CONJUNTA SEF/PGE Nº 02/2022 </a:t>
            </a:r>
            <a:endParaRPr lang="pt-BR" dirty="0"/>
          </a:p>
          <a:p>
            <a:r>
              <a:rPr lang="pt-BR" b="1" dirty="0"/>
              <a:t> </a:t>
            </a:r>
            <a:endParaRPr lang="pt-BR" dirty="0"/>
          </a:p>
          <a:p>
            <a:r>
              <a:rPr lang="pt-BR" b="1" dirty="0"/>
              <a:t>CONVÊNIO ESTADO/SEF/PGE/MUNICÍPIO Nº 2022TN000630 </a:t>
            </a:r>
            <a:endParaRPr lang="pt-BR" dirty="0"/>
          </a:p>
          <a:p>
            <a:r>
              <a:rPr lang="pt-BR" b="1" dirty="0"/>
              <a:t> </a:t>
            </a:r>
            <a:endParaRPr lang="pt-BR" dirty="0"/>
          </a:p>
          <a:p>
            <a:r>
              <a:rPr lang="pt-BR" dirty="0"/>
              <a:t>  </a:t>
            </a:r>
          </a:p>
          <a:p>
            <a:r>
              <a:rPr lang="pt-BR" dirty="0"/>
              <a:t>Convênio de compartilhamento de informações econômico-fiscais e de dados cadastrais que entre si celebram o Estado de Santa Catarina, por intermédio da Secretaria de Estado da Fazenda e da Procuradoria-Geral do Estado, e o Município aderente, por meio do Termo de Adesão previsto no Anexo II da Portaria Conjunta SEF/PGE nº 02, de 2022. </a:t>
            </a:r>
          </a:p>
          <a:p>
            <a:r>
              <a:rPr lang="pt-BR" dirty="0"/>
              <a:t>...</a:t>
            </a:r>
          </a:p>
          <a:p>
            <a:r>
              <a:rPr lang="pt-BR" dirty="0"/>
              <a:t>Objeto </a:t>
            </a:r>
          </a:p>
          <a:p>
            <a:endParaRPr lang="pt-BR" dirty="0"/>
          </a:p>
          <a:p>
            <a:r>
              <a:rPr lang="pt-BR" dirty="0"/>
              <a:t>I– o intercâmbio mútuo de informações econômico-fiscais para o monitoramento e fiscalização de transações financeiras e de pagamento realizadas no território do MUNICÍPIO</a:t>
            </a:r>
          </a:p>
          <a:p>
            <a:endParaRPr lang="pt-BR" dirty="0"/>
          </a:p>
          <a:p>
            <a:endParaRPr lang="pt-BR" dirty="0"/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id="{136B8445-B4B6-5025-8E8A-0263B92FCCF0}"/>
              </a:ext>
            </a:extLst>
          </p:cNvPr>
          <p:cNvSpPr txBox="1"/>
          <p:nvPr/>
        </p:nvSpPr>
        <p:spPr>
          <a:xfrm>
            <a:off x="485031" y="1284069"/>
            <a:ext cx="1065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    Minuta Padrão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3EDEF54-BF7E-92EE-FE1B-AFFA45898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68" y="2821357"/>
            <a:ext cx="1689864" cy="15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BE3A2-7D32-3776-910C-4168F8961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F42F73A1-5828-CF99-F3C8-5B17D3F90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5C874A5-DCC5-FE7F-E719-F08C359EE3AC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Convênio Estado-Municípios</a:t>
            </a:r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47FB9702-D3E8-2F50-856D-FEC74A0C90B0}"/>
              </a:ext>
            </a:extLst>
          </p:cNvPr>
          <p:cNvSpPr txBox="1"/>
          <p:nvPr/>
        </p:nvSpPr>
        <p:spPr>
          <a:xfrm>
            <a:off x="3586038" y="1832873"/>
            <a:ext cx="7959967" cy="4278094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pt-BR" b="1" dirty="0"/>
          </a:p>
          <a:p>
            <a:r>
              <a:rPr lang="pt-BR" b="1" dirty="0"/>
              <a:t>TERMO DE ADESÃO DO MUNICÍPIO AO CONVÊNIO DE QUE TRATA A PORTARIA CONJUNTA SEF/PGE Nº 02/2022  </a:t>
            </a:r>
            <a:endParaRPr lang="pt-BR" dirty="0"/>
          </a:p>
          <a:p>
            <a:r>
              <a:rPr lang="pt-BR" b="1" dirty="0"/>
              <a:t> </a:t>
            </a:r>
            <a:endParaRPr lang="pt-BR" dirty="0"/>
          </a:p>
          <a:p>
            <a:r>
              <a:rPr lang="pt-BR" dirty="0"/>
              <a:t>  </a:t>
            </a:r>
          </a:p>
          <a:p>
            <a:r>
              <a:rPr lang="pt-BR" dirty="0"/>
              <a:t>Termo de adesão do Município de ___________ ao Convênio celebrado com o Estado de Santa Catarina, por intermédio da Secretaria de Estado da Fazenda e da Procuradoria-Geral do Estado, conforme minuta padrão aprovada pela Portaria Conjunta SEF/PGE nº 02, de 2022. </a:t>
            </a:r>
          </a:p>
          <a:p>
            <a:endParaRPr lang="pt-BR" dirty="0"/>
          </a:p>
          <a:p>
            <a:r>
              <a:rPr lang="pt-BR" dirty="0"/>
              <a:t>...</a:t>
            </a:r>
          </a:p>
          <a:p>
            <a:endParaRPr lang="pt-BR" dirty="0"/>
          </a:p>
          <a:p>
            <a:r>
              <a:rPr lang="pt-BR" dirty="0"/>
              <a:t>II comprovação da existência de lei vigente instituidora de cargo com atribuição de lançamento de crédito tributário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id="{DF73210C-F29B-08C1-F48C-A503B47F2025}"/>
              </a:ext>
            </a:extLst>
          </p:cNvPr>
          <p:cNvSpPr txBox="1"/>
          <p:nvPr/>
        </p:nvSpPr>
        <p:spPr>
          <a:xfrm>
            <a:off x="819856" y="1288717"/>
            <a:ext cx="1049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Termo de Adesão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9FFB2D-6B55-391C-6938-89603DAC8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014" y="2872335"/>
            <a:ext cx="1453176" cy="145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7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FCE2F-82B4-36F8-D7B7-658DA5838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8307C5FB-6FF8-0593-3F2C-36AF5412C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" y="-222636"/>
            <a:ext cx="12186356" cy="68548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F407ED6-EF69-55B5-EEE3-94F6BF010D3E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Convênio Estado-Municípios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ED41EBE7-C9B5-E99C-3E1C-2BD3A02AD480}"/>
              </a:ext>
            </a:extLst>
          </p:cNvPr>
          <p:cNvSpPr txBox="1"/>
          <p:nvPr/>
        </p:nvSpPr>
        <p:spPr>
          <a:xfrm>
            <a:off x="1152253" y="1288717"/>
            <a:ext cx="451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Regulamentação Municipal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1D2E1AB-B9A4-AB3A-3447-992E7939F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06" y="1848255"/>
            <a:ext cx="4824920" cy="456060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F980377-A1C3-8EA0-84FB-B1C843DC6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689" y="1848255"/>
            <a:ext cx="5536553" cy="26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8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4B9E1-5580-E46C-A39F-27030CBFB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1202D34E-32AE-D0DB-893C-7EB880982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464"/>
            <a:ext cx="12186356" cy="68548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49597F0-3A07-03A4-C93B-266B9AC30B33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Convênio Estado-Municípios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5569EE1B-6A3F-14E3-D4DB-C83509603CCE}"/>
              </a:ext>
            </a:extLst>
          </p:cNvPr>
          <p:cNvSpPr txBox="1"/>
          <p:nvPr/>
        </p:nvSpPr>
        <p:spPr>
          <a:xfrm>
            <a:off x="1176107" y="1281799"/>
            <a:ext cx="451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DIMP - Nível 1</a:t>
            </a:r>
          </a:p>
        </p:txBody>
      </p:sp>
      <p:sp>
        <p:nvSpPr>
          <p:cNvPr id="7" name="CaixaDeTexto 2">
            <a:extLst>
              <a:ext uri="{FF2B5EF4-FFF2-40B4-BE49-F238E27FC236}">
                <a16:creationId xmlns:a16="http://schemas.microsoft.com/office/drawing/2014/main" id="{B7A60C42-D788-92F0-47B8-A852C5515D17}"/>
              </a:ext>
            </a:extLst>
          </p:cNvPr>
          <p:cNvSpPr txBox="1"/>
          <p:nvPr/>
        </p:nvSpPr>
        <p:spPr>
          <a:xfrm>
            <a:off x="1255200" y="1832873"/>
            <a:ext cx="10290805" cy="2246769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Transações com cartão de crédito, débito, voucher provenientes de pessoas físicas e jurídicas e destinadas a pessoas físicas e jurídicas. 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Transações de PIX dinâmico, independente da natureza do recebedor ou pagador.  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Transações de PIX estático e transferências provenientes de pessoas físicas e destinado à pessoas jurídicas.</a:t>
            </a:r>
          </a:p>
        </p:txBody>
      </p:sp>
    </p:spTree>
    <p:extLst>
      <p:ext uri="{BB962C8B-B14F-4D97-AF65-F5344CB8AC3E}">
        <p14:creationId xmlns:p14="http://schemas.microsoft.com/office/powerpoint/2010/main" val="290441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_BPAT" id="{51E8297B-4638-4069-8547-1CC68501B358}" vid="{53BAD34C-0D2B-4BBF-B3A4-AAF0A9938B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3dbbe6-ab21-462b-9918-ef0a31d733dc" xsi:nil="true"/>
    <lcf76f155ced4ddcb4097134ff3c332f xmlns="e4077838-ffc9-4e55-8582-887b9c80ee8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C1D5E6508FB2A4C828CAAD8E19836BE" ma:contentTypeVersion="16" ma:contentTypeDescription="Crie um novo documento." ma:contentTypeScope="" ma:versionID="e3e7542b11ad4130d9075a73c2256c8c">
  <xsd:schema xmlns:xsd="http://www.w3.org/2001/XMLSchema" xmlns:xs="http://www.w3.org/2001/XMLSchema" xmlns:p="http://schemas.microsoft.com/office/2006/metadata/properties" xmlns:ns2="e4077838-ffc9-4e55-8582-887b9c80ee80" xmlns:ns3="f43dbbe6-ab21-462b-9918-ef0a31d733dc" targetNamespace="http://schemas.microsoft.com/office/2006/metadata/properties" ma:root="true" ma:fieldsID="56759abcf92420e83e8e658a702da609" ns2:_="" ns3:_="">
    <xsd:import namespace="e4077838-ffc9-4e55-8582-887b9c80ee80"/>
    <xsd:import namespace="f43dbbe6-ab21-462b-9918-ef0a31d733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77838-ffc9-4e55-8582-887b9c80e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4ec4d449-cc40-4ed3-840b-478290d670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dbbe6-ab21-462b-9918-ef0a31d733d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ba609a7-3a86-4bb1-85bf-aca40552cd36}" ma:internalName="TaxCatchAll" ma:showField="CatchAllData" ma:web="f43dbbe6-ab21-462b-9918-ef0a31d733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7E959B-659B-4CE3-829C-3BB83ADDD8FF}">
  <ds:schemaRefs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f43dbbe6-ab21-462b-9918-ef0a31d733dc"/>
    <ds:schemaRef ds:uri="e4077838-ffc9-4e55-8582-887b9c80ee80"/>
  </ds:schemaRefs>
</ds:datastoreItem>
</file>

<file path=customXml/itemProps2.xml><?xml version="1.0" encoding="utf-8"?>
<ds:datastoreItem xmlns:ds="http://schemas.openxmlformats.org/officeDocument/2006/customXml" ds:itemID="{EA7EB7B8-1B62-4A9A-8FBA-3F7AC2CEC1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3B6A6-69C4-4A01-945A-A5E0363FC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077838-ffc9-4e55-8582-887b9c80ee80"/>
    <ds:schemaRef ds:uri="f43dbbe6-ab21-462b-9918-ef0a31d73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Apresentação_BPAT (1)</Template>
  <TotalTime>1193</TotalTime>
  <Words>451</Words>
  <Application>Microsoft Office PowerPoint</Application>
  <PresentationFormat>Personalizar</PresentationFormat>
  <Paragraphs>125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맑은 고딕</vt:lpstr>
      <vt:lpstr>Aptos Narrow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SEFSC-BR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Werner Gerson Dannebrock</dc:creator>
  <cp:lastModifiedBy>LUCIA HELENA FERNANDES DE OLIVEIRA PRUJA</cp:lastModifiedBy>
  <cp:revision>34</cp:revision>
  <dcterms:created xsi:type="dcterms:W3CDTF">2025-11-12T17:16:05Z</dcterms:created>
  <dcterms:modified xsi:type="dcterms:W3CDTF">2025-12-16T20:24:43Z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0x0101000C1D5E6508FB2A4C828CAAD8E19836BE</vt:lpwstr>
  </property>
</Properties>
</file>