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66_AFE560A1.xml" ContentType="application/vnd.ms-powerpoint.comment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92" r:id="rId2"/>
    <p:sldId id="593" r:id="rId3"/>
    <p:sldId id="594" r:id="rId4"/>
    <p:sldId id="595" r:id="rId5"/>
    <p:sldId id="606" r:id="rId6"/>
    <p:sldId id="598" r:id="rId7"/>
    <p:sldId id="603" r:id="rId8"/>
    <p:sldId id="600" r:id="rId9"/>
    <p:sldId id="599" r:id="rId10"/>
    <p:sldId id="604" r:id="rId11"/>
    <p:sldId id="605" r:id="rId12"/>
    <p:sldId id="614" r:id="rId13"/>
    <p:sldId id="256" r:id="rId14"/>
    <p:sldId id="257" r:id="rId15"/>
    <p:sldId id="615" r:id="rId16"/>
    <p:sldId id="258" r:id="rId17"/>
    <p:sldId id="259" r:id="rId18"/>
    <p:sldId id="260" r:id="rId19"/>
    <p:sldId id="261" r:id="rId20"/>
    <p:sldId id="616" r:id="rId21"/>
    <p:sldId id="617" r:id="rId22"/>
    <p:sldId id="263" r:id="rId23"/>
    <p:sldId id="607" r:id="rId24"/>
    <p:sldId id="264" r:id="rId25"/>
    <p:sldId id="265" r:id="rId26"/>
    <p:sldId id="608" r:id="rId27"/>
    <p:sldId id="609" r:id="rId28"/>
    <p:sldId id="610" r:id="rId29"/>
    <p:sldId id="611" r:id="rId30"/>
    <p:sldId id="612" r:id="rId31"/>
    <p:sldId id="59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6A4C0D-D1F2-1966-10F5-1FE1CB0C903C}" name="ANDRE MARIN" initials="AM" userId="S::4512910@tcesc.tc.br::b083177e-c9cf-44c3-b470-b37708d64deb" providerId="AD"/>
  <p188:author id="{C61EBABE-0495-F0D7-4AD6-4737F2C28B09}" name="GISELE GHIZONI" initials="GG" userId="S::7090@tcesc.tc.br::d3cc3f09-2380-468f-8f6f-056aaa0355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95D"/>
    <a:srgbClr val="EECED9"/>
    <a:srgbClr val="AF2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4192B-4342-40EB-B931-2BE1D5084B75}" v="16" dt="2025-11-26T16:22:53.350"/>
    <p1510:client id="{40466281-9960-4136-B19D-35B6C343F0E4}" v="2" dt="2025-11-27T13:16:20.912"/>
    <p1510:client id="{4E14A8A1-79BD-4F98-BE9F-6BFD00300BF6}" v="1183" dt="2025-11-26T15:59:13.311"/>
    <p1510:client id="{5746F932-5AA9-4969-B7F1-D303FB94C4A2}" v="4" dt="2025-11-27T16:44:08.453"/>
    <p1510:client id="{6D4B8267-E4F5-499F-801C-E4B10D56B0EA}" v="2" dt="2025-11-26T18:04:11.548"/>
    <p1510:client id="{8DA5F91B-19FC-4D44-8F4D-C561CCF04522}" v="46" dt="2025-11-26T17:39:02.241"/>
    <p1510:client id="{B32DAAD8-AB32-4CAA-9464-B6BE698DE6E8}" v="21" dt="2025-11-26T17:02:37.604"/>
    <p1510:client id="{CD17B616-8768-47B0-9027-84C97EB4CA45}" v="532" dt="2025-11-25T17:43:42.513"/>
    <p1510:client id="{D8C78AB9-B064-4E5C-A737-0C804334B9F7}" v="8" dt="2025-11-26T22:40:03.804"/>
    <p1510:client id="{DCDC3454-D3F9-4BD6-A57C-D5C6C008034C}" v="13" dt="2025-11-26T16:50:04.739"/>
    <p1510:client id="{E3FFB2D2-B633-4E06-8A65-287F3581D194}" v="17" dt="2025-11-26T18:42:25.121"/>
    <p1510:client id="{FFB63C65-A55F-40E5-861B-18B5A5A4DFC5}" v="87" dt="2025-11-26T18:47:19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266_AFE560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38AFF8-88E4-4161-8BBB-9B08B3A28E3F}" authorId="{FD6A4C0D-D1F2-1966-10F5-1FE1CB0C903C}" created="2025-11-18T13:31:51.094">
    <pc:sldMkLst xmlns:pc="http://schemas.microsoft.com/office/powerpoint/2013/main/command">
      <pc:docMk/>
      <pc:sldMk cId="2951045281" sldId="614"/>
    </pc:sldMkLst>
    <p188:replyLst>
      <p188:reply id="{1C90862E-DC4F-41CF-85D6-EE493561460B}" authorId="{C61EBABE-0495-F0D7-4AD6-4737F2C28B09}" created="2025-11-18T15:32:10.166">
        <p188:txBody>
          <a:bodyPr/>
          <a:lstStyle/>
          <a:p>
            <a:r>
              <a:rPr lang="pt-BR"/>
              <a:t>Depois, dá uma olhadinha se era mais ou menos isso que querias?</a:t>
            </a:r>
          </a:p>
        </p188:txBody>
      </p188:reply>
      <p188:reply id="{7065BA12-CA57-4848-8D7C-3C923CBDFF1D}" authorId="{FD6A4C0D-D1F2-1966-10F5-1FE1CB0C903C}" created="2025-11-18T15:41:01.550">
        <p188:txBody>
          <a:bodyPr/>
          <a:lstStyle/>
          <a:p>
            <a:r>
              <a:rPr lang="pt-BR"/>
              <a:t>Isso. Obrigado</a:t>
            </a:r>
          </a:p>
        </p188:txBody>
      </p188:reply>
      <p188:reply id="{20EE7C26-0133-4AE3-A5A5-7F3F624300DF}" authorId="{C61EBABE-0495-F0D7-4AD6-4737F2C28B09}" created="2025-11-18T15:42:27.264">
        <p188:txBody>
          <a:bodyPr/>
          <a:lstStyle/>
          <a:p>
            <a:r>
              <a:rPr lang="pt-BR"/>
              <a:t>Disponha ☺️</a:t>
            </a:r>
          </a:p>
        </p188:txBody>
      </p188:reply>
    </p188:replyLst>
    <p188:txBody>
      <a:bodyPr/>
      <a:lstStyle/>
      <a:p>
        <a:r>
          <a:rPr lang="pt-BR"/>
          <a:t>[@GISELE GHIZONI] pode organizar as características de cada tipo de ingresso em formato de quadro, um do lado do outro?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3135F-DAF5-4B81-B7A2-81841A39796D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D186-900B-4D66-B8B3-22FA4BE89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45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0C6B-4E59-412C-925B-66FD3E505B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87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DD186-900B-4D66-B8B3-22FA4BE89C6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57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DA493-2C4E-58BA-6E90-8D796B123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C9E448-401E-E694-FA25-E0EF16E8D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C487C-9DE0-ADBC-9743-60296DF5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5A05B-F413-7AD8-2AD7-B6A41B8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2FF17-4FD5-A7B4-3103-C352A830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82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29A13-0B99-CF20-DBAA-C4ED3FC2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C86264-2ECB-B89C-CAC2-A922210BA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EDECF5-03FD-EC98-AB41-9AED2CD7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18ADB8-28A0-C2C0-EFAB-5A1B06A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61A245-2BC6-4941-7719-B9669023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C8E354-83EE-5DC7-1285-12DAA1C74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DCCB46-3C26-224F-3345-44D3DB241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98A53B-BC73-055A-2D5D-ED5C6713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24F4A-C6A7-062C-D1D5-3FA62973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2B30E-10CA-2D2C-B948-6EA6C38C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80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">
            <a:extLst>
              <a:ext uri="{FF2B5EF4-FFF2-40B4-BE49-F238E27FC236}">
                <a16:creationId xmlns:a16="http://schemas.microsoft.com/office/drawing/2014/main" id="{8BE2DEEA-18EB-9BF9-48ED-1FC6D88ED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748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A3FD04-7AA1-E4A4-61D9-8075B2185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642"/>
            <a:ext cx="1150788" cy="6866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DD2287-E8CB-944B-E15A-FE2BBC082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90296"/>
            <a:ext cx="5612524" cy="1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22E71-54CC-ED69-E5E6-EA660BC9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9F3A1B-C83C-571E-AFF1-97E848C6C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A2AEA6-D31B-5739-3955-659F2C37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7948E-3B96-DDC0-38B3-EF312671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C747C-4B3B-F7BA-8774-20D87E65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E570E-7E7D-90A8-58C3-7B06FBC9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D354E2-7334-4AC6-2CF7-9C07796B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EF067E-27B0-6F68-6B25-F6F025D9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ED2FA7-B79D-3738-E245-93BAC019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74CDB-2597-695C-CB67-E0E72263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16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FA8FB-C65E-61AB-4B1F-737587D4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729CEE-C2FE-CE38-8CCF-CCD74F388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53CEC2-93BC-FFBA-27EC-7CCE060A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25A172-91D9-9518-388A-7C96D872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D5D6ED-D6D0-A85F-9D73-059F636C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8A80C2-3B26-57DF-B830-4396FF4E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43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F293D-061B-CE99-1AAC-6EE9E2CE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EC01F1-E2A9-6581-CB10-BDCD01FB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27B638-B2BB-F99C-6DBD-8D760EFF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9C7EB3-BD85-79CB-F759-13ABDE870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A48723-C478-476B-C90D-971B53099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8899C4-66D3-5A76-628C-F62F29A8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701718-F399-B325-80B1-6714B059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3B0EBE4-83E7-3258-D8E3-F68DA349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AAFDE-E3EF-506C-751F-F0863AE7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D1114A-DFE9-3923-1D2B-77313471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E6D50C-8602-9ADF-3E08-91B6BD3C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A13077-EAC0-9503-74F5-EB70E181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04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05EF6E-2709-F5D0-C31D-B94FC492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02399A-309B-0F4E-C4EB-0DBA93F3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854336-F1E4-0C8A-501D-BB0E7793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00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E5955-CC68-38BB-B201-C1F64757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7AE7F5-5F43-747E-F219-9C103799F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9103E4-DEAC-C651-6CE8-1FDE1B3A7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AB8024-A50F-D863-CADD-1ABCEC0B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9BAB34-A244-27AF-A682-3A87AD7D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082AC6-115E-CD98-3AB8-C49C2C09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5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E6DB9-9B49-E100-3183-82A057D8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D738AD-B6E1-4E6D-EA15-70A508B93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1EF0A9-0CF5-C4FB-BBD4-B9FA6C137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782E98-53EB-AE6F-A491-C6E2191F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881D80-BA2A-493B-42E5-68C2844A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4DF453-D70A-E8B1-9D19-54A8B56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91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6422AE0-8F26-11C5-B168-D2FDAFA8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0E9B3A-678B-49B2-655B-E95048767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ACF478-B4E3-082F-944E-C24C68717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2F94E2-3145-4BE4-A101-9C98A47C41CF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AF96AD-A601-3C03-1998-C2AB7BFD7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9FF71-17B1-9ECD-1132-08117B9F0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DAFE54-60B4-42C5-941F-2FA64481C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7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66_AFE560A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jira-tcesc.atlassian.net/wiki/spaces/SD/pages/709361751/FAQ+-+e-Sfinge+online+-+M+dulo+Atos+de+Pessoa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tcesc.tc.br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hyperlink" Target="https://www.tcesc.tc.b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1589"/>
            <a:ext cx="12186356" cy="6854825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692745" y="3187122"/>
            <a:ext cx="10730204" cy="570287"/>
          </a:xfrm>
        </p:spPr>
        <p:txBody>
          <a:bodyPr>
            <a:no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Raleway"/>
              </a:rPr>
              <a:t>Módulo Atos de Pessoal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1944B0E-8701-DE0A-911B-A149C33FE33F}"/>
              </a:ext>
            </a:extLst>
          </p:cNvPr>
          <p:cNvSpPr txBox="1">
            <a:spLocks/>
          </p:cNvSpPr>
          <p:nvPr/>
        </p:nvSpPr>
        <p:spPr>
          <a:xfrm>
            <a:off x="4254447" y="3953795"/>
            <a:ext cx="3677611" cy="1167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>
                <a:solidFill>
                  <a:schemeClr val="bg1"/>
                </a:solidFill>
                <a:latin typeface="Raleway"/>
                <a:ea typeface="+mn-lt"/>
                <a:cs typeface="+mn-lt"/>
              </a:rPr>
              <a:t>André Marin</a:t>
            </a:r>
            <a:endParaRPr lang="pt-BR" sz="1600">
              <a:solidFill>
                <a:schemeClr val="bg1"/>
              </a:solidFill>
              <a:latin typeface="Raleway"/>
            </a:endParaRPr>
          </a:p>
          <a:p>
            <a:pPr>
              <a:buNone/>
            </a:pPr>
            <a:r>
              <a:rPr lang="en-US" sz="1600">
                <a:solidFill>
                  <a:schemeClr val="bg1"/>
                </a:solidFill>
                <a:latin typeface="Raleway"/>
                <a:ea typeface="+mn-lt"/>
                <a:cs typeface="+mn-lt"/>
              </a:rPr>
              <a:t>Diego Jean da Silva Klauck</a:t>
            </a:r>
            <a:endParaRPr lang="pt-BR" sz="1600">
              <a:solidFill>
                <a:schemeClr val="bg1"/>
              </a:solidFill>
              <a:latin typeface="Raleway"/>
            </a:endParaRPr>
          </a:p>
          <a:p>
            <a:pPr>
              <a:buNone/>
            </a:pPr>
            <a:r>
              <a:rPr lang="en-US" sz="1600">
                <a:solidFill>
                  <a:schemeClr val="bg1"/>
                </a:solidFill>
                <a:latin typeface="Raleway"/>
                <a:ea typeface="+mn-lt"/>
                <a:cs typeface="+mn-lt"/>
              </a:rPr>
              <a:t>Jean Rodrigo da Silva</a:t>
            </a:r>
          </a:p>
          <a:p>
            <a:pPr>
              <a:buNone/>
            </a:pPr>
            <a:r>
              <a:rPr lang="en-US" sz="1600">
                <a:solidFill>
                  <a:schemeClr val="bg1"/>
                </a:solidFill>
                <a:latin typeface="Raleway"/>
                <a:ea typeface="+mn-lt"/>
                <a:cs typeface="+mn-lt"/>
              </a:rPr>
              <a:t>Sandro Daros de Luca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Raleway"/>
                <a:ea typeface="+mn-lt"/>
                <a:cs typeface="+mn-lt"/>
              </a:rPr>
              <a:t>Tatiana </a:t>
            </a:r>
            <a:r>
              <a:rPr lang="en-US" sz="1600" err="1">
                <a:solidFill>
                  <a:schemeClr val="bg1"/>
                </a:solidFill>
                <a:latin typeface="Raleway"/>
                <a:ea typeface="+mn-lt"/>
                <a:cs typeface="+mn-lt"/>
              </a:rPr>
              <a:t>Kair</a:t>
            </a:r>
            <a:r>
              <a:rPr lang="en-US" sz="1600">
                <a:solidFill>
                  <a:schemeClr val="bg1"/>
                </a:solidFill>
                <a:latin typeface="Raleway"/>
                <a:ea typeface="+mn-lt"/>
                <a:cs typeface="+mn-lt"/>
              </a:rPr>
              <a:t> Medeiros da Silva</a:t>
            </a:r>
            <a:endParaRPr lang="pt-BR" sz="160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6" y="5778214"/>
            <a:ext cx="1775751" cy="8714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41" y="410736"/>
            <a:ext cx="6978812" cy="25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3A26-B8C4-6E87-0011-A480D8C0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45972498-3E89-B2BE-536A-4DB5CB1ACF9B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27823911-C08E-7491-C048-1364E55A6A00}"/>
              </a:ext>
            </a:extLst>
          </p:cNvPr>
          <p:cNvSpPr/>
          <p:nvPr/>
        </p:nvSpPr>
        <p:spPr>
          <a:xfrm>
            <a:off x="197283" y="274319"/>
            <a:ext cx="9070542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5.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Regras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de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Consistência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- CONs</a:t>
            </a:r>
            <a:endParaRPr lang="en-US" sz="4800" b="1">
              <a:latin typeface="Raleway" pitchFamily="2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4E0A772-FC9E-28D1-39D9-9432B827E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48783"/>
              </p:ext>
            </p:extLst>
          </p:nvPr>
        </p:nvGraphicFramePr>
        <p:xfrm>
          <a:off x="197283" y="1282041"/>
          <a:ext cx="11797434" cy="51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8464">
                  <a:extLst>
                    <a:ext uri="{9D8B030D-6E8A-4147-A177-3AD203B41FA5}">
                      <a16:colId xmlns:a16="http://schemas.microsoft.com/office/drawing/2014/main" val="3619105549"/>
                    </a:ext>
                  </a:extLst>
                </a:gridCol>
                <a:gridCol w="3427170">
                  <a:extLst>
                    <a:ext uri="{9D8B030D-6E8A-4147-A177-3AD203B41FA5}">
                      <a16:colId xmlns:a16="http://schemas.microsoft.com/office/drawing/2014/main" val="3145968107"/>
                    </a:ext>
                  </a:extLst>
                </a:gridCol>
                <a:gridCol w="2941577">
                  <a:extLst>
                    <a:ext uri="{9D8B030D-6E8A-4147-A177-3AD203B41FA5}">
                      <a16:colId xmlns:a16="http://schemas.microsoft.com/office/drawing/2014/main" val="965023861"/>
                    </a:ext>
                  </a:extLst>
                </a:gridCol>
                <a:gridCol w="2490223">
                  <a:extLst>
                    <a:ext uri="{9D8B030D-6E8A-4147-A177-3AD203B41FA5}">
                      <a16:colId xmlns:a16="http://schemas.microsoft.com/office/drawing/2014/main" val="1009262234"/>
                    </a:ext>
                  </a:extLst>
                </a:gridCol>
              </a:tblGrid>
              <a:tr h="2073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Fase/Assunto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Descrição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Condição 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Severidade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60463"/>
                  </a:ext>
                </a:extLst>
              </a:tr>
              <a:tr h="2080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Ingresso Emprego Público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CON119 - Contratação de servidor em emprego público diverso do qual logrou aprovação em concurso público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Caso o registro da admissão não esteja condizente ao emprego que o servidor prestou concurso público (art. 37, II, CF), ou processo seletivo público (art. 198, § 4º, CF) -  este último relativo aos agentes comunitários de saúde admitidos em caráter permanente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Impeditivo para os contratos de trabalho a partir de Set/2025.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1074381118"/>
                  </a:ext>
                </a:extLst>
              </a:tr>
              <a:tr h="18211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Convocação Concurso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CON193 - Verifica ordem de convocação dos aprovados no concurso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Caso a lista de convocados de um concurso não respeite a ordem sequencial de convocação. A lista deve seguir a ordem crescente (1, 2, 3, ...) e, para cada convocado, deve ser informado o tipo de vaga a que se destina.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3330124157"/>
                  </a:ext>
                </a:extLst>
              </a:tr>
              <a:tr h="10421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Ingresso Estatutário/ Ingresso Emprego Público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CON194 - Verifica convocação no concurso para ato de ingresso estatutário ou ingresso emprego público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Caso seja enviado ato de ingresso estatutário ou emprego público para um servidor sem envio prévio de sua convocação no concurso.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828183115"/>
                  </a:ext>
                </a:extLst>
              </a:tr>
            </a:tbl>
          </a:graphicData>
        </a:graphic>
      </p:graphicFrame>
      <p:sp>
        <p:nvSpPr>
          <p:cNvPr id="6" name="Text 1">
            <a:extLst>
              <a:ext uri="{FF2B5EF4-FFF2-40B4-BE49-F238E27FC236}">
                <a16:creationId xmlns:a16="http://schemas.microsoft.com/office/drawing/2014/main" id="{B1CD7383-7245-AF83-7F83-46EA1DB2893B}"/>
              </a:ext>
            </a:extLst>
          </p:cNvPr>
          <p:cNvSpPr/>
          <p:nvPr/>
        </p:nvSpPr>
        <p:spPr>
          <a:xfrm>
            <a:off x="197285" y="925968"/>
            <a:ext cx="11797432" cy="389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4"/>
              </a:lnSpc>
            </a:pP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Inclusão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alteração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no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grau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severidade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CONs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que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entre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setembro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outubro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2025 se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tornaram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impeditivas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(2/3)</a:t>
            </a:r>
          </a:p>
          <a:p>
            <a:pPr marL="171450" indent="-171450" algn="just">
              <a:lnSpc>
                <a:spcPts val="2374"/>
              </a:lnSpc>
              <a:buFontTx/>
              <a:buChar char="-"/>
            </a:pPr>
            <a:endParaRPr lang="en-US" sz="1600">
              <a:solidFill>
                <a:srgbClr val="3C3939"/>
              </a:solidFill>
              <a:latin typeface="Raleway" pitchFamily="2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988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3D49C-13BF-E4CE-769D-272815DEC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2F31B247-7233-56FE-9B42-EC8C3F56831C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8F447398-901A-2014-9C9B-0A9A06A4962D}"/>
              </a:ext>
            </a:extLst>
          </p:cNvPr>
          <p:cNvSpPr/>
          <p:nvPr/>
        </p:nvSpPr>
        <p:spPr>
          <a:xfrm>
            <a:off x="197283" y="274319"/>
            <a:ext cx="9070542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5.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Regras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de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Consistência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- CONs</a:t>
            </a:r>
            <a:endParaRPr lang="en-US" sz="4800" b="1">
              <a:latin typeface="Raleway" pitchFamily="2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D832448-A56D-1B8C-38CB-6E7E96AED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80771"/>
              </p:ext>
            </p:extLst>
          </p:nvPr>
        </p:nvGraphicFramePr>
        <p:xfrm>
          <a:off x="197283" y="1282040"/>
          <a:ext cx="11797434" cy="523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8464">
                  <a:extLst>
                    <a:ext uri="{9D8B030D-6E8A-4147-A177-3AD203B41FA5}">
                      <a16:colId xmlns:a16="http://schemas.microsoft.com/office/drawing/2014/main" val="3619105549"/>
                    </a:ext>
                  </a:extLst>
                </a:gridCol>
                <a:gridCol w="3427170">
                  <a:extLst>
                    <a:ext uri="{9D8B030D-6E8A-4147-A177-3AD203B41FA5}">
                      <a16:colId xmlns:a16="http://schemas.microsoft.com/office/drawing/2014/main" val="3145968107"/>
                    </a:ext>
                  </a:extLst>
                </a:gridCol>
                <a:gridCol w="2941577">
                  <a:extLst>
                    <a:ext uri="{9D8B030D-6E8A-4147-A177-3AD203B41FA5}">
                      <a16:colId xmlns:a16="http://schemas.microsoft.com/office/drawing/2014/main" val="965023861"/>
                    </a:ext>
                  </a:extLst>
                </a:gridCol>
                <a:gridCol w="2490223">
                  <a:extLst>
                    <a:ext uri="{9D8B030D-6E8A-4147-A177-3AD203B41FA5}">
                      <a16:colId xmlns:a16="http://schemas.microsoft.com/office/drawing/2014/main" val="1009262234"/>
                    </a:ext>
                  </a:extLst>
                </a:gridCol>
              </a:tblGrid>
              <a:tr h="2111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Fase/Assunto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Descrição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Condição 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Severidade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60463"/>
                  </a:ext>
                </a:extLst>
              </a:tr>
              <a:tr h="1461016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Concurso/Processo Seletivo</a:t>
                      </a:r>
                      <a:endParaRPr lang="pt-BR" sz="12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CON195 - Verifica validade do concurso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Caso o prazo de validade do concurso ultrapasse o limite legal de dois anos previsto no art. 37, inciso III, da Constituição Federal. A validade inicial deve ser de no máximo 2 anos, contados a partir da data de homologação.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2581813069"/>
                  </a:ext>
                </a:extLst>
              </a:tr>
              <a:tr h="627794">
                <a:tc row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Ingresso Estatutário, Emprego Público e Contratação Temporária</a:t>
                      </a:r>
                      <a:endParaRPr lang="pt-BR" sz="12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CON197 - Verifica Número da Decisão Judicial em Atos de Ingresso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Caso o Número da Decisão Judicial seja informado em desacordo com o padrão definido pelo CNJ.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 row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3203568393"/>
                  </a:ext>
                </a:extLst>
              </a:tr>
              <a:tr h="4194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Formato Exigido: NNNNNNN-DD.AAAA.J.TR.OOOO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95181"/>
                  </a:ext>
                </a:extLst>
              </a:tr>
              <a:tr h="8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O número informado deve conter exatamente 25 caracteres, incluindo hífen e pontos, sem espaços ou caracteres adicionais.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779234"/>
                  </a:ext>
                </a:extLst>
              </a:tr>
              <a:tr h="1044405">
                <a:tc row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Ingresso Estatutário, Emprego Público e Contratação Temporária</a:t>
                      </a:r>
                      <a:endParaRPr lang="pt-BR" sz="12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CON744 - Verifica atos de admissão e contratação com registros em Alteração da Posse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Caso exista ato de admissão ou contratação para um servidor em que foi registrado alteração da posse com tipo de alteração diferente de 2 e 7 (Tabela 99).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 row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Impeditivo a partir de Set/2025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1924942181"/>
                  </a:ext>
                </a:extLst>
              </a:tr>
              <a:tr h="4194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2 - Final de Fila (se houver previsão no edital)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99854"/>
                  </a:ext>
                </a:extLst>
              </a:tr>
              <a:tr h="2115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200" u="none" strike="noStrike">
                          <a:effectLst/>
                          <a:latin typeface="Raleway" pitchFamily="2" charset="0"/>
                        </a:rPr>
                        <a:t>7 - Prorrogação por motivo de saúde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91628"/>
                  </a:ext>
                </a:extLst>
              </a:tr>
            </a:tbl>
          </a:graphicData>
        </a:graphic>
      </p:graphicFrame>
      <p:sp>
        <p:nvSpPr>
          <p:cNvPr id="6" name="Text 1">
            <a:extLst>
              <a:ext uri="{FF2B5EF4-FFF2-40B4-BE49-F238E27FC236}">
                <a16:creationId xmlns:a16="http://schemas.microsoft.com/office/drawing/2014/main" id="{F97386C9-548A-7BA7-A23A-86175A1CFF15}"/>
              </a:ext>
            </a:extLst>
          </p:cNvPr>
          <p:cNvSpPr/>
          <p:nvPr/>
        </p:nvSpPr>
        <p:spPr>
          <a:xfrm>
            <a:off x="197285" y="925968"/>
            <a:ext cx="11797432" cy="389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4"/>
              </a:lnSpc>
            </a:pP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Inclusão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alteração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no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grau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severidade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CONs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que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entre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setembro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outubro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2025 se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tornaram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impeditivas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(3/3)</a:t>
            </a:r>
          </a:p>
          <a:p>
            <a:pPr marL="171450" indent="-171450" algn="just">
              <a:lnSpc>
                <a:spcPts val="2374"/>
              </a:lnSpc>
              <a:buFontTx/>
              <a:buChar char="-"/>
            </a:pPr>
            <a:endParaRPr lang="en-US" sz="1600">
              <a:solidFill>
                <a:srgbClr val="3C3939"/>
              </a:solidFill>
              <a:latin typeface="Raleway" pitchFamily="2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36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CE314-DDA2-F485-71B4-3D5A6CDA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4FD388DC-5FF1-962F-3EED-92DFC2FF53AE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D615C64-763C-F162-04FF-B7F75523E454}"/>
              </a:ext>
            </a:extLst>
          </p:cNvPr>
          <p:cNvSpPr/>
          <p:nvPr/>
        </p:nvSpPr>
        <p:spPr>
          <a:xfrm>
            <a:off x="213334" y="221235"/>
            <a:ext cx="9070542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pt-BR" sz="4800" b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6. Principais Alterações para 2026</a:t>
            </a:r>
            <a:endParaRPr lang="pt-BR" sz="4800" b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66ECFF7-82CC-8A02-5C31-AFF2E780C1CD}"/>
              </a:ext>
            </a:extLst>
          </p:cNvPr>
          <p:cNvSpPr/>
          <p:nvPr/>
        </p:nvSpPr>
        <p:spPr>
          <a:xfrm>
            <a:off x="213334" y="1314979"/>
            <a:ext cx="11765331" cy="590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91DEE07-FD69-760B-6B03-D32F46F9D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99907"/>
              </p:ext>
            </p:extLst>
          </p:nvPr>
        </p:nvGraphicFramePr>
        <p:xfrm>
          <a:off x="1175207" y="2107539"/>
          <a:ext cx="9841584" cy="420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792">
                  <a:extLst>
                    <a:ext uri="{9D8B030D-6E8A-4147-A177-3AD203B41FA5}">
                      <a16:colId xmlns:a16="http://schemas.microsoft.com/office/drawing/2014/main" val="508799688"/>
                    </a:ext>
                  </a:extLst>
                </a:gridCol>
                <a:gridCol w="4920792">
                  <a:extLst>
                    <a:ext uri="{9D8B030D-6E8A-4147-A177-3AD203B41FA5}">
                      <a16:colId xmlns:a16="http://schemas.microsoft.com/office/drawing/2014/main" val="1933660253"/>
                    </a:ext>
                  </a:extLst>
                </a:gridCol>
              </a:tblGrid>
              <a:tr h="885230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latin typeface="Raleway" pitchFamily="2" charset="0"/>
                        </a:rPr>
                        <a:t>Ingresso Emprego Público e Emprego em Comissão</a:t>
                      </a:r>
                    </a:p>
                  </a:txBody>
                  <a:tcPr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latin typeface="Raleway" pitchFamily="2" charset="0"/>
                        </a:rPr>
                        <a:t>Ingresso Contratação por Tempo Determinado</a:t>
                      </a:r>
                    </a:p>
                  </a:txBody>
                  <a:tcPr anchor="ctr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26053"/>
                  </a:ext>
                </a:extLst>
              </a:tr>
              <a:tr h="885230">
                <a:tc>
                  <a:txBody>
                    <a:bodyPr/>
                    <a:lstStyle/>
                    <a:p>
                      <a:pPr algn="just"/>
                      <a:r>
                        <a:rPr lang="pt-BR" sz="1600">
                          <a:latin typeface="Raleway" pitchFamily="2" charset="0"/>
                        </a:rPr>
                        <a:t>Regime Celetista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>
                          <a:latin typeface="Raleway" pitchFamily="2" charset="0"/>
                        </a:rPr>
                        <a:t>Regime Especial, no qual incumbe a cada ente federativo editar suas próprias leis que regularão essas contratações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866512"/>
                  </a:ext>
                </a:extLst>
              </a:tr>
              <a:tr h="1672102">
                <a:tc>
                  <a:txBody>
                    <a:bodyPr/>
                    <a:lstStyle/>
                    <a:p>
                      <a:pPr algn="just"/>
                      <a:r>
                        <a:rPr lang="pt-BR" sz="1600">
                          <a:latin typeface="Raleway" pitchFamily="2" charset="0"/>
                        </a:rPr>
                        <a:t>À semelhança dos estatutários, são investidos em emprego público mediante prévia aprovação em concurso público ou emprego em comissão quando destinados a funções de direção, chefia ou assessoramento, sendo de livre nomeação e exoneração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>
                          <a:latin typeface="Raleway"/>
                        </a:rPr>
                        <a:t>Contratados para o atendimento de necessidades de excepcional interesse público por meio de processo seletivo (Prejulgado n. 1927)</a:t>
                      </a:r>
                      <a:endParaRPr lang="pt-BR" sz="160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921407"/>
                  </a:ext>
                </a:extLst>
              </a:tr>
              <a:tr h="759119">
                <a:tc>
                  <a:txBody>
                    <a:bodyPr/>
                    <a:lstStyle/>
                    <a:p>
                      <a:pPr algn="just"/>
                      <a:r>
                        <a:rPr lang="pt-BR" sz="1600">
                          <a:latin typeface="Raleway" pitchFamily="2" charset="0"/>
                        </a:rPr>
                        <a:t>Prazo indeterminado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>
                          <a:latin typeface="Raleway" pitchFamily="2" charset="0"/>
                        </a:rPr>
                        <a:t>Prazo determinado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04109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D29759D-5AB4-EA1F-F023-0C51ACAB97DA}"/>
              </a:ext>
            </a:extLst>
          </p:cNvPr>
          <p:cNvSpPr txBox="1">
            <a:spLocks/>
          </p:cNvSpPr>
          <p:nvPr/>
        </p:nvSpPr>
        <p:spPr>
          <a:xfrm>
            <a:off x="272105" y="1097104"/>
            <a:ext cx="11385305" cy="79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Layout:</a:t>
            </a:r>
            <a:b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</a:b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Separação do layout </a:t>
            </a:r>
            <a:r>
              <a:rPr lang="pt-BR" sz="1600" b="1">
                <a:latin typeface="Raleway" pitchFamily="2" charset="0"/>
              </a:rPr>
              <a:t>Ingresso Emprego Público – CLT/Contratação por tempo determinado e Emprego em Comissão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 em dois.</a:t>
            </a:r>
          </a:p>
        </p:txBody>
      </p:sp>
    </p:spTree>
    <p:extLst>
      <p:ext uri="{BB962C8B-B14F-4D97-AF65-F5344CB8AC3E}">
        <p14:creationId xmlns:p14="http://schemas.microsoft.com/office/powerpoint/2010/main" val="29510452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0CD1E-2977-482E-35AB-E210B0AE85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2105" y="1141705"/>
            <a:ext cx="11385305" cy="792560"/>
          </a:xfrm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Layout:</a:t>
            </a:r>
            <a:b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</a:b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Acréscimo de dois campos no layout Edital do Concurso Público ou Processo Seletivo</a:t>
            </a:r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4CADE76-0166-649F-E40E-013433845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57595"/>
              </p:ext>
            </p:extLst>
          </p:nvPr>
        </p:nvGraphicFramePr>
        <p:xfrm>
          <a:off x="272105" y="2067918"/>
          <a:ext cx="8655079" cy="2650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0748">
                  <a:extLst>
                    <a:ext uri="{9D8B030D-6E8A-4147-A177-3AD203B41FA5}">
                      <a16:colId xmlns:a16="http://schemas.microsoft.com/office/drawing/2014/main" val="1114581021"/>
                    </a:ext>
                  </a:extLst>
                </a:gridCol>
                <a:gridCol w="1000674">
                  <a:extLst>
                    <a:ext uri="{9D8B030D-6E8A-4147-A177-3AD203B41FA5}">
                      <a16:colId xmlns:a16="http://schemas.microsoft.com/office/drawing/2014/main" val="558011286"/>
                    </a:ext>
                  </a:extLst>
                </a:gridCol>
                <a:gridCol w="1040305">
                  <a:extLst>
                    <a:ext uri="{9D8B030D-6E8A-4147-A177-3AD203B41FA5}">
                      <a16:colId xmlns:a16="http://schemas.microsoft.com/office/drawing/2014/main" val="2938414034"/>
                    </a:ext>
                  </a:extLst>
                </a:gridCol>
                <a:gridCol w="1218644">
                  <a:extLst>
                    <a:ext uri="{9D8B030D-6E8A-4147-A177-3AD203B41FA5}">
                      <a16:colId xmlns:a16="http://schemas.microsoft.com/office/drawing/2014/main" val="1560443789"/>
                    </a:ext>
                  </a:extLst>
                </a:gridCol>
                <a:gridCol w="3184708">
                  <a:extLst>
                    <a:ext uri="{9D8B030D-6E8A-4147-A177-3AD203B41FA5}">
                      <a16:colId xmlns:a16="http://schemas.microsoft.com/office/drawing/2014/main" val="867679689"/>
                    </a:ext>
                  </a:extLst>
                </a:gridCol>
              </a:tblGrid>
              <a:tr h="2300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Descrição do campo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Tipo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Tamanho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Obrigatório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Observações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46115"/>
                  </a:ext>
                </a:extLst>
              </a:tr>
              <a:tr h="1325259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Unidade Prazo Validade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Numérico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Indica a unidade de medida utilizada para expressar o prazo de validade. Conforme </a:t>
                      </a:r>
                      <a:r>
                        <a:rPr lang="pt-BR" sz="1400" b="1" u="none" strike="noStrike">
                          <a:effectLst/>
                          <a:highlight>
                            <a:srgbClr val="FFFF00"/>
                          </a:highlight>
                          <a:latin typeface="Raleway" pitchFamily="2" charset="0"/>
                        </a:rPr>
                        <a:t>Tabela 138 - Unidade Prazo Validade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490666"/>
                  </a:ext>
                </a:extLst>
              </a:tr>
              <a:tr h="1095255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Prazo de Validade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Numérico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Tempo de vigência do Concurso/Processo Seletivo. Exemplo: 2 anos (anos = Unidade Prazo Validade)</a:t>
                      </a:r>
                      <a:endParaRPr lang="pt-BR" sz="1400" b="0" i="0" u="none" strike="noStrike">
                        <a:solidFill>
                          <a:srgbClr val="292A2E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02039"/>
                  </a:ext>
                </a:extLst>
              </a:tr>
            </a:tbl>
          </a:graphicData>
        </a:graphic>
      </p:graphicFrame>
      <p:sp>
        <p:nvSpPr>
          <p:cNvPr id="10" name="Título 10">
            <a:extLst>
              <a:ext uri="{FF2B5EF4-FFF2-40B4-BE49-F238E27FC236}">
                <a16:creationId xmlns:a16="http://schemas.microsoft.com/office/drawing/2014/main" id="{C7EBA751-B044-2831-D457-A459918FE0F6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FD7B54-C667-2E0A-C764-41CAE4882C51}"/>
              </a:ext>
            </a:extLst>
          </p:cNvPr>
          <p:cNvSpPr txBox="1"/>
          <p:nvPr/>
        </p:nvSpPr>
        <p:spPr>
          <a:xfrm>
            <a:off x="160699" y="339926"/>
            <a:ext cx="10406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6. Principais Alterações para 2026</a:t>
            </a:r>
            <a:endParaRPr lang="pt-BR" sz="4800" b="1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FA2DC9B-0729-63B1-B914-58FB07C6FFE9}"/>
              </a:ext>
            </a:extLst>
          </p:cNvPr>
          <p:cNvGrpSpPr/>
          <p:nvPr/>
        </p:nvGrpSpPr>
        <p:grpSpPr>
          <a:xfrm>
            <a:off x="8927185" y="2471902"/>
            <a:ext cx="2992711" cy="1195058"/>
            <a:chOff x="5671538" y="4653481"/>
            <a:chExt cx="2863957" cy="1511929"/>
          </a:xfrm>
        </p:grpSpPr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33D416EF-0744-687B-B739-66C24A1074D5}"/>
                </a:ext>
              </a:extLst>
            </p:cNvPr>
            <p:cNvSpPr txBox="1">
              <a:spLocks/>
            </p:cNvSpPr>
            <p:nvPr/>
          </p:nvSpPr>
          <p:spPr>
            <a:xfrm>
              <a:off x="5848537" y="4855011"/>
              <a:ext cx="2686958" cy="1141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l"/>
              <a:r>
                <a:rPr lang="pt-BR" sz="1400">
                  <a:latin typeface="Raleway" pitchFamily="2" charset="0"/>
                </a:rPr>
                <a:t>Tabela 138 – Unidade Prazo Validade</a:t>
              </a:r>
            </a:p>
            <a:p>
              <a:pPr marL="0" lvl="1" algn="l">
                <a:lnSpc>
                  <a:spcPct val="100000"/>
                </a:lnSpc>
                <a:spcBef>
                  <a:spcPts val="0"/>
                </a:spcBef>
              </a:pPr>
              <a:endParaRPr lang="pt-BR" sz="800">
                <a:latin typeface="Raleway" pitchFamily="2" charset="0"/>
              </a:endParaRPr>
            </a:p>
            <a:p>
              <a:pPr lvl="1" algn="l"/>
              <a:r>
                <a:rPr lang="pt-BR" sz="1400">
                  <a:latin typeface="Raleway" pitchFamily="2" charset="0"/>
                </a:rPr>
                <a:t>01 – Mês</a:t>
              </a:r>
            </a:p>
            <a:p>
              <a:pPr lvl="1" algn="l"/>
              <a:r>
                <a:rPr lang="pt-BR" sz="1400">
                  <a:latin typeface="Raleway" pitchFamily="2" charset="0"/>
                </a:rPr>
                <a:t>02 - Ano</a:t>
              </a:r>
            </a:p>
            <a:p>
              <a:pPr algn="l"/>
              <a:endParaRPr lang="pt-BR">
                <a:latin typeface="Raleway" pitchFamily="2" charset="0"/>
              </a:endParaRPr>
            </a:p>
          </p:txBody>
        </p:sp>
        <p:sp>
          <p:nvSpPr>
            <p:cNvPr id="5" name="Texto Explicativo: Seta para a Esquerda 4">
              <a:extLst>
                <a:ext uri="{FF2B5EF4-FFF2-40B4-BE49-F238E27FC236}">
                  <a16:creationId xmlns:a16="http://schemas.microsoft.com/office/drawing/2014/main" id="{DBBAA7E5-627B-0D7C-2B27-C8A7A8F8F8FB}"/>
                </a:ext>
              </a:extLst>
            </p:cNvPr>
            <p:cNvSpPr/>
            <p:nvPr/>
          </p:nvSpPr>
          <p:spPr>
            <a:xfrm>
              <a:off x="5671538" y="4653481"/>
              <a:ext cx="2863957" cy="1511929"/>
            </a:xfrm>
            <a:prstGeom prst="leftArrowCallout">
              <a:avLst>
                <a:gd name="adj1" fmla="val 13956"/>
                <a:gd name="adj2" fmla="val 17112"/>
                <a:gd name="adj3" fmla="val 21845"/>
                <a:gd name="adj4" fmla="val 85073"/>
              </a:avLst>
            </a:prstGeom>
            <a:noFill/>
            <a:ln>
              <a:solidFill>
                <a:srgbClr val="A539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3971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99296-CDBD-7FCC-53D3-6E5643BC42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379" y="2215120"/>
            <a:ext cx="10515600" cy="600075"/>
          </a:xfrm>
        </p:spPr>
        <p:txBody>
          <a:bodyPr>
            <a:normAutofit/>
          </a:bodyPr>
          <a:lstStyle/>
          <a:p>
            <a:pPr algn="just"/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	Exemplo prático:		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854972-7951-DA84-B2CE-33AB0C2C74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29625" y="3282769"/>
            <a:ext cx="10094614" cy="60007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B719C972-AE6A-DB2A-C847-12CF7BFD7D5F}"/>
              </a:ext>
            </a:extLst>
          </p:cNvPr>
          <p:cNvSpPr txBox="1">
            <a:spLocks/>
          </p:cNvSpPr>
          <p:nvPr/>
        </p:nvSpPr>
        <p:spPr>
          <a:xfrm>
            <a:off x="272105" y="2931543"/>
            <a:ext cx="9591049" cy="41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	Item fixado em edital:</a:t>
            </a:r>
          </a:p>
          <a:p>
            <a:pPr marL="342900" indent="-342900" algn="just">
              <a:buFontTx/>
              <a:buChar char="-"/>
            </a:pPr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  <a:p>
            <a:pPr algn="just"/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9AAD687-A1E7-E5A8-79CE-433A4814765C}"/>
              </a:ext>
            </a:extLst>
          </p:cNvPr>
          <p:cNvSpPr txBox="1">
            <a:spLocks/>
          </p:cNvSpPr>
          <p:nvPr/>
        </p:nvSpPr>
        <p:spPr>
          <a:xfrm>
            <a:off x="233380" y="4142879"/>
            <a:ext cx="11490859" cy="1024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	A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unidade prazo validade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para esse edital é </a:t>
            </a:r>
            <a:r>
              <a:rPr lang="pt-BR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ano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. Portanto, conforme a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Tabela 138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, será informado </a:t>
            </a:r>
            <a:r>
              <a:rPr lang="pt-BR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02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.</a:t>
            </a:r>
          </a:p>
          <a:p>
            <a:pPr marL="0" indent="0" algn="just">
              <a:buNone/>
            </a:pPr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  <a:p>
            <a:pPr marL="0" indent="0" algn="just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	O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prazo de validade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é de </a:t>
            </a:r>
            <a:r>
              <a:rPr lang="pt-BR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dois anos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. Assim, também será informado </a:t>
            </a:r>
            <a:r>
              <a:rPr lang="pt-BR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02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 no campo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Prazo de Validade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.</a:t>
            </a:r>
          </a:p>
          <a:p>
            <a:pPr algn="just"/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018F2420-098E-6F66-449E-1F89BF755930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04ED3BC-5F8B-807C-3A84-43F11E12A13C}"/>
              </a:ext>
            </a:extLst>
          </p:cNvPr>
          <p:cNvSpPr txBox="1">
            <a:spLocks/>
          </p:cNvSpPr>
          <p:nvPr/>
        </p:nvSpPr>
        <p:spPr>
          <a:xfrm>
            <a:off x="272105" y="1141705"/>
            <a:ext cx="11385305" cy="79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Layout:</a:t>
            </a:r>
            <a:b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</a:b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Acréscimo de dois campos no layout Edital do Concurso Público ou Processo Seletivo</a:t>
            </a:r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1915CAB-6A92-DB85-56CF-288FE5D062D7}"/>
              </a:ext>
            </a:extLst>
          </p:cNvPr>
          <p:cNvSpPr/>
          <p:nvPr/>
        </p:nvSpPr>
        <p:spPr>
          <a:xfrm>
            <a:off x="1057274" y="2111604"/>
            <a:ext cx="10901345" cy="3214540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4C9F92-46AA-07B0-6901-3EDDF9EFAC35}"/>
              </a:ext>
            </a:extLst>
          </p:cNvPr>
          <p:cNvSpPr txBox="1"/>
          <p:nvPr/>
        </p:nvSpPr>
        <p:spPr>
          <a:xfrm>
            <a:off x="160699" y="339926"/>
            <a:ext cx="10406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6. Principais Alterações para 2026</a:t>
            </a:r>
            <a:endParaRPr lang="pt-BR" sz="4800" b="1"/>
          </a:p>
        </p:txBody>
      </p:sp>
    </p:spTree>
    <p:extLst>
      <p:ext uri="{BB962C8B-B14F-4D97-AF65-F5344CB8AC3E}">
        <p14:creationId xmlns:p14="http://schemas.microsoft.com/office/powerpoint/2010/main" val="419923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245FEF-06BB-25DB-1527-6258C7A8273D}"/>
              </a:ext>
            </a:extLst>
          </p:cNvPr>
          <p:cNvSpPr txBox="1"/>
          <p:nvPr/>
        </p:nvSpPr>
        <p:spPr>
          <a:xfrm>
            <a:off x="160699" y="339926"/>
            <a:ext cx="10406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6. Principais Alterações para 2026</a:t>
            </a:r>
            <a:endParaRPr lang="pt-BR" sz="4800" b="1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A8575A6-64DE-656F-D5BD-D962632292BD}"/>
              </a:ext>
            </a:extLst>
          </p:cNvPr>
          <p:cNvSpPr txBox="1">
            <a:spLocks/>
          </p:cNvSpPr>
          <p:nvPr/>
        </p:nvSpPr>
        <p:spPr>
          <a:xfrm>
            <a:off x="272105" y="1141705"/>
            <a:ext cx="11385305" cy="79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Layout:</a:t>
            </a:r>
            <a:b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</a:b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Alteração do campo #Número da Inscrição no layout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Concurso/Processo Seletivo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 </a:t>
            </a:r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0D78A76-E1CB-B416-65BC-D8905E450A97}"/>
              </a:ext>
            </a:extLst>
          </p:cNvPr>
          <p:cNvSpPr txBox="1">
            <a:spLocks/>
          </p:cNvSpPr>
          <p:nvPr/>
        </p:nvSpPr>
        <p:spPr>
          <a:xfrm>
            <a:off x="2084797" y="3696961"/>
            <a:ext cx="2694594" cy="152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Além de números, passa a ser permitida a </a:t>
            </a:r>
            <a:r>
              <a:rPr lang="pt-BR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inclusão de letras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 no número da inscrição.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0402E07-2D62-720A-9087-EDB3814D5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02771"/>
              </p:ext>
            </p:extLst>
          </p:nvPr>
        </p:nvGraphicFramePr>
        <p:xfrm>
          <a:off x="272105" y="2067918"/>
          <a:ext cx="11577388" cy="1578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748">
                  <a:extLst>
                    <a:ext uri="{9D8B030D-6E8A-4147-A177-3AD203B41FA5}">
                      <a16:colId xmlns:a16="http://schemas.microsoft.com/office/drawing/2014/main" val="1114581021"/>
                    </a:ext>
                  </a:extLst>
                </a:gridCol>
                <a:gridCol w="1737560">
                  <a:extLst>
                    <a:ext uri="{9D8B030D-6E8A-4147-A177-3AD203B41FA5}">
                      <a16:colId xmlns:a16="http://schemas.microsoft.com/office/drawing/2014/main" val="558011286"/>
                    </a:ext>
                  </a:extLst>
                </a:gridCol>
                <a:gridCol w="1787918">
                  <a:extLst>
                    <a:ext uri="{9D8B030D-6E8A-4147-A177-3AD203B41FA5}">
                      <a16:colId xmlns:a16="http://schemas.microsoft.com/office/drawing/2014/main" val="2938414034"/>
                    </a:ext>
                  </a:extLst>
                </a:gridCol>
                <a:gridCol w="2040749">
                  <a:extLst>
                    <a:ext uri="{9D8B030D-6E8A-4147-A177-3AD203B41FA5}">
                      <a16:colId xmlns:a16="http://schemas.microsoft.com/office/drawing/2014/main" val="1560443789"/>
                    </a:ext>
                  </a:extLst>
                </a:gridCol>
                <a:gridCol w="3552413">
                  <a:extLst>
                    <a:ext uri="{9D8B030D-6E8A-4147-A177-3AD203B41FA5}">
                      <a16:colId xmlns:a16="http://schemas.microsoft.com/office/drawing/2014/main" val="867679689"/>
                    </a:ext>
                  </a:extLst>
                </a:gridCol>
              </a:tblGrid>
              <a:tr h="2300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Descrição do campo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Tipo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Tamanho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Obrigatório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Observações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46115"/>
                  </a:ext>
                </a:extLst>
              </a:tr>
              <a:tr h="132525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600" b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#Número da Inscrição</a:t>
                      </a:r>
                    </a:p>
                  </a:txBody>
                  <a:tcPr marL="76200" marR="76200" marT="76200" marB="76200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600" b="1" u="none">
                          <a:effectLst/>
                          <a:highlight>
                            <a:srgbClr val="FFFF00"/>
                          </a:highlight>
                          <a:latin typeface="Raleway"/>
                        </a:rPr>
                        <a:t>Caractere</a:t>
                      </a:r>
                      <a:endParaRPr lang="pt-BR" sz="1600" b="1" u="none">
                        <a:effectLst/>
                        <a:highlight>
                          <a:srgbClr val="FFFF00"/>
                        </a:highlight>
                        <a:latin typeface="Raleway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600" b="0">
                          <a:effectLst/>
                          <a:latin typeface="Raleway" pitchFamily="2" charset="0"/>
                        </a:rPr>
                        <a:t>16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600" b="0">
                          <a:effectLst/>
                          <a:latin typeface="Raleway" pitchFamily="2" charset="0"/>
                        </a:rPr>
                        <a:t>Sim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600" b="0">
                          <a:effectLst/>
                          <a:latin typeface="Raleway" pitchFamily="2" charset="0"/>
                        </a:rPr>
                        <a:t>Número de inscrição do candidato no concurso. Informar “1” quando não existirem candidatos para a Especialidade.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50490666"/>
                  </a:ext>
                </a:extLst>
              </a:tr>
            </a:tbl>
          </a:graphicData>
        </a:graphic>
      </p:graphicFrame>
      <p:sp>
        <p:nvSpPr>
          <p:cNvPr id="11" name="Texto Explicativo: Seta para Cima 10">
            <a:extLst>
              <a:ext uri="{FF2B5EF4-FFF2-40B4-BE49-F238E27FC236}">
                <a16:creationId xmlns:a16="http://schemas.microsoft.com/office/drawing/2014/main" id="{5E163B5E-05C0-DFD6-D6C0-194D2765D5D8}"/>
              </a:ext>
            </a:extLst>
          </p:cNvPr>
          <p:cNvSpPr/>
          <p:nvPr/>
        </p:nvSpPr>
        <p:spPr>
          <a:xfrm>
            <a:off x="2084797" y="2639505"/>
            <a:ext cx="2694594" cy="2460442"/>
          </a:xfrm>
          <a:prstGeom prst="upArrowCallout">
            <a:avLst>
              <a:gd name="adj1" fmla="val 9675"/>
              <a:gd name="adj2" fmla="val 11974"/>
              <a:gd name="adj3" fmla="val 25000"/>
              <a:gd name="adj4" fmla="val 50035"/>
            </a:avLst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E86A5-83D3-EF76-2D22-641F98494B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714" y="708818"/>
            <a:ext cx="10515600" cy="1325563"/>
          </a:xfrm>
        </p:spPr>
        <p:txBody>
          <a:bodyPr/>
          <a:lstStyle/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7. Automatização dos registros dos atos de admissão de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63DA8-8740-A02E-BF99-1004833632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5714" y="2332619"/>
            <a:ext cx="11390550" cy="3153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600">
                <a:latin typeface="Raleway"/>
              </a:rPr>
              <a:t>A Constituição Estadual de 1989 atribui as competências do Tribunal de Contas do Estado no art. 59.</a:t>
            </a:r>
          </a:p>
          <a:p>
            <a:pPr marL="0" indent="0" algn="just">
              <a:buNone/>
            </a:pPr>
            <a:r>
              <a:rPr lang="pt-BR" sz="1600">
                <a:latin typeface="Raleway"/>
              </a:rPr>
              <a:t>O inciso III desse artigo determina que uma das competências é:</a:t>
            </a:r>
          </a:p>
          <a:p>
            <a:pPr marL="3657600" lvl="8" indent="0" algn="just">
              <a:buNone/>
            </a:pPr>
            <a:endParaRPr lang="pt-BR" sz="1600">
              <a:highlight>
                <a:srgbClr val="FFFF00"/>
              </a:highlight>
              <a:latin typeface="Raleway"/>
            </a:endParaRPr>
          </a:p>
          <a:p>
            <a:pPr marL="3657600" lvl="8" indent="0" algn="just">
              <a:buNone/>
            </a:pPr>
            <a:r>
              <a:rPr lang="pt-BR" sz="1600" b="1">
                <a:highlight>
                  <a:srgbClr val="FFFF00"/>
                </a:highlight>
                <a:latin typeface="Raleway"/>
              </a:rPr>
              <a:t>apreciar, para fins de registro, a legalidade dos atos de admissão de pessoal, a qualquer título, na administração direta e indireta, incluídas as fundações instituídas e mantidas pelo Poder Público, excetuadas as nomeações para cargo de provimento em comissão</a:t>
            </a:r>
            <a:r>
              <a:rPr lang="pt-BR" sz="1600" b="1">
                <a:latin typeface="Raleway"/>
              </a:rPr>
              <a:t>, </a:t>
            </a:r>
            <a:r>
              <a:rPr lang="pt-BR" sz="1600">
                <a:latin typeface="Raleway"/>
              </a:rPr>
              <a:t>bem como a das concessões de aposentadorias, reformas e pensões, ressalvadas as melhorias posteriores que não alterem o fundamento legal do ato concessório;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94A8CD87-67A4-45FA-BCC4-4EF042CBC6FF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A8AF8AE-BB9D-B74A-FCFD-9AEA15C0AE99}"/>
              </a:ext>
            </a:extLst>
          </p:cNvPr>
          <p:cNvSpPr/>
          <p:nvPr/>
        </p:nvSpPr>
        <p:spPr>
          <a:xfrm>
            <a:off x="3864990" y="3082565"/>
            <a:ext cx="7956222" cy="1677971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92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4E597-FA06-7423-0029-747686EF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479E3-11B1-9997-446D-C380815DC6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4190" y="70253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7. Automatização dos registros dos atos de admissão de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60AA23-C83C-3BA1-DC0D-74130AD559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4191" y="2247196"/>
            <a:ext cx="5801810" cy="41630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>
                <a:latin typeface="Raleway"/>
              </a:rPr>
              <a:t>Com base nessa competência constitucional e pelo alto volume de admissões no Estado e Municípios, iniciar-se-á o registro automatizado das admissões com base nos dados enviados pelos </a:t>
            </a:r>
            <a:r>
              <a:rPr lang="pt-BR" sz="1600" err="1">
                <a:latin typeface="Raleway"/>
              </a:rPr>
              <a:t>e-Sfinge</a:t>
            </a:r>
            <a:r>
              <a:rPr lang="pt-BR" sz="1600">
                <a:latin typeface="Raleway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>
                <a:latin typeface="Raleway"/>
              </a:rPr>
              <a:t>Os dados serão confrontados com </a:t>
            </a:r>
            <a:r>
              <a:rPr lang="pt-BR" sz="1600" u="sng">
                <a:latin typeface="Raleway"/>
              </a:rPr>
              <a:t>regras pré-estabelecidas</a:t>
            </a:r>
            <a:r>
              <a:rPr lang="pt-BR" sz="1600">
                <a:latin typeface="Raleway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>
                <a:latin typeface="Raleway"/>
              </a:rPr>
              <a:t>Caso ocorra inconsistência em alguma regra, será enviada </a:t>
            </a:r>
            <a:r>
              <a:rPr lang="pt-BR" sz="1600" u="sng">
                <a:latin typeface="Raleway"/>
              </a:rPr>
              <a:t>comunicação automatizada</a:t>
            </a:r>
            <a:r>
              <a:rPr lang="pt-BR" sz="1600">
                <a:latin typeface="Raleway"/>
              </a:rPr>
              <a:t> para o controlador interno verificar a integridade do dado.</a:t>
            </a:r>
          </a:p>
          <a:p>
            <a:pPr marL="457200" lvl="1" indent="0">
              <a:buNone/>
            </a:pPr>
            <a:endParaRPr lang="pt-BR" sz="1600"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D0757751-556B-63FE-559A-CE3DDE6C9EF4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DC5E5C37-EBFF-23F2-B4A1-E5BBEC2D1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2" y="2376886"/>
            <a:ext cx="5578537" cy="34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BBD1F-27B2-C65A-35FC-E03753A8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0A55A-B350-5306-4FD0-B606FCC6F2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082" y="3663987"/>
            <a:ext cx="4872088" cy="7017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600">
                <a:latin typeface="Raleway"/>
              </a:rPr>
              <a:t>Em havendo incorreção no dado enviado, deve-se proceder com o ajuste no </a:t>
            </a:r>
            <a:r>
              <a:rPr lang="pt-BR" sz="1600" err="1">
                <a:latin typeface="Raleway"/>
              </a:rPr>
              <a:t>e-Sfinge</a:t>
            </a:r>
            <a:r>
              <a:rPr lang="pt-BR" sz="1600">
                <a:latin typeface="Raleway"/>
              </a:rPr>
              <a:t>.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91287E99-3C09-3E0B-47BA-EA633C249FF1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A3B0EC-8362-F779-AEC9-E26165054245}"/>
              </a:ext>
            </a:extLst>
          </p:cNvPr>
          <p:cNvSpPr txBox="1">
            <a:spLocks/>
          </p:cNvSpPr>
          <p:nvPr/>
        </p:nvSpPr>
        <p:spPr>
          <a:xfrm>
            <a:off x="294190" y="702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7. Automatização dos registros dos atos de admissão de pessoal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04CB79F-445A-1CE9-E296-1238BF7F861F}"/>
              </a:ext>
            </a:extLst>
          </p:cNvPr>
          <p:cNvSpPr/>
          <p:nvPr/>
        </p:nvSpPr>
        <p:spPr>
          <a:xfrm>
            <a:off x="537328" y="2375555"/>
            <a:ext cx="5203596" cy="2454352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91E6FE62-2E23-EF4C-B1B0-4FA8CB45D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021" y="2563771"/>
            <a:ext cx="836482" cy="836482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8052875-B4F8-E315-EC82-1346D9801BC4}"/>
              </a:ext>
            </a:extLst>
          </p:cNvPr>
          <p:cNvSpPr txBox="1">
            <a:spLocks/>
          </p:cNvSpPr>
          <p:nvPr/>
        </p:nvSpPr>
        <p:spPr>
          <a:xfrm>
            <a:off x="1600587" y="2788522"/>
            <a:ext cx="3951403" cy="528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>
                <a:latin typeface="Raleway"/>
              </a:rPr>
              <a:t>Dado incorreto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00D2815-E0D3-1DF7-BC59-438C6583C2B4}"/>
              </a:ext>
            </a:extLst>
          </p:cNvPr>
          <p:cNvSpPr/>
          <p:nvPr/>
        </p:nvSpPr>
        <p:spPr>
          <a:xfrm>
            <a:off x="703082" y="2521670"/>
            <a:ext cx="920685" cy="920685"/>
          </a:xfrm>
          <a:prstGeom prst="ellipse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F381563-0071-514C-D70A-7527A83621FE}"/>
              </a:ext>
            </a:extLst>
          </p:cNvPr>
          <p:cNvSpPr/>
          <p:nvPr/>
        </p:nvSpPr>
        <p:spPr>
          <a:xfrm>
            <a:off x="6298678" y="2375555"/>
            <a:ext cx="5203596" cy="2454352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60DBDB3-8BC8-30BC-7F7B-DE8832D8B5E0}"/>
              </a:ext>
            </a:extLst>
          </p:cNvPr>
          <p:cNvSpPr txBox="1">
            <a:spLocks/>
          </p:cNvSpPr>
          <p:nvPr/>
        </p:nvSpPr>
        <p:spPr>
          <a:xfrm>
            <a:off x="6427512" y="3661630"/>
            <a:ext cx="4945928" cy="813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600">
                <a:latin typeface="Raleway"/>
              </a:rPr>
              <a:t>Caso correto, deve-se informar que o dado está correto, enviando a documentação necessária para a sua comprovação.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0A9B37E-E201-983C-CF0F-B93227305FBE}"/>
              </a:ext>
            </a:extLst>
          </p:cNvPr>
          <p:cNvSpPr/>
          <p:nvPr/>
        </p:nvSpPr>
        <p:spPr>
          <a:xfrm>
            <a:off x="6427512" y="2521670"/>
            <a:ext cx="920685" cy="920685"/>
          </a:xfrm>
          <a:prstGeom prst="ellipse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7C04255-DFD1-3B31-BD91-0F77DBD1D5EA}"/>
              </a:ext>
            </a:extLst>
          </p:cNvPr>
          <p:cNvSpPr txBox="1">
            <a:spLocks/>
          </p:cNvSpPr>
          <p:nvPr/>
        </p:nvSpPr>
        <p:spPr>
          <a:xfrm>
            <a:off x="7348197" y="2788522"/>
            <a:ext cx="3951403" cy="528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>
                <a:latin typeface="Raleway"/>
              </a:rPr>
              <a:t>Dado correto</a:t>
            </a:r>
          </a:p>
        </p:txBody>
      </p:sp>
      <p:pic>
        <p:nvPicPr>
          <p:cNvPr id="16" name="Gráfico 15" descr="Marca de seleção com preenchimento sólido">
            <a:extLst>
              <a:ext uri="{FF2B5EF4-FFF2-40B4-BE49-F238E27FC236}">
                <a16:creationId xmlns:a16="http://schemas.microsoft.com/office/drawing/2014/main" id="{820950AF-7000-7541-0A25-B088F9750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4642" y="2607296"/>
            <a:ext cx="821704" cy="8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2D03-3576-96D1-B05E-48933A99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37CEC0-F0DA-8FF2-3EDA-1E09A941A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2263" y="3329529"/>
            <a:ext cx="5505253" cy="1580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Os </a:t>
            </a: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primeiros</a:t>
            </a: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atos de admissão a serem analisados serão dos </a:t>
            </a:r>
            <a:r>
              <a:rPr lang="pt-BR" sz="1800" u="sng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servidores estatutários</a:t>
            </a: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.</a:t>
            </a:r>
          </a:p>
          <a:p>
            <a:pPr marL="0" indent="0" algn="just">
              <a:buNone/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0" indent="0" algn="just">
              <a:buNone/>
            </a:pP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Posteriormente</a:t>
            </a: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também serão verificados os atos de admissão dos </a:t>
            </a:r>
            <a:r>
              <a:rPr lang="pt-BR" sz="1800" u="sng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empregados celetistas</a:t>
            </a: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.</a:t>
            </a:r>
          </a:p>
          <a:p>
            <a:pPr marL="457200" lvl="1" indent="0" algn="just">
              <a:buNone/>
            </a:pP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9" name="Título 10">
            <a:extLst>
              <a:ext uri="{FF2B5EF4-FFF2-40B4-BE49-F238E27FC236}">
                <a16:creationId xmlns:a16="http://schemas.microsoft.com/office/drawing/2014/main" id="{CE0FE07B-645E-059F-E06E-63F423032C1E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A9BF4D2-D0B0-F961-9A50-64C432F4A9C1}"/>
              </a:ext>
            </a:extLst>
          </p:cNvPr>
          <p:cNvSpPr txBox="1">
            <a:spLocks/>
          </p:cNvSpPr>
          <p:nvPr/>
        </p:nvSpPr>
        <p:spPr>
          <a:xfrm>
            <a:off x="294190" y="702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7. Automatização dos registros dos atos de admissão de pessoal</a:t>
            </a:r>
          </a:p>
        </p:txBody>
      </p:sp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7E4C61B5-A3AE-9178-2A3D-38E3FEF0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16743" r="8142"/>
          <a:stretch>
            <a:fillRect/>
          </a:stretch>
        </p:blipFill>
        <p:spPr>
          <a:xfrm>
            <a:off x="294190" y="2260041"/>
            <a:ext cx="5505253" cy="38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A1ABC57-F1E4-E036-3956-D5F2AF170C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78038" r="1" b="-91"/>
          <a:stretch>
            <a:fillRect/>
          </a:stretch>
        </p:blipFill>
        <p:spPr>
          <a:xfrm>
            <a:off x="-870" y="5366409"/>
            <a:ext cx="12192147" cy="1512033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22610" y="719714"/>
            <a:ext cx="4723304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  <a:ea typeface="Raleway" pitchFamily="34" charset="-122"/>
                <a:cs typeface="Raleway" pitchFamily="34" charset="-120"/>
              </a:rPr>
              <a:t>Estrutura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  <a:ea typeface="Raleway" pitchFamily="34" charset="-122"/>
                <a:cs typeface="Raleway" pitchFamily="34" charset="-120"/>
              </a:rPr>
              <a:t> do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  <a:ea typeface="Raleway" pitchFamily="34" charset="-122"/>
                <a:cs typeface="Raleway" pitchFamily="34" charset="-120"/>
              </a:rPr>
              <a:t>Evento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sp>
        <p:nvSpPr>
          <p:cNvPr id="3" name="Text 1"/>
          <p:cNvSpPr/>
          <p:nvPr/>
        </p:nvSpPr>
        <p:spPr>
          <a:xfrm>
            <a:off x="522610" y="1362366"/>
            <a:ext cx="10993402" cy="618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A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capacitação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abordará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os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seguintes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tópicos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técnicos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referentes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ao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módulo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Atos de 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Pessoal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do e-</a:t>
            </a:r>
            <a:r>
              <a:rPr lang="en-US" sz="1600" err="1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Sfinge</a:t>
            </a:r>
            <a:r>
              <a:rPr lang="en-US" sz="16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 on-line:</a:t>
            </a:r>
            <a:endParaRPr lang="en-US" sz="1600">
              <a:latin typeface="Raleway"/>
              <a:ea typeface="Roboto"/>
              <a:cs typeface="Roboto"/>
            </a:endParaRPr>
          </a:p>
        </p:txBody>
      </p:sp>
      <p:sp>
        <p:nvSpPr>
          <p:cNvPr id="4" name="Text 2"/>
          <p:cNvSpPr/>
          <p:nvPr/>
        </p:nvSpPr>
        <p:spPr>
          <a:xfrm>
            <a:off x="522610" y="2033576"/>
            <a:ext cx="10022525" cy="2920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Objetivo da Capacitação;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Contextualização;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Obrigatoriedade do envio;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Prazos para envio dos dados;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Regras de Consistência;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Principais alterações no layout para 2026;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Automatização do registro dos atos de admissão de pessoal; </a:t>
            </a:r>
            <a:endParaRPr lang="pt-BR" sz="2400">
              <a:latin typeface="Raleway"/>
            </a:endParaRPr>
          </a:p>
          <a:p>
            <a:pPr marL="342900" indent="-342900">
              <a:lnSpc>
                <a:spcPts val="2374"/>
              </a:lnSpc>
              <a:buSzPct val="100000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Rubricas componentes do piso do magistério e;</a:t>
            </a:r>
          </a:p>
          <a:p>
            <a:pPr marL="342900" indent="-342900">
              <a:lnSpc>
                <a:spcPts val="2374"/>
              </a:lnSpc>
              <a:buSzPct val="100000"/>
              <a:buFont typeface="+mj-lt"/>
              <a:buAutoNum type="arabicPeriod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FAQ - Perguntas Frequentes</a:t>
            </a:r>
          </a:p>
          <a:p>
            <a:pPr marL="742315" lvl="1" indent="-285115">
              <a:lnSpc>
                <a:spcPts val="2374"/>
              </a:lnSpc>
              <a:buSzPct val="100000"/>
              <a:buChar char="•"/>
            </a:pPr>
            <a:endParaRPr lang="pt-BR" sz="2400">
              <a:solidFill>
                <a:srgbClr val="3C3939"/>
              </a:solidFill>
              <a:latin typeface="Raleway"/>
              <a:ea typeface="Roboto" pitchFamily="34" charset="-122"/>
              <a:cs typeface="Roboto" pitchFamily="34" charset="-120"/>
            </a:endParaRPr>
          </a:p>
          <a:p>
            <a:pPr lvl="1">
              <a:lnSpc>
                <a:spcPts val="2374"/>
              </a:lnSpc>
              <a:buSzPct val="100000"/>
            </a:pPr>
            <a:r>
              <a:rPr lang="pt-BR" sz="2400" dirty="0">
                <a:solidFill>
                  <a:srgbClr val="3C3939"/>
                </a:solidFill>
                <a:latin typeface="Raleway"/>
                <a:ea typeface="Roboto"/>
                <a:cs typeface="Roboto"/>
              </a:rPr>
              <a:t>						</a:t>
            </a:r>
            <a:endParaRPr lang="en-US" sz="2400" dirty="0">
              <a:latin typeface="Raleway"/>
              <a:ea typeface="Roboto"/>
              <a:cs typeface="Roboto"/>
            </a:endParaRPr>
          </a:p>
        </p:txBody>
      </p:sp>
      <p:sp>
        <p:nvSpPr>
          <p:cNvPr id="6" name="Título 10">
            <a:extLst>
              <a:ext uri="{FF2B5EF4-FFF2-40B4-BE49-F238E27FC236}">
                <a16:creationId xmlns:a16="http://schemas.microsoft.com/office/drawing/2014/main" id="{3AA5D0C2-B8E4-435B-0B3C-6B28148902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chemeClr val="bg1"/>
                </a:solidFill>
                <a:latin typeface="Raleway"/>
              </a:rPr>
              <a:t>Módulo Atos de Pessoal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B04E99-10E9-23D2-E140-8C4CD54237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38646" y="6804708"/>
            <a:ext cx="1753354" cy="6159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2816239-6509-B41D-7253-5E080710611C}"/>
              </a:ext>
            </a:extLst>
          </p:cNvPr>
          <p:cNvSpPr txBox="1">
            <a:spLocks/>
          </p:cNvSpPr>
          <p:nvPr/>
        </p:nvSpPr>
        <p:spPr>
          <a:xfrm>
            <a:off x="283029" y="511975"/>
            <a:ext cx="11625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+mj-lt"/>
                <a:cs typeface="+mj-lt"/>
              </a:rPr>
              <a:t>8. Rubricas componentes do piso do magistério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+mj-lt"/>
                <a:cs typeface="+mj-lt"/>
              </a:rPr>
              <a:t> 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1E3B24-4A7B-C204-CD28-93A622CEB4AA}"/>
              </a:ext>
            </a:extLst>
          </p:cNvPr>
          <p:cNvSpPr txBox="1"/>
          <p:nvPr/>
        </p:nvSpPr>
        <p:spPr>
          <a:xfrm>
            <a:off x="283028" y="2396206"/>
            <a:ext cx="646656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Previsão: art. 206, VIII, da CF (EC nº 53/06) - Lei (Federal) nº 11.738/08.</a:t>
            </a:r>
            <a:endParaRPr lang="pt-BR">
              <a:latin typeface="Raleway"/>
            </a:endParaRPr>
          </a:p>
          <a:p>
            <a:pPr marL="566420" indent="-566420" algn="just" rtl="0"/>
            <a:endParaRPr lang="pt-BR">
              <a:solidFill>
                <a:srgbClr val="000000"/>
              </a:solidFill>
              <a:latin typeface="Raleway"/>
            </a:endParaRPr>
          </a:p>
          <a:p>
            <a:pPr algn="just" rtl="0"/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Corresponde ao </a:t>
            </a:r>
            <a:r>
              <a:rPr lang="pt-BR" b="1" u="sng" kern="1200">
                <a:solidFill>
                  <a:srgbClr val="000000"/>
                </a:solidFill>
                <a:latin typeface="Raleway"/>
                <a:ea typeface="Microsoft JhengHei"/>
              </a:rPr>
              <a:t>vencimento inicial</a:t>
            </a:r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 de carreira (não é remuneração). </a:t>
            </a:r>
          </a:p>
          <a:p>
            <a:pPr marL="566420" indent="-566420" algn="just" rtl="0"/>
            <a:endParaRPr lang="pt-BR">
              <a:solidFill>
                <a:srgbClr val="000000"/>
              </a:solidFill>
              <a:latin typeface="Raleway"/>
            </a:endParaRPr>
          </a:p>
          <a:p>
            <a:pPr algn="just" rtl="0"/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Vedado abono/gratificação como forma de complementar o piso.</a:t>
            </a:r>
          </a:p>
          <a:p>
            <a:pPr marL="566420" indent="-566420" algn="just" rtl="0"/>
            <a:endParaRPr lang="pt-BR">
              <a:solidFill>
                <a:srgbClr val="000000"/>
              </a:solidFill>
              <a:latin typeface="Raleway"/>
            </a:endParaRPr>
          </a:p>
          <a:p>
            <a:pPr algn="just" rtl="0"/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Piso equivale a jornada de </a:t>
            </a:r>
            <a:r>
              <a:rPr lang="pt-BR">
                <a:solidFill>
                  <a:srgbClr val="000000"/>
                </a:solidFill>
                <a:latin typeface="Raleway"/>
                <a:ea typeface="Microsoft JhengHei"/>
              </a:rPr>
              <a:t>40hs</a:t>
            </a:r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 semanais (proporcional nas demais). </a:t>
            </a:r>
          </a:p>
          <a:p>
            <a:pPr marL="566420" indent="-566420" algn="just" rtl="0"/>
            <a:endParaRPr lang="pt-BR">
              <a:solidFill>
                <a:srgbClr val="000000"/>
              </a:solidFill>
              <a:latin typeface="Raleway"/>
            </a:endParaRPr>
          </a:p>
          <a:p>
            <a:pPr algn="just" rtl="0"/>
            <a:r>
              <a:rPr lang="pt-BR" kern="1200">
                <a:solidFill>
                  <a:srgbClr val="000000"/>
                </a:solidFill>
                <a:latin typeface="Raleway"/>
                <a:ea typeface="Microsoft JhengHei"/>
              </a:rPr>
              <a:t>Atualizado anualmente no mês de janeiro - R$ 4.867,77.</a:t>
            </a:r>
            <a:endParaRPr lang="pt-BR">
              <a:solidFill>
                <a:srgbClr val="000000"/>
              </a:solidFill>
              <a:latin typeface="Raleway"/>
              <a:ea typeface="Microsoft JhengHei"/>
            </a:endParaRP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81F572A3-8A92-C8C5-DA43-8D93A729E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4" r="7762"/>
          <a:stretch>
            <a:fillRect/>
          </a:stretch>
        </p:blipFill>
        <p:spPr>
          <a:xfrm>
            <a:off x="7217349" y="1601561"/>
            <a:ext cx="4691622" cy="48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55FD3-035F-E43A-1091-28A0939D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24228B9-F798-AC21-5C55-116DBA285130}"/>
              </a:ext>
            </a:extLst>
          </p:cNvPr>
          <p:cNvSpPr txBox="1"/>
          <p:nvPr/>
        </p:nvSpPr>
        <p:spPr>
          <a:xfrm>
            <a:off x="4374037" y="1854505"/>
            <a:ext cx="761148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Prejulgados n. 2126, 2147 e 2357 - ADI n. 4167. O STF julgará os Temas de Repercussão Geral n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. 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1218 e 1324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, 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que tratam 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da 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adoção do 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vencimento inicial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,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> 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do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 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escalonamento nos demais níveis e faixas da carreira e da obrigatoriedade de aplicação das Portarias do MEC aos demais Entes Federados.</a:t>
            </a:r>
            <a:endParaRPr lang="pt-BR" kern="1200" dirty="0">
              <a:solidFill>
                <a:srgbClr val="000000"/>
              </a:solidFill>
              <a:latin typeface="Raleway"/>
              <a:ea typeface="Microsoft JhengHei"/>
            </a:endParaRPr>
          </a:p>
          <a:p>
            <a:pPr algn="just"/>
            <a:endParaRPr lang="pt-BR">
              <a:solidFill>
                <a:srgbClr val="000000"/>
              </a:solidFill>
              <a:latin typeface="Raleway" pitchFamily="2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Assim: atentar no cadastramento da rubrica "vencimento" 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no </a:t>
            </a:r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sistema</a:t>
            </a:r>
            <a:r>
              <a:rPr lang="pt-BR" kern="1200" dirty="0">
                <a:solidFill>
                  <a:srgbClr val="000000"/>
                </a:solidFill>
                <a:latin typeface="Raleway"/>
                <a:ea typeface="Microsoft JhengHei"/>
              </a:rPr>
              <a:t>.</a:t>
            </a:r>
            <a:endParaRPr lang="pt-BR" dirty="0">
              <a:solidFill>
                <a:srgbClr val="000000"/>
              </a:solidFill>
              <a:latin typeface="Raleway"/>
              <a:ea typeface="Microsoft JhengHei"/>
            </a:endParaRPr>
          </a:p>
          <a:p>
            <a:pPr algn="just"/>
            <a:endParaRPr lang="pt-BR">
              <a:solidFill>
                <a:srgbClr val="000000"/>
              </a:solidFill>
              <a:latin typeface="Raleway" pitchFamily="2" charset="0"/>
              <a:ea typeface="Microsoft JhengHei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Lembrando que "Vencimento" corresponde ao valor fixado em lei para o nível e referência ocupado pelo servidor. Não se confunde com "vencimentos" que corresponde à remuneração total (Vencimento + vantagens permanentes e temporárias).</a:t>
            </a:r>
            <a:endParaRPr lang="pt-BR" dirty="0">
              <a:latin typeface="Raleway"/>
            </a:endParaRPr>
          </a:p>
          <a:p>
            <a:pPr marL="566420" indent="-566420" algn="just">
              <a:buFont typeface="Arial,Sans-Serif"/>
              <a:buChar char="•"/>
            </a:pPr>
            <a:endParaRPr lang="pt-BR">
              <a:solidFill>
                <a:srgbClr val="000000"/>
              </a:solidFill>
              <a:latin typeface="Raleway" pitchFamily="2" charset="0"/>
              <a:ea typeface="Microsoft JhengHei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  <a:ea typeface="Microsoft JhengHei"/>
              </a:rPr>
              <a:t>No caso do magistério, o piso deverá corresponder ao "vencimento inicial" da carreira, ou seja, o valor fixado em lei para o primeiro nível e referência.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3AD30A-A822-D434-12BB-AD97641B2FDD}"/>
              </a:ext>
            </a:extLst>
          </p:cNvPr>
          <p:cNvSpPr txBox="1">
            <a:spLocks/>
          </p:cNvSpPr>
          <p:nvPr/>
        </p:nvSpPr>
        <p:spPr>
          <a:xfrm>
            <a:off x="283029" y="511975"/>
            <a:ext cx="11625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+mj-lt"/>
                <a:cs typeface="+mj-lt"/>
              </a:rPr>
              <a:t>8. Rubricas componentes do piso do magistério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+mj-lt"/>
                <a:cs typeface="+mj-lt"/>
              </a:rPr>
              <a:t> 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m 4" descr="Pessoas sentadas ao redor de mesa com cadeira&#10;&#10;O conteúdo gerado por IA pode estar incorreto.">
            <a:extLst>
              <a:ext uri="{FF2B5EF4-FFF2-40B4-BE49-F238E27FC236}">
                <a16:creationId xmlns:a16="http://schemas.microsoft.com/office/drawing/2014/main" id="{3FCF72A4-18AF-9179-1E56-D5A3A6A36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r="23790"/>
          <a:stretch>
            <a:fillRect/>
          </a:stretch>
        </p:blipFill>
        <p:spPr>
          <a:xfrm>
            <a:off x="283029" y="1899361"/>
            <a:ext cx="3962399" cy="44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35C11-344F-9EEC-EEAA-F4CCD8B7C3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230" y="500062"/>
            <a:ext cx="10515600" cy="1325563"/>
          </a:xfrm>
        </p:spPr>
        <p:txBody>
          <a:bodyPr>
            <a:noAutofit/>
          </a:bodyPr>
          <a:lstStyle/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F21174-79C9-1FB8-8A90-AA4356002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2230" y="1648132"/>
            <a:ext cx="10435473" cy="408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No final de 2024 foi elaborado e publicado o FAQ do </a:t>
            </a:r>
            <a:r>
              <a:rPr lang="pt-BR" sz="1600" err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e-Sfinge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 on-line do Módulo de Atos de Pessoal.</a:t>
            </a:r>
          </a:p>
          <a:p>
            <a:pPr marL="0" indent="0">
              <a:buNone/>
            </a:pPr>
            <a:endParaRPr lang="pt-BR" sz="1600"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CB099B29-8932-DD8D-D145-2321967C5461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7DB26F2-7A23-376B-7768-AE77193C8D5E}"/>
              </a:ext>
            </a:extLst>
          </p:cNvPr>
          <p:cNvSpPr txBox="1">
            <a:spLocks/>
          </p:cNvSpPr>
          <p:nvPr/>
        </p:nvSpPr>
        <p:spPr>
          <a:xfrm>
            <a:off x="292230" y="2973695"/>
            <a:ext cx="3591613" cy="294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1. Pelo link: </a:t>
            </a:r>
            <a:r>
              <a:rPr lang="pt-BR" sz="1600">
                <a:solidFill>
                  <a:srgbClr val="A5395D"/>
                </a:solidFill>
                <a:latin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https://jira-tcesc.atlassian.net/wiki/spaces/SD/pages/709361751/FAQ+-+e-Sfinge+online+-+</a:t>
            </a:r>
            <a:r>
              <a:rPr lang="pt-BR" sz="1600" err="1">
                <a:solidFill>
                  <a:srgbClr val="A5395D"/>
                </a:solidFill>
                <a:latin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M+dulo+Atos+de+Pessoal</a:t>
            </a:r>
            <a:r>
              <a:rPr lang="pt-BR" sz="1600">
                <a:latin typeface="Raleway"/>
              </a:rPr>
              <a:t>;</a:t>
            </a:r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600">
              <a:latin typeface="Raleway"/>
            </a:endParaRPr>
          </a:p>
        </p:txBody>
      </p:sp>
      <p:pic>
        <p:nvPicPr>
          <p:cNvPr id="6" name="Gráfico 5" descr="Setas de Divisão com preenchimento sólido">
            <a:extLst>
              <a:ext uri="{FF2B5EF4-FFF2-40B4-BE49-F238E27FC236}">
                <a16:creationId xmlns:a16="http://schemas.microsoft.com/office/drawing/2014/main" id="{711F7530-0067-0AAB-E9BD-A2104BCE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30" y="2108837"/>
            <a:ext cx="518475" cy="518475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520392F-29AD-7EEA-ED97-DA6AFEAEC916}"/>
              </a:ext>
            </a:extLst>
          </p:cNvPr>
          <p:cNvSpPr txBox="1">
            <a:spLocks/>
          </p:cNvSpPr>
          <p:nvPr/>
        </p:nvSpPr>
        <p:spPr>
          <a:xfrm>
            <a:off x="810705" y="2176772"/>
            <a:ext cx="3591613" cy="45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Como acessar: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5EFB9E0-7178-8714-5D2B-8E325F4B3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843" y="2176772"/>
            <a:ext cx="8021368" cy="38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6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97B31-5FC5-998E-7A99-1CBA809BD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3CA72-B039-44ED-F5BF-F8E2D6126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230" y="500062"/>
            <a:ext cx="10515600" cy="1325563"/>
          </a:xfrm>
        </p:spPr>
        <p:txBody>
          <a:bodyPr>
            <a:noAutofit/>
          </a:bodyPr>
          <a:lstStyle/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AC29B3-0CC1-F5B9-4774-6F85F34E12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2230" y="1648132"/>
            <a:ext cx="10435473" cy="408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No final de 2024 foi elaborado e publicado o FAQ do </a:t>
            </a:r>
            <a:r>
              <a:rPr lang="pt-BR" sz="1600" err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e-Sfinge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 on-line do Módulo de Atos de Pessoal.</a:t>
            </a:r>
          </a:p>
          <a:p>
            <a:pPr marL="0" indent="0">
              <a:buNone/>
            </a:pPr>
            <a:endParaRPr lang="pt-BR" sz="1600"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5A70506C-4DBE-E802-69C2-D9D837527E1A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C3D9ED3-C5F7-2EE6-E369-45D28710A0DE}"/>
              </a:ext>
            </a:extLst>
          </p:cNvPr>
          <p:cNvSpPr txBox="1">
            <a:spLocks/>
          </p:cNvSpPr>
          <p:nvPr/>
        </p:nvSpPr>
        <p:spPr>
          <a:xfrm>
            <a:off x="292230" y="2973695"/>
            <a:ext cx="3591613" cy="294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2. Pelo site do Tribunal de Contas: </a:t>
            </a:r>
            <a:r>
              <a:rPr lang="pt-BR" sz="1600">
                <a:solidFill>
                  <a:srgbClr val="A5395D"/>
                </a:solidFill>
                <a:latin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https://www.tcesc.tc.br/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, seguindo o caminho em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aleway"/>
              </a:rPr>
              <a:t>amarelo</a:t>
            </a:r>
            <a:r>
              <a:rPr lang="pt-BR" sz="1600">
                <a:latin typeface="Raleway"/>
              </a:rPr>
              <a:t>; </a:t>
            </a:r>
            <a:r>
              <a:rPr lang="pt-BR" sz="1600">
                <a:solidFill>
                  <a:schemeClr val="bg1">
                    <a:lumMod val="65000"/>
                  </a:schemeClr>
                </a:solidFill>
                <a:latin typeface="Raleway"/>
              </a:rPr>
              <a:t>(1/2)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600">
              <a:latin typeface="Raleway"/>
            </a:endParaRPr>
          </a:p>
        </p:txBody>
      </p:sp>
      <p:pic>
        <p:nvPicPr>
          <p:cNvPr id="6" name="Gráfico 5" descr="Setas de Divisão com preenchimento sólido">
            <a:extLst>
              <a:ext uri="{FF2B5EF4-FFF2-40B4-BE49-F238E27FC236}">
                <a16:creationId xmlns:a16="http://schemas.microsoft.com/office/drawing/2014/main" id="{1287C30F-137F-6D8B-3D1B-E033723C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30" y="2108837"/>
            <a:ext cx="518475" cy="518475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016CFD4-2777-910F-78EE-3F3E2F9B49A1}"/>
              </a:ext>
            </a:extLst>
          </p:cNvPr>
          <p:cNvSpPr txBox="1">
            <a:spLocks/>
          </p:cNvSpPr>
          <p:nvPr/>
        </p:nvSpPr>
        <p:spPr>
          <a:xfrm>
            <a:off x="810705" y="2176772"/>
            <a:ext cx="3591613" cy="45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Como acessar: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BE6389E-59DA-EA7A-BEB4-F2479737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040" y="2056660"/>
            <a:ext cx="7830730" cy="4034593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3C61B56-1217-8111-ED7D-A8C33A89DB7F}"/>
              </a:ext>
            </a:extLst>
          </p:cNvPr>
          <p:cNvCxnSpPr>
            <a:cxnSpLocks/>
          </p:cNvCxnSpPr>
          <p:nvPr/>
        </p:nvCxnSpPr>
        <p:spPr>
          <a:xfrm>
            <a:off x="3403076" y="5448693"/>
            <a:ext cx="665964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1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2B6C66-9853-9264-7FA4-756CAE3B5A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83843" y="2403043"/>
            <a:ext cx="8017452" cy="3252248"/>
          </a:xfrm>
          <a:prstGeom prst="rect">
            <a:avLst/>
          </a:prstGeom>
        </p:spPr>
      </p:pic>
      <p:sp>
        <p:nvSpPr>
          <p:cNvPr id="7" name="Título 10">
            <a:extLst>
              <a:ext uri="{FF2B5EF4-FFF2-40B4-BE49-F238E27FC236}">
                <a16:creationId xmlns:a16="http://schemas.microsoft.com/office/drawing/2014/main" id="{1AFF8921-E2C0-CBCA-872F-7CA316C7DB95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372A951-BF35-85D1-CAC1-BB0E3FE49C00}"/>
              </a:ext>
            </a:extLst>
          </p:cNvPr>
          <p:cNvCxnSpPr>
            <a:cxnSpLocks/>
          </p:cNvCxnSpPr>
          <p:nvPr/>
        </p:nvCxnSpPr>
        <p:spPr>
          <a:xfrm>
            <a:off x="3392785" y="5589302"/>
            <a:ext cx="547574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A70D55C-4666-D183-79EE-203341E50B70}"/>
              </a:ext>
            </a:extLst>
          </p:cNvPr>
          <p:cNvCxnSpPr>
            <a:cxnSpLocks/>
          </p:cNvCxnSpPr>
          <p:nvPr/>
        </p:nvCxnSpPr>
        <p:spPr>
          <a:xfrm>
            <a:off x="8074670" y="4948280"/>
            <a:ext cx="490911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72891A55-E526-68CE-5E41-CA8626294FEA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B61B322-1422-B2A6-9D8C-C775C69D4632}"/>
              </a:ext>
            </a:extLst>
          </p:cNvPr>
          <p:cNvSpPr txBox="1">
            <a:spLocks/>
          </p:cNvSpPr>
          <p:nvPr/>
        </p:nvSpPr>
        <p:spPr>
          <a:xfrm>
            <a:off x="292230" y="1648132"/>
            <a:ext cx="10435473" cy="40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No final de 2024 foi elaborado e publicado o FAQ do e-Sfinge on-line do Módulo de Atos de Pessoal.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600">
              <a:latin typeface="Raleway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3A18CC68-C9C2-65B2-14DD-189B3EB5D7B6}"/>
              </a:ext>
            </a:extLst>
          </p:cNvPr>
          <p:cNvSpPr txBox="1">
            <a:spLocks/>
          </p:cNvSpPr>
          <p:nvPr/>
        </p:nvSpPr>
        <p:spPr>
          <a:xfrm>
            <a:off x="292230" y="2973695"/>
            <a:ext cx="3591613" cy="294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2. Pelo site do Tribunal de Contas: </a:t>
            </a:r>
            <a:r>
              <a:rPr lang="pt-BR" sz="1600">
                <a:solidFill>
                  <a:srgbClr val="A5395D"/>
                </a:solidFill>
                <a:latin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https://www.tcesc.tc.br/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, seguindo o caminho em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aleway"/>
              </a:rPr>
              <a:t>amarelo</a:t>
            </a:r>
            <a:r>
              <a:rPr lang="pt-BR" sz="1600">
                <a:latin typeface="Raleway"/>
              </a:rPr>
              <a:t>;</a:t>
            </a:r>
            <a:r>
              <a:rPr lang="pt-BR" sz="1600">
                <a:solidFill>
                  <a:schemeClr val="bg1">
                    <a:lumMod val="65000"/>
                  </a:schemeClr>
                </a:solidFill>
                <a:latin typeface="Raleway"/>
              </a:rPr>
              <a:t> (2/2)</a:t>
            </a:r>
          </a:p>
          <a:p>
            <a:pPr marL="0" indent="0">
              <a:buNone/>
            </a:pPr>
            <a:endParaRPr lang="pt-BR" sz="16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600">
              <a:latin typeface="Raleway"/>
            </a:endParaRPr>
          </a:p>
        </p:txBody>
      </p:sp>
      <p:pic>
        <p:nvPicPr>
          <p:cNvPr id="14" name="Gráfico 13" descr="Setas de Divisão com preenchimento sólido">
            <a:extLst>
              <a:ext uri="{FF2B5EF4-FFF2-40B4-BE49-F238E27FC236}">
                <a16:creationId xmlns:a16="http://schemas.microsoft.com/office/drawing/2014/main" id="{D2807BBD-97AE-D205-EFFA-B24C0558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230" y="2108837"/>
            <a:ext cx="518475" cy="518475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03FA4ED-4EF3-70A2-544B-4A5BC5C1F641}"/>
              </a:ext>
            </a:extLst>
          </p:cNvPr>
          <p:cNvSpPr txBox="1">
            <a:spLocks/>
          </p:cNvSpPr>
          <p:nvPr/>
        </p:nvSpPr>
        <p:spPr>
          <a:xfrm>
            <a:off x="810705" y="2176772"/>
            <a:ext cx="3591613" cy="45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Como acessar:</a:t>
            </a:r>
          </a:p>
        </p:txBody>
      </p:sp>
    </p:spTree>
    <p:extLst>
      <p:ext uri="{BB962C8B-B14F-4D97-AF65-F5344CB8AC3E}">
        <p14:creationId xmlns:p14="http://schemas.microsoft.com/office/powerpoint/2010/main" val="32246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84FCA3-0369-A4B1-DA63-983A84608B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308" y="2692229"/>
            <a:ext cx="11515193" cy="242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>
                <a:latin typeface="Raleway"/>
              </a:rPr>
              <a:t>6.2) </a:t>
            </a:r>
            <a:r>
              <a:rPr lang="pt-BR" sz="1800">
                <a:latin typeface="Raleway"/>
              </a:rPr>
              <a:t>Como enviar as informações de um concurso público ou processo seletivo que possui oferta de cargo subdividido em diferentes especialidades (Exemplo: Professor subdividido nas especialidades Português, Inglês, Anos Iniciais, etc.)?</a:t>
            </a:r>
          </a:p>
          <a:p>
            <a:pPr marL="0" indent="0">
              <a:buNone/>
            </a:pPr>
            <a:endParaRPr lang="pt-BR" sz="1800" b="1">
              <a:latin typeface="Raleway"/>
            </a:endParaRPr>
          </a:p>
          <a:p>
            <a:pPr marL="0" indent="0">
              <a:buNone/>
            </a:pPr>
            <a:r>
              <a:rPr lang="pt-BR" sz="1800" b="1">
                <a:latin typeface="Raleway"/>
              </a:rPr>
              <a:t>Resposta:</a:t>
            </a:r>
            <a:r>
              <a:rPr lang="pt-BR" sz="1800">
                <a:latin typeface="Raleway"/>
              </a:rPr>
              <a:t> No </a:t>
            </a:r>
            <a:r>
              <a:rPr lang="pt-BR" sz="1800" b="1">
                <a:latin typeface="Raleway"/>
              </a:rPr>
              <a:t>layout Concurso/Processo Seletivo</a:t>
            </a:r>
            <a:r>
              <a:rPr lang="pt-BR" sz="1800">
                <a:latin typeface="Raleway"/>
              </a:rPr>
              <a:t>, deverá ser informado o “Código do Cargo” atribuído pela unidade gestora que reúne essas diversas especialidades. Nesse layout, serão ainda informados o “Número da Especialidade” e a “Descrição da Especialidade”. Dessa forma, as classificações serão ordenadas por cada especialidade, ainda que o código do cargo seja o mesmo.</a:t>
            </a:r>
          </a:p>
          <a:p>
            <a:endParaRPr lang="pt-BR" sz="1800"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4F6DCBBE-9DBB-CC8E-2849-2C5B87387FE6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855B54-549C-C985-2DCC-FB483F58BAC3}"/>
              </a:ext>
            </a:extLst>
          </p:cNvPr>
          <p:cNvSpPr txBox="1"/>
          <p:nvPr/>
        </p:nvSpPr>
        <p:spPr>
          <a:xfrm>
            <a:off x="292230" y="1656348"/>
            <a:ext cx="10609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2400" b="1">
                <a:solidFill>
                  <a:srgbClr val="292A2E"/>
                </a:solidFill>
                <a:effectLst/>
                <a:latin typeface="Raleway" pitchFamily="2" charset="0"/>
              </a:rPr>
              <a:t>Concurso/Processo Seletivo</a:t>
            </a:r>
            <a:endParaRPr lang="pt-BR" sz="2400" b="0">
              <a:solidFill>
                <a:srgbClr val="292A2E"/>
              </a:solidFill>
              <a:effectLst/>
              <a:latin typeface="Raleway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4002E10-85F4-5830-C98E-6393C65E081D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1856BFF-1254-4F69-162D-C5A809D35966}"/>
              </a:ext>
            </a:extLst>
          </p:cNvPr>
          <p:cNvSpPr/>
          <p:nvPr/>
        </p:nvSpPr>
        <p:spPr>
          <a:xfrm>
            <a:off x="302668" y="2381250"/>
            <a:ext cx="11647842" cy="3064701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719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F5E06-DFAE-03A4-12C1-FAF4812E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E633A4-8812-F183-92BD-A2DE112AED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499" y="2613440"/>
            <a:ext cx="11463002" cy="23560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b="1">
                <a:latin typeface="Raleway"/>
              </a:rPr>
              <a:t>12.1) </a:t>
            </a:r>
            <a:r>
              <a:rPr lang="pt-BR" sz="1800">
                <a:latin typeface="Raleway"/>
              </a:rPr>
              <a:t>No</a:t>
            </a:r>
            <a:r>
              <a:rPr lang="pt-BR" sz="1800" b="1">
                <a:latin typeface="Raleway"/>
              </a:rPr>
              <a:t> layout Parecer do Controle Interno, </a:t>
            </a:r>
            <a:r>
              <a:rPr lang="pt-BR" sz="1800">
                <a:latin typeface="Raleway"/>
              </a:rPr>
              <a:t>é necessário o envio de parecer do controle interno sobre a admissão de comissionados e a contratação de estagiários?</a:t>
            </a:r>
          </a:p>
          <a:p>
            <a:pPr marL="0" indent="0" algn="just">
              <a:buNone/>
            </a:pPr>
            <a:r>
              <a:rPr lang="pt-BR" sz="1800" b="1">
                <a:latin typeface="Raleway"/>
              </a:rPr>
              <a:t>Resposta: </a:t>
            </a:r>
            <a:r>
              <a:rPr lang="pt-BR" sz="1800">
                <a:latin typeface="Raleway"/>
              </a:rPr>
              <a:t>Não deve ser encaminhado “Parecer do Controle Interno” para a admissão de servidores em cargos comissionados, empregados públicos em comissão ou sobre a contratação de estagiários. O Parecer do Controle Interno é exigido nas admissões de cargo/emprego público efetivo e contratações temporárias.</a:t>
            </a:r>
          </a:p>
          <a:p>
            <a:pPr marL="0" indent="0" algn="just">
              <a:buNone/>
            </a:pPr>
            <a:r>
              <a:rPr lang="pt-BR" sz="1800">
                <a:latin typeface="Raleway"/>
              </a:rPr>
              <a:t>Ressalta-se que quando houver volume considerável de contratações temporárias, pode-se admitir, excepcionalmente, que a análise seja efetuada em “bloco”, isto é, sobre um conjunto de contratações agrupadas por função, processo seletivo ou qualquer outra categorização que o controle interno entender suficiente para a devida análise.</a:t>
            </a:r>
          </a:p>
          <a:p>
            <a:endParaRPr lang="pt-BR" sz="1800"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6F9681A3-AD81-6E1B-F1BC-386D5F700236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9D9FF5-8D2E-2530-E2B6-8E4788C5F86F}"/>
              </a:ext>
            </a:extLst>
          </p:cNvPr>
          <p:cNvSpPr txBox="1"/>
          <p:nvPr/>
        </p:nvSpPr>
        <p:spPr>
          <a:xfrm>
            <a:off x="292230" y="1656348"/>
            <a:ext cx="10609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292A2E"/>
                </a:solidFill>
                <a:latin typeface="Raleway" pitchFamily="2" charset="0"/>
              </a:rPr>
              <a:t>Parecer do Controle Interno</a:t>
            </a:r>
            <a:endParaRPr lang="pt-BR" sz="2400">
              <a:solidFill>
                <a:srgbClr val="292A2E"/>
              </a:solidFill>
              <a:latin typeface="Raleway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8E66C87-9EF1-2D9A-DE8A-1E054208C181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C24265D-CC8A-DD00-6B75-4B4C66EA0FD8}"/>
              </a:ext>
            </a:extLst>
          </p:cNvPr>
          <p:cNvSpPr/>
          <p:nvPr/>
        </p:nvSpPr>
        <p:spPr>
          <a:xfrm>
            <a:off x="344421" y="2381250"/>
            <a:ext cx="11606089" cy="3311004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71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90FE3-F2EA-FF09-1A99-B94AA82BC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35E3F-FC60-AF52-6C3D-DBFE604584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499" y="2529933"/>
            <a:ext cx="11463002" cy="25882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13.4) </a:t>
            </a: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Qual o procedimento correto para informar a cessão do servidor efetivo para o exercício das atribuições em outro órgão ou Poder da Administração Pública, sem provimento em cargo comissionado no destino?</a:t>
            </a:r>
          </a:p>
          <a:p>
            <a:pPr marL="0" indent="0" algn="just">
              <a:buNone/>
            </a:pPr>
            <a:r>
              <a:rPr lang="pt-BR" sz="18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Resposta: </a:t>
            </a: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O órgão de origem do servidor, na condição de cedente, deverá informar no </a:t>
            </a:r>
            <a:r>
              <a:rPr lang="pt-BR" sz="18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layout Dados Funcionais do Agente Público Ativo</a:t>
            </a: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, Tabela 104, os tipos de movimentações “9 - Início da Cessão/Disposição”, quando a cessão iniciar, e “14 - Fim da Cessão/Disposição”, quando ocorrer seu término.</a:t>
            </a:r>
          </a:p>
          <a:p>
            <a:pPr marL="0" indent="0" algn="just">
              <a:buNone/>
            </a:pP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Por sua vez, o órgão de destino, denominado cessionário, deverá informar no </a:t>
            </a:r>
            <a:r>
              <a:rPr lang="pt-BR" sz="1800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layout Dados Funcionais do Agente Público Ativo</a:t>
            </a: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, Tabela 104, os tipos de movimentações “5 - Recebimento de Agente Público/Servidor à disposição/cedido de outro órgão/instituição”, quando a cessão iniciar, e “24 - Fim do recebimento do Agente Público/Servidor à disposição/cedido de outro órgão/instituição”, quando ocorrer seu término. Além disso, deverá informar o Tipo de Vínculo “14 – Servidor recebido por cessão ou a disposição”, Tabela 103, no mesmo layout.</a:t>
            </a:r>
          </a:p>
          <a:p>
            <a:pPr algn="just"/>
            <a:endParaRPr lang="pt-BR" sz="1800">
              <a:solidFill>
                <a:schemeClr val="tx1">
                  <a:lumMod val="85000"/>
                  <a:lumOff val="15000"/>
                </a:schemeClr>
              </a:solidFill>
              <a:latin typeface="Raleway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1F925655-DB8C-688F-535F-D87454933799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D55009-9574-050F-BCA9-AF54FC1A8605}"/>
              </a:ext>
            </a:extLst>
          </p:cNvPr>
          <p:cNvSpPr txBox="1"/>
          <p:nvPr/>
        </p:nvSpPr>
        <p:spPr>
          <a:xfrm>
            <a:off x="292230" y="1656348"/>
            <a:ext cx="10609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292A2E"/>
                </a:solidFill>
                <a:latin typeface="Raleway" pitchFamily="2" charset="0"/>
              </a:rPr>
              <a:t>Cessão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9F29FFF-4EB7-C21E-A0CB-3DACCF0AE370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81198D-23D2-3C7E-2A58-B1C65AD2A123}"/>
              </a:ext>
            </a:extLst>
          </p:cNvPr>
          <p:cNvSpPr/>
          <p:nvPr/>
        </p:nvSpPr>
        <p:spPr>
          <a:xfrm>
            <a:off x="292229" y="2255989"/>
            <a:ext cx="11606089" cy="4084137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115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DE9F-6F18-B3E4-08D5-46C3410A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0C6BDB-F8F8-B069-6EF7-188A123DD3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308" y="2613440"/>
            <a:ext cx="11515193" cy="2885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3.1) 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Como devem ser cadastrados os ingressos dos agentes políticos em exercício de mandato eletivo, como vereadores, prefeitos e vice-prefeitos, e dos agentes públicos ocupantes de cargos políticos, como Diretor-Presidente, Presidente e Secretários Estaduais ou Municipais?</a:t>
            </a:r>
          </a:p>
          <a:p>
            <a:pPr marL="0" indent="0" algn="just">
              <a:buNone/>
            </a:pP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Resposta: 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O ingresso de agentes políticos em mandatos eletivos e dos agentes públicos ocupantes de cargos políticos não devem ser encaminhados através dos </a:t>
            </a: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layouts de Ingresso Estatutário 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ou</a:t>
            </a: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 Emprego Público/CLT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 </a:t>
            </a: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Contratação por tempo determinado e Emprego em Comissão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, mas somente no </a:t>
            </a: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layout Dados Funcionais do Agente Público Ativo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, por meio da Tabela 104 - Tipo de Movimentação, selecionando-se a opção “18 - Início de Mandato Eletivo” para os agentes políticos em mandatos eletivos e “1 - Admissão/Contratação (permanente ou temporária)” para os agentes públicos ocupantes de cargos políticos.</a:t>
            </a:r>
            <a:endParaRPr lang="pt-BR" sz="1800">
              <a:latin typeface="Raleway" pitchFamily="2" charset="0"/>
            </a:endParaRP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114E558E-DDE3-3BE3-14DD-FA3ECAA5F3CB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B8AD84-A20B-DA7B-102D-FD55D3C8CE5D}"/>
              </a:ext>
            </a:extLst>
          </p:cNvPr>
          <p:cNvSpPr txBox="1"/>
          <p:nvPr/>
        </p:nvSpPr>
        <p:spPr>
          <a:xfrm>
            <a:off x="292230" y="1656348"/>
            <a:ext cx="10609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292A2E"/>
                </a:solidFill>
                <a:latin typeface="Raleway" pitchFamily="2" charset="0"/>
              </a:rPr>
              <a:t>Agentes políticos </a:t>
            </a:r>
            <a:r>
              <a:rPr lang="pt-BR" sz="1600">
                <a:solidFill>
                  <a:schemeClr val="bg1">
                    <a:lumMod val="65000"/>
                  </a:schemeClr>
                </a:solidFill>
                <a:latin typeface="Raleway"/>
              </a:rPr>
              <a:t>(1/3)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DEC9EEC-DE7F-65B5-AF71-03336361CE89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823C85-7E9E-2BD6-B12A-7D79A17DFCEE}"/>
              </a:ext>
            </a:extLst>
          </p:cNvPr>
          <p:cNvSpPr/>
          <p:nvPr/>
        </p:nvSpPr>
        <p:spPr>
          <a:xfrm>
            <a:off x="302668" y="2381250"/>
            <a:ext cx="11647842" cy="3261073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098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B453A-E4CA-00D3-7326-B671684C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DA39D-787A-AC34-A57D-B4BEB08069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308" y="2874400"/>
            <a:ext cx="11515193" cy="1345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3.3) 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É necessário o envio da informação do agente político ou do ocupante de cargo político quando esse agente público já for servidor da unidade gestora?</a:t>
            </a:r>
          </a:p>
          <a:p>
            <a:pPr marL="0" indent="0">
              <a:buNone/>
            </a:pP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Resposta: 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Sim, deve-se informar a nova condição do agente público ainda que seja servidor efetivo da unidade gestora.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9D7A9F29-BB93-C835-D094-3EA098CF8A6C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988D79D-4C6C-F719-9CD8-83DAA3532887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E516C98-0B24-89C5-2107-7083CF68D1AA}"/>
              </a:ext>
            </a:extLst>
          </p:cNvPr>
          <p:cNvSpPr/>
          <p:nvPr/>
        </p:nvSpPr>
        <p:spPr>
          <a:xfrm>
            <a:off x="302668" y="2736154"/>
            <a:ext cx="11647842" cy="1601243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31E536-46B3-9326-B903-6BEA5B3B05D9}"/>
              </a:ext>
            </a:extLst>
          </p:cNvPr>
          <p:cNvSpPr txBox="1"/>
          <p:nvPr/>
        </p:nvSpPr>
        <p:spPr>
          <a:xfrm>
            <a:off x="292230" y="1656348"/>
            <a:ext cx="10609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292A2E"/>
                </a:solidFill>
                <a:latin typeface="Raleway" pitchFamily="2" charset="0"/>
              </a:rPr>
              <a:t>Agentes políticos </a:t>
            </a:r>
            <a:r>
              <a:rPr lang="pt-BR" sz="1600">
                <a:solidFill>
                  <a:schemeClr val="bg1">
                    <a:lumMod val="65000"/>
                  </a:schemeClr>
                </a:solidFill>
                <a:latin typeface="Raleway"/>
              </a:rPr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274399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1481" y="377142"/>
            <a:ext cx="10084247" cy="698445"/>
          </a:xfrm>
          <a:prstGeom prst="rect">
            <a:avLst/>
          </a:prstGeom>
          <a:noFill/>
          <a:ln/>
        </p:spPr>
        <p:txBody>
          <a:bodyPr wrap="none" lIns="0" tIns="0" rIns="0" bIns="0" rtlCol="0" anchor="b"/>
          <a:lstStyle/>
          <a:p>
            <a:pPr>
              <a:lnSpc>
                <a:spcPts val="3540"/>
              </a:lnSpc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1. </a:t>
            </a:r>
            <a:r>
              <a:rPr lang="pt-BR" sz="4800" b="1" noProof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Objetivo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da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Capacitação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1" y="1278567"/>
            <a:ext cx="5163455" cy="51634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96000" y="1276560"/>
            <a:ext cx="5590869" cy="997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791"/>
              </a:lnSpc>
            </a:pP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Esta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capacitação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tem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como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propósito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preparar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gestores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municipais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equipes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técnicas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para as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mudanças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implementadas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no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módulo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Atos de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Pessoal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do e-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Sfinge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para 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exercício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2026.</a:t>
            </a:r>
            <a:endParaRPr lang="en-US" sz="1600">
              <a:latin typeface="Raleway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79570" y="2475268"/>
            <a:ext cx="326973" cy="326973"/>
          </a:xfrm>
          <a:prstGeom prst="roundRect">
            <a:avLst>
              <a:gd name="adj" fmla="val 18668"/>
            </a:avLst>
          </a:prstGeom>
          <a:solidFill>
            <a:srgbClr val="EECED9"/>
          </a:solidFill>
          <a:ln w="7620">
            <a:solidFill>
              <a:srgbClr val="A5395D"/>
            </a:solidFill>
            <a:prstDash val="solid"/>
          </a:ln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34015" y="2502490"/>
            <a:ext cx="217982" cy="272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07"/>
              </a:lnSpc>
            </a:pPr>
            <a:r>
              <a:rPr lang="en-US" sz="1707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1</a:t>
            </a:r>
            <a:endParaRPr lang="en-US" sz="1707">
              <a:latin typeface="Raleway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751831" y="2525151"/>
            <a:ext cx="1862961" cy="227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49"/>
              </a:lnSpc>
            </a:pP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Apresentar</a:t>
            </a:r>
            <a:r>
              <a:rPr lang="en-US" sz="2400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Alterações</a:t>
            </a:r>
            <a:endParaRPr lang="en-US" sz="2400">
              <a:latin typeface="Raleway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751829" y="2822129"/>
            <a:ext cx="4935040" cy="536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791"/>
              </a:lnSpc>
            </a:pP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Detalhar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as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modificações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no layout do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módulo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Atos de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Pessoal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para 2026 e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nas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regras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consistência</a:t>
            </a:r>
            <a:endParaRPr lang="en-US" sz="1200">
              <a:latin typeface="Raleway" pitchFamily="2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279570" y="3559506"/>
            <a:ext cx="326973" cy="326973"/>
          </a:xfrm>
          <a:prstGeom prst="roundRect">
            <a:avLst>
              <a:gd name="adj" fmla="val 18668"/>
            </a:avLst>
          </a:prstGeom>
          <a:solidFill>
            <a:srgbClr val="EECED9"/>
          </a:solidFill>
          <a:ln w="7620">
            <a:solidFill>
              <a:srgbClr val="A5395D"/>
            </a:solidFill>
            <a:prstDash val="solid"/>
          </a:ln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34015" y="3586728"/>
            <a:ext cx="217982" cy="272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07"/>
              </a:lnSpc>
            </a:pPr>
            <a:r>
              <a:rPr lang="en-US" sz="1707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2</a:t>
            </a:r>
            <a:endParaRPr lang="en-US" sz="1707">
              <a:latin typeface="Raleway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751830" y="3609389"/>
            <a:ext cx="1816648" cy="227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49"/>
              </a:lnSpc>
            </a:pP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Orientar</a:t>
            </a:r>
            <a:r>
              <a:rPr lang="en-US" sz="2400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Adequações</a:t>
            </a:r>
            <a:endParaRPr lang="en-US" sz="2400">
              <a:latin typeface="Raleway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751829" y="3906367"/>
            <a:ext cx="4935038" cy="464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791"/>
              </a:lnSpc>
            </a:pP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Guiar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gestores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equipes de TI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quanto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às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adaptações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necessárias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nos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sistemas</a:t>
            </a:r>
            <a:endParaRPr lang="en-US" sz="1200">
              <a:latin typeface="Raleway" pitchFamily="2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79570" y="4558931"/>
            <a:ext cx="326973" cy="326973"/>
          </a:xfrm>
          <a:prstGeom prst="roundRect">
            <a:avLst>
              <a:gd name="adj" fmla="val 18668"/>
            </a:avLst>
          </a:prstGeom>
          <a:solidFill>
            <a:srgbClr val="EECED9"/>
          </a:solidFill>
          <a:ln w="7620">
            <a:solidFill>
              <a:srgbClr val="A5395D"/>
            </a:solidFill>
            <a:prstDash val="solid"/>
          </a:ln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34015" y="4605007"/>
            <a:ext cx="217982" cy="272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07"/>
              </a:lnSpc>
            </a:pPr>
            <a:r>
              <a:rPr lang="en-US" sz="1707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3</a:t>
            </a:r>
            <a:endParaRPr lang="en-US" sz="1707">
              <a:latin typeface="Raleway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751830" y="4627668"/>
            <a:ext cx="2005473" cy="227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49"/>
              </a:lnSpc>
            </a:pP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Prevenir</a:t>
            </a:r>
            <a:r>
              <a:rPr lang="en-US" sz="2400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Inconsistências</a:t>
            </a:r>
            <a:endParaRPr lang="en-US" sz="2400">
              <a:latin typeface="Raleway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751831" y="4926379"/>
            <a:ext cx="4935038" cy="232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791"/>
              </a:lnSpc>
            </a:pP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Evitar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rejeições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200" b="1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garantir</a:t>
            </a:r>
            <a:r>
              <a:rPr lang="en-US" sz="1200" b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b="1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qualidade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nas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remessas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mensais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dados</a:t>
            </a:r>
            <a:endParaRPr lang="en-US" sz="1200">
              <a:latin typeface="Raleway" pitchFamily="2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279570" y="5493680"/>
            <a:ext cx="326973" cy="326973"/>
          </a:xfrm>
          <a:prstGeom prst="roundRect">
            <a:avLst>
              <a:gd name="adj" fmla="val 18668"/>
            </a:avLst>
          </a:prstGeom>
          <a:solidFill>
            <a:srgbClr val="EECED9"/>
          </a:solidFill>
          <a:ln w="7620">
            <a:solidFill>
              <a:srgbClr val="A5395D"/>
            </a:solidFill>
            <a:prstDash val="solid"/>
          </a:ln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334015" y="5520903"/>
            <a:ext cx="217982" cy="272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07"/>
              </a:lnSpc>
            </a:pPr>
            <a:r>
              <a:rPr lang="en-US" sz="1707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4</a:t>
            </a:r>
            <a:endParaRPr lang="en-US" sz="1707">
              <a:latin typeface="Raleway" pitchFamily="2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751831" y="5543564"/>
            <a:ext cx="1955887" cy="227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49"/>
              </a:lnSpc>
            </a:pP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Reforçar</a:t>
            </a:r>
            <a:r>
              <a:rPr lang="en-US" sz="2400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4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Conformidade</a:t>
            </a:r>
            <a:endParaRPr lang="en-US" sz="2400">
              <a:latin typeface="Raleway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751831" y="5847945"/>
            <a:ext cx="4935038" cy="232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791"/>
              </a:lnSpc>
            </a:pP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Assegurar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aderência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à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Instrução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Normativa</a:t>
            </a:r>
            <a:r>
              <a:rPr lang="en-US" sz="12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n. TC-28/2021 e Manual de Layout</a:t>
            </a:r>
            <a:endParaRPr lang="en-US" sz="1200">
              <a:latin typeface="Raleway" pitchFamily="2" charset="0"/>
            </a:endParaRPr>
          </a:p>
        </p:txBody>
      </p:sp>
      <p:sp>
        <p:nvSpPr>
          <p:cNvPr id="24" name="Título 10">
            <a:extLst>
              <a:ext uri="{FF2B5EF4-FFF2-40B4-BE49-F238E27FC236}">
                <a16:creationId xmlns:a16="http://schemas.microsoft.com/office/drawing/2014/main" id="{C468311B-5DBE-5C4B-7609-0551AC4D0A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 pitchFamily="2" charset="0"/>
              </a:rPr>
              <a:t>Módulo Atos de Pessoal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3F204-6223-4FAD-C6A2-38215051C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4A403-976A-3FFF-E83A-954443CCC4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499" y="2613440"/>
            <a:ext cx="11463002" cy="21966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3.5)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 Como informar os atos de pessoal relativos ao Vereador Suplente?</a:t>
            </a:r>
          </a:p>
          <a:p>
            <a:pPr marL="0" indent="0" algn="just">
              <a:buNone/>
            </a:pP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Resposta: 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A Câmara Municipal poderá, com base em previsão legal expressa, informar a existência de cargo de “Vereador Suplente” no </a:t>
            </a: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layout Atualização do Cargo ou Função 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e respectivas vagas fixadas no</a:t>
            </a:r>
            <a:r>
              <a:rPr lang="pt-BR" sz="1800" b="1">
                <a:solidFill>
                  <a:srgbClr val="292A2E"/>
                </a:solidFill>
                <a:latin typeface="Raleway" pitchFamily="2" charset="0"/>
              </a:rPr>
              <a:t> layout Quadro de Vagas</a:t>
            </a:r>
            <a:r>
              <a:rPr lang="pt-BR" sz="1800">
                <a:solidFill>
                  <a:srgbClr val="292A2E"/>
                </a:solidFill>
                <a:latin typeface="Raleway" pitchFamily="2" charset="0"/>
              </a:rPr>
              <a:t>, procedendo posteriormente à remessa dos dados referentes ao respectivo exercício quando da incidência das hipóteses previstas na legislação local de convocação do suplente.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8E22C2D0-BFA4-B14D-69A5-8E8746FDA822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AF4AFB-5AC4-AFE0-7FF2-BEB7DA614460}"/>
              </a:ext>
            </a:extLst>
          </p:cNvPr>
          <p:cNvSpPr txBox="1">
            <a:spLocks/>
          </p:cNvSpPr>
          <p:nvPr/>
        </p:nvSpPr>
        <p:spPr>
          <a:xfrm>
            <a:off x="29223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</a:rPr>
              <a:t>9. FAQ – Perguntas Frequentes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99405E5-3F89-C1CC-14E4-DD6B7708C3D7}"/>
              </a:ext>
            </a:extLst>
          </p:cNvPr>
          <p:cNvSpPr/>
          <p:nvPr/>
        </p:nvSpPr>
        <p:spPr>
          <a:xfrm>
            <a:off x="344421" y="2381250"/>
            <a:ext cx="11606089" cy="1977677"/>
          </a:xfrm>
          <a:prstGeom prst="roundRect">
            <a:avLst/>
          </a:prstGeom>
          <a:noFill/>
          <a:ln>
            <a:solidFill>
              <a:srgbClr val="A539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C54689-A4CC-E65F-69DA-8EA9283CC450}"/>
              </a:ext>
            </a:extLst>
          </p:cNvPr>
          <p:cNvSpPr txBox="1"/>
          <p:nvPr/>
        </p:nvSpPr>
        <p:spPr>
          <a:xfrm>
            <a:off x="292230" y="1656348"/>
            <a:ext cx="10609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292A2E"/>
                </a:solidFill>
                <a:latin typeface="Raleway" pitchFamily="2" charset="0"/>
              </a:rPr>
              <a:t>Agentes políticos </a:t>
            </a:r>
            <a:r>
              <a:rPr lang="pt-BR" sz="1600">
                <a:solidFill>
                  <a:schemeClr val="bg1">
                    <a:lumMod val="65000"/>
                  </a:schemeClr>
                </a:solidFill>
                <a:latin typeface="Raleway"/>
              </a:rPr>
              <a:t>(3/3)</a:t>
            </a:r>
          </a:p>
        </p:txBody>
      </p:sp>
    </p:spTree>
    <p:extLst>
      <p:ext uri="{BB962C8B-B14F-4D97-AF65-F5344CB8AC3E}">
        <p14:creationId xmlns:p14="http://schemas.microsoft.com/office/powerpoint/2010/main" val="2535515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2297FAFC-F3E7-105A-84D0-158FAD476D48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CF8A78-4F76-0CC8-1173-6E91CF3922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1589"/>
            <a:ext cx="12186356" cy="6854825"/>
          </a:xfrm>
          <a:prstGeom prst="rect">
            <a:avLst/>
          </a:prstGeom>
        </p:spPr>
      </p:pic>
      <p:sp>
        <p:nvSpPr>
          <p:cNvPr id="4" name="Título 10">
            <a:extLst>
              <a:ext uri="{FF2B5EF4-FFF2-40B4-BE49-F238E27FC236}">
                <a16:creationId xmlns:a16="http://schemas.microsoft.com/office/drawing/2014/main" id="{E5C78001-15B2-69F9-A680-33A13A8B1A0C}"/>
              </a:ext>
            </a:extLst>
          </p:cNvPr>
          <p:cNvSpPr txBox="1">
            <a:spLocks/>
          </p:cNvSpPr>
          <p:nvPr/>
        </p:nvSpPr>
        <p:spPr>
          <a:xfrm>
            <a:off x="730897" y="2741933"/>
            <a:ext cx="10730204" cy="570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>
                <a:solidFill>
                  <a:schemeClr val="bg1"/>
                </a:solidFill>
                <a:latin typeface="Raleway"/>
              </a:rPr>
              <a:t>Módulo Atos de Pessoal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D03D7A-AC4E-A265-4350-F0754274A8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6" y="5778214"/>
            <a:ext cx="1775751" cy="8714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99F0188-6543-93AD-1DE1-58D17EB22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49" y="765883"/>
            <a:ext cx="5359501" cy="1976050"/>
          </a:xfrm>
          <a:prstGeom prst="rect">
            <a:avLst/>
          </a:prstGeom>
        </p:spPr>
      </p:pic>
      <p:sp>
        <p:nvSpPr>
          <p:cNvPr id="8" name="Título 10">
            <a:extLst>
              <a:ext uri="{FF2B5EF4-FFF2-40B4-BE49-F238E27FC236}">
                <a16:creationId xmlns:a16="http://schemas.microsoft.com/office/drawing/2014/main" id="{7E68EB1B-C32F-C81D-3128-76BA9F31468F}"/>
              </a:ext>
            </a:extLst>
          </p:cNvPr>
          <p:cNvSpPr txBox="1">
            <a:spLocks/>
          </p:cNvSpPr>
          <p:nvPr/>
        </p:nvSpPr>
        <p:spPr>
          <a:xfrm>
            <a:off x="730897" y="3494330"/>
            <a:ext cx="10730204" cy="96510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dirty="0">
                <a:solidFill>
                  <a:schemeClr val="bg1"/>
                </a:solidFill>
                <a:latin typeface="Raleway"/>
              </a:rPr>
              <a:t>Obrigado!</a:t>
            </a:r>
          </a:p>
        </p:txBody>
      </p:sp>
      <p:sp>
        <p:nvSpPr>
          <p:cNvPr id="9" name="Título 10">
            <a:extLst>
              <a:ext uri="{FF2B5EF4-FFF2-40B4-BE49-F238E27FC236}">
                <a16:creationId xmlns:a16="http://schemas.microsoft.com/office/drawing/2014/main" id="{4638046C-1512-E509-B378-26589FAB84C7}"/>
              </a:ext>
            </a:extLst>
          </p:cNvPr>
          <p:cNvSpPr txBox="1">
            <a:spLocks/>
          </p:cNvSpPr>
          <p:nvPr/>
        </p:nvSpPr>
        <p:spPr>
          <a:xfrm>
            <a:off x="730897" y="3888658"/>
            <a:ext cx="10730204" cy="9651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8800" b="1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8897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">
            <a:extLst>
              <a:ext uri="{FF2B5EF4-FFF2-40B4-BE49-F238E27FC236}">
                <a16:creationId xmlns:a16="http://schemas.microsoft.com/office/drawing/2014/main" id="{1F9A38B2-9312-A66F-A6F3-BB9603A9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2107"/>
            <a:ext cx="12192000" cy="6854306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96" y="902970"/>
            <a:ext cx="4569883" cy="59534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5476" y="526179"/>
            <a:ext cx="4723304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2.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Contextualização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5476" y="1399893"/>
            <a:ext cx="6294102" cy="906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4"/>
              </a:lnSpc>
            </a:pP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O e-Sfinge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representa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instrumento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fiscalização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eletrônica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do TCE/SC,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funcionando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como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ferramenta para 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controle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da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gestão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pública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municipal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estadual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>
              <a:latin typeface="Raleway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75477" y="2519254"/>
            <a:ext cx="3052539" cy="3332739"/>
          </a:xfrm>
          <a:prstGeom prst="roundRect">
            <a:avLst>
              <a:gd name="adj" fmla="val 2600"/>
            </a:avLst>
          </a:prstGeom>
          <a:solidFill>
            <a:srgbClr val="EECED9"/>
          </a:solidFill>
          <a:ln w="7620">
            <a:solidFill>
              <a:srgbClr val="A5395D"/>
            </a:solidFill>
            <a:prstDash val="solid"/>
          </a:ln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70747" y="2714527"/>
            <a:ext cx="566772" cy="566772"/>
          </a:xfrm>
          <a:prstGeom prst="roundRect">
            <a:avLst>
              <a:gd name="adj" fmla="val 13436980"/>
            </a:avLst>
          </a:prstGeom>
          <a:solidFill>
            <a:srgbClr val="A5395D"/>
          </a:solidFill>
          <a:ln/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646" y="2870327"/>
            <a:ext cx="254974" cy="25497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0748" y="3470224"/>
            <a:ext cx="2661997" cy="590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US" sz="20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Acompanhamento</a:t>
            </a:r>
            <a:r>
              <a:rPr lang="en-US" sz="2000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0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Contínuo</a:t>
            </a:r>
            <a:endParaRPr lang="en-US" sz="2000">
              <a:latin typeface="Raleway" pitchFamily="2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70748" y="4173856"/>
            <a:ext cx="2661997" cy="1209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4"/>
              </a:lnSpc>
            </a:pP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Permite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monitorar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em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tempo real a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gestão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dos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atos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pessoal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dos 295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municípios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catarinenses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do Estado</a:t>
            </a:r>
            <a:endParaRPr lang="en-US" sz="1600">
              <a:latin typeface="Raleway" pitchFamily="2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3716940" y="2519254"/>
            <a:ext cx="3052639" cy="3332739"/>
          </a:xfrm>
          <a:prstGeom prst="roundRect">
            <a:avLst>
              <a:gd name="adj" fmla="val 2599"/>
            </a:avLst>
          </a:prstGeom>
          <a:solidFill>
            <a:srgbClr val="EECED9"/>
          </a:solidFill>
          <a:ln w="7620">
            <a:solidFill>
              <a:srgbClr val="A5395D"/>
            </a:solidFill>
            <a:prstDash val="solid"/>
          </a:ln>
        </p:spPr>
        <p:txBody>
          <a:bodyPr/>
          <a:lstStyle/>
          <a:p>
            <a:pPr algn="just"/>
            <a:endParaRPr lang="pt-BR" sz="1499">
              <a:latin typeface="Raleway" pitchFamily="2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3912211" y="2714527"/>
            <a:ext cx="566772" cy="566772"/>
          </a:xfrm>
          <a:prstGeom prst="roundRect">
            <a:avLst>
              <a:gd name="adj" fmla="val 13436980"/>
            </a:avLst>
          </a:prstGeom>
          <a:solidFill>
            <a:srgbClr val="A5395D"/>
          </a:solidFill>
          <a:ln/>
        </p:spPr>
        <p:txBody>
          <a:bodyPr/>
          <a:lstStyle/>
          <a:p>
            <a:endParaRPr lang="pt-BR" sz="1499">
              <a:latin typeface="Raleway" pitchFamily="2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8110" y="2870327"/>
            <a:ext cx="254974" cy="25497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12211" y="3470223"/>
            <a:ext cx="2361602" cy="29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US" sz="2000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Base de </a:t>
            </a:r>
            <a:r>
              <a:rPr lang="en-US" sz="2000" err="1">
                <a:solidFill>
                  <a:srgbClr val="3C3939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Fiscalização</a:t>
            </a:r>
            <a:endParaRPr lang="en-US" sz="2000">
              <a:latin typeface="Raleway" pitchFamily="2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3912211" y="3878717"/>
            <a:ext cx="2662096" cy="1209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4"/>
              </a:lnSpc>
            </a:pP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informações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enviadas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subsidiam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auditorias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painéis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gerenciais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validações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automáticas</a:t>
            </a:r>
            <a:endParaRPr lang="en-US" sz="1600">
              <a:latin typeface="Raleway" pitchFamily="2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A025CB-CC1C-EF17-9C13-B308FCE89F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41119"/>
            <a:ext cx="1150788" cy="68628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D1C6287-7AD6-F05A-5CFA-628B17EC220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41119"/>
            <a:ext cx="1150788" cy="68628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443BFFB-7DDB-6184-9012-52D2EF35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8787"/>
            <a:ext cx="5612524" cy="167626"/>
          </a:xfrm>
          <a:prstGeom prst="rect">
            <a:avLst/>
          </a:prstGeom>
        </p:spPr>
      </p:pic>
      <p:sp>
        <p:nvSpPr>
          <p:cNvPr id="20" name="Título 10">
            <a:extLst>
              <a:ext uri="{FF2B5EF4-FFF2-40B4-BE49-F238E27FC236}">
                <a16:creationId xmlns:a16="http://schemas.microsoft.com/office/drawing/2014/main" id="{05C8BC75-13C9-9D14-1127-0B77788C13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 pitchFamily="2" charset="0"/>
              </a:rPr>
              <a:t>Módulo Atos de Pessoal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87688-270B-64B3-437D-4B7AA4D60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00EE6751-68B2-43BB-A06A-972A061A5710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6E273A0-A6FD-30A1-13DD-FB625AAB252D}"/>
              </a:ext>
            </a:extLst>
          </p:cNvPr>
          <p:cNvSpPr/>
          <p:nvPr/>
        </p:nvSpPr>
        <p:spPr>
          <a:xfrm>
            <a:off x="216333" y="293369"/>
            <a:ext cx="4723304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3.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Obrigatoridade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do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envio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		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D86816-45D1-1024-D1C2-18D8A6FF654E}"/>
              </a:ext>
            </a:extLst>
          </p:cNvPr>
          <p:cNvSpPr txBox="1"/>
          <p:nvPr/>
        </p:nvSpPr>
        <p:spPr>
          <a:xfrm>
            <a:off x="216333" y="996867"/>
            <a:ext cx="1136937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Instrução Normativa n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. TC-28/2021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Art. 10. A partir de 1º de outubro de 2021 </a:t>
            </a:r>
            <a:r>
              <a:rPr lang="pt-BR" sz="1600" b="1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os dados e informações do módulo Atos de Pessoal deverão ser remetidos ao TCE/SC na data em que forem praticados os atos </a:t>
            </a: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[...]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-   Art. 30, §1º, inciso I, caracteriza como descumprimento da Instrução Normativa:</a:t>
            </a:r>
          </a:p>
          <a:p>
            <a:pPr lvl="0" algn="just"/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	- A omissão na remessa dos dados;</a:t>
            </a:r>
          </a:p>
          <a:p>
            <a:pPr lvl="0" algn="just"/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	- O envio extemporâneo (tardio);</a:t>
            </a:r>
          </a:p>
          <a:p>
            <a:pPr lvl="0" algn="just"/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	- O lançamento incorreto dos dados e informações no sistema </a:t>
            </a:r>
            <a:r>
              <a:rPr lang="pt-BR" sz="1600" kern="100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e-Sfinge</a:t>
            </a: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pt-BR" sz="1600" kern="10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Essas infrações sujeitam os responsáveis à aplicação de multa</a:t>
            </a: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, conforme o art. 70, inciso VII, da Lei Complementar nº 202/2000, combinado com o art. 109, inciso VII, do Regimento Interno do TCE/SC 	(Resolução TC-06/2001).</a:t>
            </a:r>
          </a:p>
          <a:p>
            <a:pPr algn="just"/>
            <a:endParaRPr lang="pt-BR" sz="1600" kern="10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Além da multa, os dirigentes máximos das unidades jurisdicionadas e os agentes públicos envolvidos no cadastramento, geração e envio dos dados </a:t>
            </a:r>
            <a:r>
              <a:rPr lang="pt-BR" sz="16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respondem pela exatidão, veracidade e tempestividade das informações</a:t>
            </a: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, conforme os artigos 25 e 26 da IN TC-28/2021, podendo ser responsabilizados por eventuais irregularidades.</a:t>
            </a:r>
          </a:p>
          <a:p>
            <a:pPr algn="just"/>
            <a:endParaRPr lang="pt-BR" sz="1600" kern="10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Portanto, </a:t>
            </a:r>
            <a:r>
              <a:rPr lang="pt-BR" sz="16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o jurisdicionado deve assegurar o envio tempestivo dos dados </a:t>
            </a:r>
            <a:r>
              <a:rPr lang="pt-BR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referentes aos layouts que compõem o Módulo de Atos de Pessoal.</a:t>
            </a:r>
            <a:endParaRPr lang="pt-BR" sz="1600" kern="10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9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81F2E391-CABF-C9BD-6B49-6470BCDC25EE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DF81E814-24E2-8EDC-7DF4-006654418324}"/>
              </a:ext>
            </a:extLst>
          </p:cNvPr>
          <p:cNvSpPr/>
          <p:nvPr/>
        </p:nvSpPr>
        <p:spPr>
          <a:xfrm>
            <a:off x="216333" y="293369"/>
            <a:ext cx="4723304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4.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Prazos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para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envio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dos dados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FC56C1F-C747-EC74-5DFA-537DBAF6F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96346"/>
              </p:ext>
            </p:extLst>
          </p:nvPr>
        </p:nvGraphicFramePr>
        <p:xfrm>
          <a:off x="216333" y="1101028"/>
          <a:ext cx="11658280" cy="5463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784">
                  <a:extLst>
                    <a:ext uri="{9D8B030D-6E8A-4147-A177-3AD203B41FA5}">
                      <a16:colId xmlns:a16="http://schemas.microsoft.com/office/drawing/2014/main" val="4136938416"/>
                    </a:ext>
                  </a:extLst>
                </a:gridCol>
                <a:gridCol w="5796496">
                  <a:extLst>
                    <a:ext uri="{9D8B030D-6E8A-4147-A177-3AD203B41FA5}">
                      <a16:colId xmlns:a16="http://schemas.microsoft.com/office/drawing/2014/main" val="2606278261"/>
                    </a:ext>
                  </a:extLst>
                </a:gridCol>
              </a:tblGrid>
              <a:tr h="35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Assuntos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envio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37745"/>
                  </a:ext>
                </a:extLst>
              </a:tr>
              <a:tr h="85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Atualização do Cargo ou Função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da publicação do texto jurídico que criou, atualizou ou extinguiu o cargo/função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914034908"/>
                  </a:ext>
                </a:extLst>
              </a:tr>
              <a:tr h="5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Quadro de Vagas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Primeiro dia útil do mês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1411755001"/>
                  </a:ext>
                </a:extLst>
              </a:tr>
              <a:tr h="5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Concurso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da homologação do resultado do concurso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3753614493"/>
                  </a:ext>
                </a:extLst>
              </a:tr>
              <a:tr h="5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Prorrogação do Concurso/Processo Seletivo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ato que concedeu a prorrogação do concurso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3649704779"/>
                  </a:ext>
                </a:extLst>
              </a:tr>
              <a:tr h="5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Alteração da Posse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da ocorrência da alteração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2322084565"/>
                  </a:ext>
                </a:extLst>
              </a:tr>
              <a:tr h="85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Identificação de Agente Público Ativo/Inativo e Pensionista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de envio dos atos de ingresso ou movimentação do servidor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2273389677"/>
                  </a:ext>
                </a:extLst>
              </a:tr>
              <a:tr h="5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Ingresso Estatutário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efetivo exercício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2741331089"/>
                  </a:ext>
                </a:extLst>
              </a:tr>
              <a:tr h="85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Ingresso Emprego Público - CLT/Contratação por tempo determinado/ Emprego em Comissão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da assinatura do contrato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12904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A889A-B6C3-D1B7-E733-17348F9E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B39FD85A-06B2-B0AD-B504-B3FF54113857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DF56125D-FEB8-8619-990A-3CC3CB04DFC3}"/>
              </a:ext>
            </a:extLst>
          </p:cNvPr>
          <p:cNvSpPr/>
          <p:nvPr/>
        </p:nvSpPr>
        <p:spPr>
          <a:xfrm>
            <a:off x="216333" y="293369"/>
            <a:ext cx="4723304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4.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Prazos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para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envio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dos dados</a:t>
            </a:r>
            <a:endParaRPr lang="en-US" sz="4800" b="1">
              <a:latin typeface="Raleway" pitchFamily="2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7C97FA-77E6-B3BB-B74E-B48A2268F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32742"/>
              </p:ext>
            </p:extLst>
          </p:nvPr>
        </p:nvGraphicFramePr>
        <p:xfrm>
          <a:off x="216333" y="1104524"/>
          <a:ext cx="11658280" cy="5115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783">
                  <a:extLst>
                    <a:ext uri="{9D8B030D-6E8A-4147-A177-3AD203B41FA5}">
                      <a16:colId xmlns:a16="http://schemas.microsoft.com/office/drawing/2014/main" val="4136938416"/>
                    </a:ext>
                  </a:extLst>
                </a:gridCol>
                <a:gridCol w="5796497">
                  <a:extLst>
                    <a:ext uri="{9D8B030D-6E8A-4147-A177-3AD203B41FA5}">
                      <a16:colId xmlns:a16="http://schemas.microsoft.com/office/drawing/2014/main" val="2606278261"/>
                    </a:ext>
                  </a:extLst>
                </a:gridCol>
              </a:tblGrid>
              <a:tr h="349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Assuntos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envio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37745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Parecer do Controle Interno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Até 60 dias após a data de envio do ato de admissão ou contratação que está relacionado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3631657332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Dados Funcionais do Agente Público Ativo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ato de movimentação do servidor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1729184010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Dados do Vínculo de Inativo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ato de instituição, alteração ou extinção de inatividade do servidor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2209447484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Dados do Vínculo de Pensionista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do ato de instituição, alteração ou extinção de vínculo do pensionista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3357304183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Componentes da Folha de Pagamento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da emissão da folha de pagamento que usará os componentes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4161771780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Folha de Pagamento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  <a:latin typeface="Raleway" pitchFamily="2" charset="0"/>
                        </a:rPr>
                        <a:t>Data da emissão da folha de pagamento. Deve coincidir com a data de liquidação do respectivo empenho</a:t>
                      </a:r>
                      <a:endParaRPr lang="pt-BR" sz="1600" kern="100">
                        <a:effectLst/>
                        <a:latin typeface="Raleway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53347" marB="53347"/>
                </a:tc>
                <a:extLst>
                  <a:ext uri="{0D108BD9-81ED-4DB2-BD59-A6C34878D82A}">
                    <a16:rowId xmlns:a16="http://schemas.microsoft.com/office/drawing/2014/main" val="116284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2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CF4C9-5D1C-7488-AB25-5F32660FA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6AC88834-68B3-8669-5854-F25D74FDF391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0B535D20-E796-C565-09CA-C25ED0DC811A}"/>
              </a:ext>
            </a:extLst>
          </p:cNvPr>
          <p:cNvSpPr/>
          <p:nvPr/>
        </p:nvSpPr>
        <p:spPr>
          <a:xfrm>
            <a:off x="197283" y="755049"/>
            <a:ext cx="9070542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5.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Regras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de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Consistência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- CONs</a:t>
            </a:r>
            <a:endParaRPr lang="en-US" sz="4800" b="1">
              <a:latin typeface="Raleway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EA36EE14-215B-B916-BC66-6ADCFCBB92B6}"/>
              </a:ext>
            </a:extLst>
          </p:cNvPr>
          <p:cNvSpPr/>
          <p:nvPr/>
        </p:nvSpPr>
        <p:spPr>
          <a:xfrm>
            <a:off x="197283" y="1463120"/>
            <a:ext cx="10857813" cy="800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t>São parâmetros previamente definidos e publicados no endereço eletrônico do TCE/SC que objetivam garantir a integridade, a consistência e a confiabilidade dos dados e informações remetidos pelos jurisdicionados.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  <a:p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B4F99D7-31EC-496E-9AAF-3DB086521338}"/>
              </a:ext>
            </a:extLst>
          </p:cNvPr>
          <p:cNvGrpSpPr/>
          <p:nvPr/>
        </p:nvGrpSpPr>
        <p:grpSpPr>
          <a:xfrm>
            <a:off x="1209257" y="2381061"/>
            <a:ext cx="9238025" cy="3018476"/>
            <a:chOff x="141708" y="3110720"/>
            <a:chExt cx="10913388" cy="3018476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A3A76B75-C631-6DF0-98C4-9538262910B7}"/>
                </a:ext>
              </a:extLst>
            </p:cNvPr>
            <p:cNvSpPr/>
            <p:nvPr/>
          </p:nvSpPr>
          <p:spPr>
            <a:xfrm>
              <a:off x="141708" y="4925085"/>
              <a:ext cx="10913388" cy="1086416"/>
            </a:xfrm>
            <a:prstGeom prst="roundRect">
              <a:avLst/>
            </a:prstGeom>
            <a:noFill/>
            <a:ln>
              <a:solidFill>
                <a:srgbClr val="A539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292E944B-D059-A3DB-6483-84C09686A997}"/>
                </a:ext>
              </a:extLst>
            </p:cNvPr>
            <p:cNvSpPr/>
            <p:nvPr/>
          </p:nvSpPr>
          <p:spPr>
            <a:xfrm>
              <a:off x="141708" y="3558012"/>
              <a:ext cx="10913388" cy="1086416"/>
            </a:xfrm>
            <a:prstGeom prst="roundRect">
              <a:avLst/>
            </a:prstGeom>
            <a:noFill/>
            <a:ln>
              <a:solidFill>
                <a:srgbClr val="A539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" name="Gráfico 5" descr="Aviso estrutura de tópicos">
              <a:extLst>
                <a:ext uri="{FF2B5EF4-FFF2-40B4-BE49-F238E27FC236}">
                  <a16:creationId xmlns:a16="http://schemas.microsoft.com/office/drawing/2014/main" id="{456B9287-F8FF-C86F-AF91-A9C0DA318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987" y="3633196"/>
              <a:ext cx="775842" cy="775842"/>
            </a:xfrm>
            <a:prstGeom prst="rect">
              <a:avLst/>
            </a:prstGeom>
          </p:spPr>
        </p:pic>
        <p:pic>
          <p:nvPicPr>
            <p:cNvPr id="8" name="Gráfico 7" descr="Parar estrutura de tópicos">
              <a:extLst>
                <a:ext uri="{FF2B5EF4-FFF2-40B4-BE49-F238E27FC236}">
                  <a16:creationId xmlns:a16="http://schemas.microsoft.com/office/drawing/2014/main" id="{CF7920AE-4714-02AF-EE29-0F5425DCD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708" y="4979406"/>
              <a:ext cx="914400" cy="914400"/>
            </a:xfrm>
            <a:prstGeom prst="rect">
              <a:avLst/>
            </a:prstGeom>
          </p:spPr>
        </p:pic>
        <p:sp>
          <p:nvSpPr>
            <p:cNvPr id="11" name="Text 1">
              <a:extLst>
                <a:ext uri="{FF2B5EF4-FFF2-40B4-BE49-F238E27FC236}">
                  <a16:creationId xmlns:a16="http://schemas.microsoft.com/office/drawing/2014/main" id="{D15DA642-3DA8-A6B5-5794-56BCE8A14EC8}"/>
                </a:ext>
              </a:extLst>
            </p:cNvPr>
            <p:cNvSpPr/>
            <p:nvPr/>
          </p:nvSpPr>
          <p:spPr>
            <a:xfrm>
              <a:off x="1041147" y="3678463"/>
              <a:ext cx="9870170" cy="24507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pt-BR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  <a:t>Alerta:</a:t>
              </a:r>
              <a:br>
                <a:rPr lang="pt-BR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</a:br>
              <a:r>
                <a:rPr lang="pt-BR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  <a:t>é um aviso de uma possível irregularidade. Mesmo que haja várias ocorrências de regras de consistência desse tipo, os dados serão recebidos pelo TCE/SC.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endParaRPr>
            </a:p>
            <a:p>
              <a:endParaRPr lang="pt-BR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endParaRPr>
            </a:p>
            <a:p>
              <a:r>
                <a:rPr lang="pt-BR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  <a:t>Impeditiva:</a:t>
              </a:r>
              <a:br>
                <a:rPr lang="pt-BR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</a:br>
              <a:r>
                <a:rPr lang="pt-BR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  <a:t>indica uma ou mais irregularidades confirmadas. Se houver pelo menos um caso dessa CON no pacote, os dados não serão recebidos pelo TCE/SC e o envio será cancelado</a:t>
              </a:r>
              <a:r>
                <a:rPr lang="pt-BR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</a:rPr>
                <a:t>. </a:t>
              </a:r>
            </a:p>
          </p:txBody>
        </p:sp>
        <p:sp>
          <p:nvSpPr>
            <p:cNvPr id="12" name="Text 1">
              <a:extLst>
                <a:ext uri="{FF2B5EF4-FFF2-40B4-BE49-F238E27FC236}">
                  <a16:creationId xmlns:a16="http://schemas.microsoft.com/office/drawing/2014/main" id="{655645D4-91E5-52E7-430A-6C86F4DF7772}"/>
                </a:ext>
              </a:extLst>
            </p:cNvPr>
            <p:cNvSpPr/>
            <p:nvPr/>
          </p:nvSpPr>
          <p:spPr>
            <a:xfrm>
              <a:off x="141708" y="3110720"/>
              <a:ext cx="10857813" cy="5301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pt-B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/>
                </a:rPr>
                <a:t>Classificadas em dois tipos de severidade: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0">
            <a:extLst>
              <a:ext uri="{FF2B5EF4-FFF2-40B4-BE49-F238E27FC236}">
                <a16:creationId xmlns:a16="http://schemas.microsoft.com/office/drawing/2014/main" id="{7B49CDB2-4827-717A-B552-6B7C98F4B4E6}"/>
              </a:ext>
            </a:extLst>
          </p:cNvPr>
          <p:cNvSpPr txBox="1">
            <a:spLocks/>
          </p:cNvSpPr>
          <p:nvPr/>
        </p:nvSpPr>
        <p:spPr>
          <a:xfrm>
            <a:off x="-870" y="6594713"/>
            <a:ext cx="11658280" cy="199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>
                <a:solidFill>
                  <a:srgbClr val="747474"/>
                </a:solidFill>
                <a:latin typeface="Raleway"/>
              </a:rPr>
              <a:t>Módulo Atos de Pessoal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5FF368B-F877-2F66-5E67-963A65EB97D6}"/>
              </a:ext>
            </a:extLst>
          </p:cNvPr>
          <p:cNvSpPr/>
          <p:nvPr/>
        </p:nvSpPr>
        <p:spPr>
          <a:xfrm>
            <a:off x="197283" y="274319"/>
            <a:ext cx="9070542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3"/>
              </a:lnSpc>
            </a:pP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5.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Regras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de </a:t>
            </a:r>
            <a:r>
              <a:rPr lang="en-US" sz="4800" b="1" err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Consistência</a:t>
            </a:r>
            <a:r>
              <a:rPr lang="en-US" sz="4800" b="1">
                <a:solidFill>
                  <a:srgbClr val="1B1B27"/>
                </a:solidFill>
                <a:latin typeface="Raleway" pitchFamily="2" charset="0"/>
                <a:ea typeface="Raleway" pitchFamily="34" charset="-122"/>
                <a:cs typeface="Raleway" pitchFamily="34" charset="-120"/>
              </a:rPr>
              <a:t> - CONs</a:t>
            </a:r>
            <a:endParaRPr lang="en-US" sz="4800" b="1">
              <a:latin typeface="Raleway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827C7B0-D51D-995A-29A9-B3D8AF05DD52}"/>
              </a:ext>
            </a:extLst>
          </p:cNvPr>
          <p:cNvSpPr/>
          <p:nvPr/>
        </p:nvSpPr>
        <p:spPr>
          <a:xfrm>
            <a:off x="197285" y="925968"/>
            <a:ext cx="11797432" cy="389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4"/>
              </a:lnSpc>
            </a:pP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Inclusão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alteração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no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grau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severidade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CONs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que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entre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setembro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outubro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de 2025 se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tornaram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err="1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impeditivas</a:t>
            </a:r>
            <a:r>
              <a:rPr lang="en-US" sz="1600">
                <a:solidFill>
                  <a:srgbClr val="3C3939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(1/3)</a:t>
            </a:r>
          </a:p>
          <a:p>
            <a:pPr marL="171450" indent="-171450" algn="just">
              <a:lnSpc>
                <a:spcPts val="2374"/>
              </a:lnSpc>
              <a:buFontTx/>
              <a:buChar char="-"/>
            </a:pPr>
            <a:endParaRPr lang="en-US" sz="1600">
              <a:solidFill>
                <a:srgbClr val="3C3939"/>
              </a:solidFill>
              <a:latin typeface="Raleway" pitchFamily="2" charset="0"/>
              <a:ea typeface="Roboto" pitchFamily="34" charset="-122"/>
              <a:cs typeface="Roboto" pitchFamily="34" charset="-12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8E7AE4B-0ED5-EC6F-92F3-75E6D917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40460"/>
              </p:ext>
            </p:extLst>
          </p:nvPr>
        </p:nvGraphicFramePr>
        <p:xfrm>
          <a:off x="197284" y="1282042"/>
          <a:ext cx="11797433" cy="5218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8464">
                  <a:extLst>
                    <a:ext uri="{9D8B030D-6E8A-4147-A177-3AD203B41FA5}">
                      <a16:colId xmlns:a16="http://schemas.microsoft.com/office/drawing/2014/main" val="3619105549"/>
                    </a:ext>
                  </a:extLst>
                </a:gridCol>
                <a:gridCol w="3427170">
                  <a:extLst>
                    <a:ext uri="{9D8B030D-6E8A-4147-A177-3AD203B41FA5}">
                      <a16:colId xmlns:a16="http://schemas.microsoft.com/office/drawing/2014/main" val="3145968107"/>
                    </a:ext>
                  </a:extLst>
                </a:gridCol>
                <a:gridCol w="2941577">
                  <a:extLst>
                    <a:ext uri="{9D8B030D-6E8A-4147-A177-3AD203B41FA5}">
                      <a16:colId xmlns:a16="http://schemas.microsoft.com/office/drawing/2014/main" val="965023861"/>
                    </a:ext>
                  </a:extLst>
                </a:gridCol>
                <a:gridCol w="2490222">
                  <a:extLst>
                    <a:ext uri="{9D8B030D-6E8A-4147-A177-3AD203B41FA5}">
                      <a16:colId xmlns:a16="http://schemas.microsoft.com/office/drawing/2014/main" val="1009262234"/>
                    </a:ext>
                  </a:extLst>
                </a:gridCol>
              </a:tblGrid>
              <a:tr h="2196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Fase/Assunto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Descrição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Condição 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Severidade 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60463"/>
                  </a:ext>
                </a:extLst>
              </a:tr>
              <a:tr h="152159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Ingresso Estatutário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CON109 - Data de Admissão ou  Nomeação em relação à Data da Validade do Concurso mais Data Prorrogável do Concurso, quando aplicável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Caso a Data de Início de Vigência do Ato de Admissão ou  Nomeação seja posterior à Data da Validade do Concurso mais a Data Prorrogável do Concurso, quando aplicável.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1195937080"/>
                  </a:ext>
                </a:extLst>
              </a:tr>
              <a:tr h="870608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Prorrogação do Concurso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CON111 - Data de Prorrogação do Concurso em relação à Data da Validade do Concurso 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Caso a Data do Ato de Prorrogação do Concurso seja posterior à Data da Validade do Concurso 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2007940501"/>
                  </a:ext>
                </a:extLst>
              </a:tr>
              <a:tr h="260657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Prorrogação do Concurso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>
                    <a:solidFill>
                      <a:srgbClr val="A539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CON118 - Data limite da prorrogação superior ao prazo de validade do concurso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Caso o novo prazo de validade do concurso, após prorrogação, seja diferente do prazo de validade inicial, conforme limite legal. </a:t>
                      </a:r>
                      <a:br>
                        <a:rPr lang="pt-BR" sz="1400" u="none" strike="noStrike">
                          <a:effectLst/>
                          <a:latin typeface="Raleway" pitchFamily="2" charset="0"/>
                        </a:rPr>
                      </a:br>
                      <a:br>
                        <a:rPr lang="pt-BR" sz="1400" u="none" strike="noStrike">
                          <a:effectLst/>
                          <a:latin typeface="Raleway" pitchFamily="2" charset="0"/>
                        </a:rPr>
                      </a:b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Constituição Federal de 1988, art. 37, inciso III:</a:t>
                      </a:r>
                      <a:br>
                        <a:rPr lang="pt-BR" sz="1400" u="none" strike="noStrike">
                          <a:effectLst/>
                          <a:latin typeface="Raleway" pitchFamily="2" charset="0"/>
                        </a:rPr>
                      </a:br>
                      <a:br>
                        <a:rPr lang="pt-BR" sz="1400" u="none" strike="noStrike">
                          <a:effectLst/>
                          <a:latin typeface="Raleway" pitchFamily="2" charset="0"/>
                        </a:rPr>
                      </a:b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“o prazo de validade do concurso público será de até dois anos, prorrogável uma vez, por igual período.”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latin typeface="Raleway" pitchFamily="2" charset="0"/>
                        </a:rPr>
                        <a:t>Impeditivo a partir de Out/2025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2948" marR="2948" marT="2948" marB="0" anchor="ctr"/>
                </a:tc>
                <a:extLst>
                  <a:ext uri="{0D108BD9-81ED-4DB2-BD59-A6C34878D82A}">
                    <a16:rowId xmlns:a16="http://schemas.microsoft.com/office/drawing/2014/main" val="172348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87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Módulo Atos de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Layout: Acréscimo de dois campos no layout Edital do Concurso Público ou Processo Seletivo</vt:lpstr>
      <vt:lpstr> Exemplo prático:  </vt:lpstr>
      <vt:lpstr>Apresentação do PowerPoint</vt:lpstr>
      <vt:lpstr>7. Automatização dos registros dos atos de admissão de pessoal</vt:lpstr>
      <vt:lpstr>7. Automatização dos registros dos atos de admissão de pessoal</vt:lpstr>
      <vt:lpstr>Apresentação do PowerPoint</vt:lpstr>
      <vt:lpstr>Apresentação do PowerPoint</vt:lpstr>
      <vt:lpstr>Apresentação do PowerPoint</vt:lpstr>
      <vt:lpstr>Apresentação do PowerPoint</vt:lpstr>
      <vt:lpstr>9. FAQ – Perguntas Frequentes</vt:lpstr>
      <vt:lpstr>9. FAQ – Perguntas Frequentes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MARIN</dc:creator>
  <cp:revision>25</cp:revision>
  <dcterms:created xsi:type="dcterms:W3CDTF">2025-11-04T17:14:29Z</dcterms:created>
  <dcterms:modified xsi:type="dcterms:W3CDTF">2025-12-12T17:08:05Z</dcterms:modified>
</cp:coreProperties>
</file>